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6.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17.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18.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notesSlides/notesSlide19.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33.xml" ContentType="application/vnd.openxmlformats-officedocument.presentationml.tags+xml"/>
  <Override PartName="/ppt/notesSlides/notesSlide29.xml" ContentType="application/vnd.openxmlformats-officedocument.presentationml.notesSlide+xml"/>
  <Override PartName="/ppt/tags/tag134.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1" r:id="rId2"/>
    <p:sldMasterId id="2147483672" r:id="rId3"/>
    <p:sldMasterId id="2147483677" r:id="rId4"/>
    <p:sldMasterId id="2147483680" r:id="rId5"/>
    <p:sldMasterId id="2147483695" r:id="rId6"/>
  </p:sldMasterIdLst>
  <p:notesMasterIdLst>
    <p:notesMasterId r:id="rId59"/>
  </p:notesMasterIdLst>
  <p:handoutMasterIdLst>
    <p:handoutMasterId r:id="rId60"/>
  </p:handoutMasterIdLst>
  <p:sldIdLst>
    <p:sldId id="4773" r:id="rId7"/>
    <p:sldId id="2200" r:id="rId8"/>
    <p:sldId id="2201" r:id="rId9"/>
    <p:sldId id="2202" r:id="rId10"/>
    <p:sldId id="2204" r:id="rId11"/>
    <p:sldId id="2205" r:id="rId12"/>
    <p:sldId id="2207" r:id="rId13"/>
    <p:sldId id="2211" r:id="rId14"/>
    <p:sldId id="2215" r:id="rId15"/>
    <p:sldId id="2212" r:id="rId16"/>
    <p:sldId id="2214" r:id="rId17"/>
    <p:sldId id="2213" r:id="rId18"/>
    <p:sldId id="2216" r:id="rId19"/>
    <p:sldId id="4166" r:id="rId20"/>
    <p:sldId id="4167" r:id="rId21"/>
    <p:sldId id="2220" r:id="rId22"/>
    <p:sldId id="4776" r:id="rId23"/>
    <p:sldId id="4775" r:id="rId24"/>
    <p:sldId id="4168" r:id="rId25"/>
    <p:sldId id="2222" r:id="rId26"/>
    <p:sldId id="2228" r:id="rId27"/>
    <p:sldId id="2229" r:id="rId28"/>
    <p:sldId id="2230" r:id="rId29"/>
    <p:sldId id="4777" r:id="rId30"/>
    <p:sldId id="4778" r:id="rId31"/>
    <p:sldId id="4779" r:id="rId32"/>
    <p:sldId id="4780" r:id="rId33"/>
    <p:sldId id="4781" r:id="rId34"/>
    <p:sldId id="2231" r:id="rId35"/>
    <p:sldId id="2233" r:id="rId36"/>
    <p:sldId id="4201" r:id="rId37"/>
    <p:sldId id="2274" r:id="rId38"/>
    <p:sldId id="4202" r:id="rId39"/>
    <p:sldId id="4204" r:id="rId40"/>
    <p:sldId id="2278" r:id="rId41"/>
    <p:sldId id="4205" r:id="rId42"/>
    <p:sldId id="4206" r:id="rId43"/>
    <p:sldId id="4208" r:id="rId44"/>
    <p:sldId id="4210" r:id="rId45"/>
    <p:sldId id="4212" r:id="rId46"/>
    <p:sldId id="4213" r:id="rId47"/>
    <p:sldId id="4214" r:id="rId48"/>
    <p:sldId id="300" r:id="rId49"/>
    <p:sldId id="304" r:id="rId50"/>
    <p:sldId id="305" r:id="rId51"/>
    <p:sldId id="307" r:id="rId52"/>
    <p:sldId id="4219" r:id="rId53"/>
    <p:sldId id="2248" r:id="rId54"/>
    <p:sldId id="4220" r:id="rId55"/>
    <p:sldId id="4217" r:id="rId56"/>
    <p:sldId id="4774" r:id="rId57"/>
    <p:sldId id="1927" r:id="rId58"/>
  </p:sldIdLst>
  <p:sldSz cx="12192000" cy="6858000"/>
  <p:notesSz cx="6797675" cy="9928225"/>
  <p:embeddedFontLst>
    <p:embeddedFont>
      <p:font typeface="义启小楷书" panose="02010600030101010101" charset="-128"/>
      <p:regular r:id="rId61"/>
    </p:embeddedFont>
    <p:embeddedFont>
      <p:font typeface="Algerian" panose="04020705040A02060702" pitchFamily="82" charset="0"/>
      <p:regular r:id="rId62"/>
    </p:embeddedFont>
    <p:embeddedFont>
      <p:font typeface="Arial Rounded MT Bold" panose="020F0704030504030204" pitchFamily="34" charset="0"/>
      <p:regular r:id="rId63"/>
    </p:embeddedFont>
    <p:embeddedFont>
      <p:font typeface="Cambria Math" panose="02040503050406030204" pitchFamily="18" charset="0"/>
      <p:regular r:id="rId64"/>
    </p:embeddedFont>
    <p:embeddedFont>
      <p:font typeface="Consolas" panose="020B0609020204030204" pitchFamily="49" charset="0"/>
      <p:regular r:id="rId65"/>
      <p:bold r:id="rId66"/>
      <p:italic r:id="rId67"/>
      <p:boldItalic r:id="rId68"/>
    </p:embeddedFont>
    <p:embeddedFont>
      <p:font typeface="Segoe UI" panose="020B0502040204020203" pitchFamily="34" charset="0"/>
      <p:regular r:id="rId69"/>
      <p:bold r:id="rId70"/>
      <p:italic r:id="rId71"/>
      <p:boldItalic r:id="rId72"/>
    </p:embeddedFont>
    <p:embeddedFont>
      <p:font typeface="Segoe UI Black" panose="02010600030101010101" charset="0"/>
      <p:bold r:id="rId73"/>
      <p:boldItalic r:id="rId74"/>
    </p:embeddedFont>
    <p:embeddedFont>
      <p:font typeface="Segoe UI Semibold" panose="020B0702040204020203" pitchFamily="34" charset="0"/>
      <p:bold r:id="rId75"/>
    </p:embeddedFont>
    <p:embeddedFont>
      <p:font typeface="Verdana" panose="020B0604030504040204" pitchFamily="34" charset="0"/>
      <p:regular r:id="rId76"/>
      <p:bold r:id="rId77"/>
      <p:italic r:id="rId78"/>
      <p:boldItalic r:id="rId79"/>
    </p:embeddedFont>
    <p:embeddedFont>
      <p:font typeface="等线" panose="02010600030101010101" pitchFamily="2" charset="-122"/>
      <p:regular r:id="rId80"/>
      <p:bold r:id="rId81"/>
    </p:embeddedFont>
    <p:embeddedFont>
      <p:font typeface="仿宋" panose="02010609060101010101" pitchFamily="49" charset="-122"/>
      <p:regular r:id="rId82"/>
    </p:embeddedFont>
    <p:embeddedFont>
      <p:font typeface="黑体" panose="02010609060101010101" pitchFamily="49" charset="-122"/>
      <p:regular r:id="rId83"/>
    </p:embeddedFont>
    <p:embeddedFont>
      <p:font typeface="华文行楷" panose="02010800040101010101" pitchFamily="2" charset="-122"/>
      <p:regular r:id="rId84"/>
    </p:embeddedFont>
    <p:embeddedFont>
      <p:font typeface="华文楷体" panose="02010600040101010101" pitchFamily="2" charset="-122"/>
      <p:regular r:id="rId85"/>
    </p:embeddedFont>
    <p:embeddedFont>
      <p:font typeface="楷体" panose="02010609060101010101" pitchFamily="49" charset="-122"/>
      <p:regular r:id="rId86"/>
    </p:embeddedFont>
    <p:embeddedFont>
      <p:font typeface="微软雅黑" panose="020B0503020204020204" pitchFamily="34" charset="-122"/>
      <p:regular r:id="rId87"/>
      <p:bold r:id="rId88"/>
    </p:embeddedFont>
    <p:embeddedFont>
      <p:font typeface="微软雅黑" panose="020B0503020204020204" pitchFamily="34" charset="-122"/>
      <p:regular r:id="rId87"/>
      <p:bold r:id="rId8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0D9"/>
    <a:srgbClr val="0000FF"/>
    <a:srgbClr val="DEEBF7"/>
    <a:srgbClr val="FF33CC"/>
    <a:srgbClr val="00B050"/>
    <a:srgbClr val="FF6600"/>
    <a:srgbClr val="FFD966"/>
    <a:srgbClr val="FFF2CC"/>
    <a:srgbClr val="00B0F0"/>
    <a:srgbClr val="D418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90" autoAdjust="0"/>
    <p:restoredTop sz="78706" autoAdjust="0"/>
  </p:normalViewPr>
  <p:slideViewPr>
    <p:cSldViewPr snapToGrid="0">
      <p:cViewPr varScale="1">
        <p:scale>
          <a:sx n="89" d="100"/>
          <a:sy n="89" d="100"/>
        </p:scale>
        <p:origin x="1110" y="96"/>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11796"/>
    </p:cViewPr>
  </p:sorterViewPr>
  <p:notesViewPr>
    <p:cSldViewPr snapToGrid="0">
      <p:cViewPr varScale="1">
        <p:scale>
          <a:sx n="84" d="100"/>
          <a:sy n="84" d="100"/>
        </p:scale>
        <p:origin x="3828"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font" Target="fonts/font3.fntdata"/><Relationship Id="rId68" Type="http://schemas.openxmlformats.org/officeDocument/2006/relationships/font" Target="fonts/font8.fntdata"/><Relationship Id="rId76" Type="http://schemas.openxmlformats.org/officeDocument/2006/relationships/font" Target="fonts/font16.fntdata"/><Relationship Id="rId84" Type="http://schemas.openxmlformats.org/officeDocument/2006/relationships/font" Target="fonts/font24.fntdata"/><Relationship Id="rId89"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font" Target="fonts/font11.fntdata"/><Relationship Id="rId92"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font" Target="fonts/font6.fntdata"/><Relationship Id="rId74" Type="http://schemas.openxmlformats.org/officeDocument/2006/relationships/font" Target="fonts/font14.fntdata"/><Relationship Id="rId79" Type="http://schemas.openxmlformats.org/officeDocument/2006/relationships/font" Target="fonts/font19.fntdata"/><Relationship Id="rId87" Type="http://schemas.openxmlformats.org/officeDocument/2006/relationships/font" Target="fonts/font27.fntdata"/><Relationship Id="rId5" Type="http://schemas.openxmlformats.org/officeDocument/2006/relationships/slideMaster" Target="slideMasters/slideMaster5.xml"/><Relationship Id="rId61" Type="http://schemas.openxmlformats.org/officeDocument/2006/relationships/font" Target="fonts/font1.fntdata"/><Relationship Id="rId82" Type="http://schemas.openxmlformats.org/officeDocument/2006/relationships/font" Target="fonts/font22.fntdata"/><Relationship Id="rId90" Type="http://schemas.openxmlformats.org/officeDocument/2006/relationships/viewProps" Target="view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font" Target="fonts/font17.fntdata"/><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font" Target="fonts/font12.fntdata"/><Relationship Id="rId80" Type="http://schemas.openxmlformats.org/officeDocument/2006/relationships/font" Target="fonts/font20.fntdata"/><Relationship Id="rId85" Type="http://schemas.openxmlformats.org/officeDocument/2006/relationships/font" Target="fonts/font25.fntdata"/><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notesMaster" Target="notesMasters/notesMaster1.xml"/><Relationship Id="rId67" Type="http://schemas.openxmlformats.org/officeDocument/2006/relationships/font" Target="fonts/font7.fntdata"/><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font" Target="fonts/font23.fntdata"/><Relationship Id="rId88" Type="http://schemas.openxmlformats.org/officeDocument/2006/relationships/font" Target="fonts/font28.fnt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handoutMaster" Target="handoutMasters/handout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font" Target="fonts/font21.fntdata"/><Relationship Id="rId86" Type="http://schemas.openxmlformats.org/officeDocument/2006/relationships/font" Target="fonts/font26.fntdata"/><Relationship Id="rId4" Type="http://schemas.openxmlformats.org/officeDocument/2006/relationships/slideMaster" Target="slideMasters/slideMaster4.xml"/><Relationship Id="rId9"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45659" cy="498135"/>
          </a:xfrm>
          <a:prstGeom prst="rect">
            <a:avLst/>
          </a:prstGeom>
        </p:spPr>
        <p:txBody>
          <a:bodyPr vert="horz" lIns="91001" tIns="45501" rIns="91001" bIns="45501" rtlCol="0"/>
          <a:lstStyle>
            <a:lvl1pPr algn="l">
              <a:defRPr sz="1200"/>
            </a:lvl1pPr>
          </a:lstStyle>
          <a:p>
            <a:endParaRPr lang="zh-CN" altLang="en-US"/>
          </a:p>
        </p:txBody>
      </p:sp>
      <p:sp>
        <p:nvSpPr>
          <p:cNvPr id="3" name="日期占位符 2"/>
          <p:cNvSpPr>
            <a:spLocks noGrp="1"/>
          </p:cNvSpPr>
          <p:nvPr>
            <p:ph type="dt" sz="quarter" idx="1"/>
          </p:nvPr>
        </p:nvSpPr>
        <p:spPr>
          <a:xfrm>
            <a:off x="3850443" y="1"/>
            <a:ext cx="2945659" cy="498135"/>
          </a:xfrm>
          <a:prstGeom prst="rect">
            <a:avLst/>
          </a:prstGeom>
        </p:spPr>
        <p:txBody>
          <a:bodyPr vert="horz" lIns="91001" tIns="45501" rIns="91001" bIns="45501" rtlCol="0"/>
          <a:lstStyle>
            <a:lvl1pPr algn="r">
              <a:defRPr sz="1200"/>
            </a:lvl1pPr>
          </a:lstStyle>
          <a:p>
            <a:fld id="{065A9D10-00A1-4316-9DBF-1CFF2F39C327}" type="datetimeFigureOut">
              <a:rPr lang="zh-CN" altLang="en-US" smtClean="0"/>
              <a:t>2021/3/29 Monday</a:t>
            </a:fld>
            <a:endParaRPr lang="zh-CN" altLang="en-US"/>
          </a:p>
        </p:txBody>
      </p:sp>
      <p:sp>
        <p:nvSpPr>
          <p:cNvPr id="4" name="页脚占位符 3"/>
          <p:cNvSpPr>
            <a:spLocks noGrp="1"/>
          </p:cNvSpPr>
          <p:nvPr>
            <p:ph type="ftr" sz="quarter" idx="2"/>
          </p:nvPr>
        </p:nvSpPr>
        <p:spPr>
          <a:xfrm>
            <a:off x="0" y="9430091"/>
            <a:ext cx="2945659" cy="498134"/>
          </a:xfrm>
          <a:prstGeom prst="rect">
            <a:avLst/>
          </a:prstGeom>
        </p:spPr>
        <p:txBody>
          <a:bodyPr vert="horz" lIns="91001" tIns="45501" rIns="91001" bIns="45501"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0091"/>
            <a:ext cx="2945659" cy="498134"/>
          </a:xfrm>
          <a:prstGeom prst="rect">
            <a:avLst/>
          </a:prstGeom>
        </p:spPr>
        <p:txBody>
          <a:bodyPr vert="horz" lIns="91001" tIns="45501" rIns="91001" bIns="45501" rtlCol="0" anchor="b"/>
          <a:lstStyle>
            <a:lvl1pPr algn="r">
              <a:defRPr sz="1200"/>
            </a:lvl1pPr>
          </a:lstStyle>
          <a:p>
            <a:fld id="{1C21E0D4-31D8-4080-A573-64BBB9E87E78}" type="slidenum">
              <a:rPr lang="zh-CN" altLang="en-US" smtClean="0"/>
              <a:t>‹#›</a:t>
            </a:fld>
            <a:endParaRPr lang="zh-CN" altLang="en-US"/>
          </a:p>
        </p:txBody>
      </p:sp>
    </p:spTree>
    <p:extLst>
      <p:ext uri="{BB962C8B-B14F-4D97-AF65-F5344CB8AC3E}">
        <p14:creationId xmlns:p14="http://schemas.microsoft.com/office/powerpoint/2010/main" val="6268541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45659" cy="498135"/>
          </a:xfrm>
          <a:prstGeom prst="rect">
            <a:avLst/>
          </a:prstGeom>
        </p:spPr>
        <p:txBody>
          <a:bodyPr vert="horz" lIns="91001" tIns="45501" rIns="91001" bIns="45501" rtlCol="0"/>
          <a:lstStyle>
            <a:lvl1pPr algn="l">
              <a:defRPr sz="1200"/>
            </a:lvl1pPr>
          </a:lstStyle>
          <a:p>
            <a:endParaRPr lang="zh-CN" altLang="en-US"/>
          </a:p>
        </p:txBody>
      </p:sp>
      <p:sp>
        <p:nvSpPr>
          <p:cNvPr id="3" name="日期占位符 2"/>
          <p:cNvSpPr>
            <a:spLocks noGrp="1"/>
          </p:cNvSpPr>
          <p:nvPr>
            <p:ph type="dt" idx="1"/>
          </p:nvPr>
        </p:nvSpPr>
        <p:spPr>
          <a:xfrm>
            <a:off x="3850443" y="1"/>
            <a:ext cx="2945659" cy="498135"/>
          </a:xfrm>
          <a:prstGeom prst="rect">
            <a:avLst/>
          </a:prstGeom>
        </p:spPr>
        <p:txBody>
          <a:bodyPr vert="horz" lIns="91001" tIns="45501" rIns="91001" bIns="45501" rtlCol="0"/>
          <a:lstStyle>
            <a:lvl1pPr algn="r">
              <a:defRPr sz="1200"/>
            </a:lvl1pPr>
          </a:lstStyle>
          <a:p>
            <a:fld id="{C117FD3C-5E99-4122-A1EC-C8FBF6B0781B}" type="datetimeFigureOut">
              <a:rPr lang="zh-CN" altLang="en-US" smtClean="0"/>
              <a:t>2021/3/29 Monday</a:t>
            </a:fld>
            <a:endParaRPr lang="zh-CN" altLang="en-US"/>
          </a:p>
        </p:txBody>
      </p:sp>
      <p:sp>
        <p:nvSpPr>
          <p:cNvPr id="4" name="幻灯片图像占位符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001" tIns="45501" rIns="91001" bIns="45501" rtlCol="0" anchor="ctr"/>
          <a:lstStyle/>
          <a:p>
            <a:endParaRPr lang="zh-CN" altLang="en-US"/>
          </a:p>
        </p:txBody>
      </p:sp>
      <p:sp>
        <p:nvSpPr>
          <p:cNvPr id="5" name="备注占位符 4"/>
          <p:cNvSpPr>
            <a:spLocks noGrp="1"/>
          </p:cNvSpPr>
          <p:nvPr>
            <p:ph type="body" sz="quarter" idx="3"/>
          </p:nvPr>
        </p:nvSpPr>
        <p:spPr>
          <a:xfrm>
            <a:off x="679768" y="4777958"/>
            <a:ext cx="5438140" cy="3909239"/>
          </a:xfrm>
          <a:prstGeom prst="rect">
            <a:avLst/>
          </a:prstGeom>
        </p:spPr>
        <p:txBody>
          <a:bodyPr vert="horz" lIns="91001" tIns="45501" rIns="91001" bIns="45501"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30091"/>
            <a:ext cx="2945659" cy="498134"/>
          </a:xfrm>
          <a:prstGeom prst="rect">
            <a:avLst/>
          </a:prstGeom>
        </p:spPr>
        <p:txBody>
          <a:bodyPr vert="horz" lIns="91001" tIns="45501" rIns="91001" bIns="45501"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8134"/>
          </a:xfrm>
          <a:prstGeom prst="rect">
            <a:avLst/>
          </a:prstGeom>
        </p:spPr>
        <p:txBody>
          <a:bodyPr vert="horz" lIns="91001" tIns="45501" rIns="91001" bIns="45501" rtlCol="0" anchor="b"/>
          <a:lstStyle>
            <a:lvl1pPr algn="r">
              <a:defRPr sz="1200"/>
            </a:lvl1pPr>
          </a:lstStyle>
          <a:p>
            <a:fld id="{D5CE584D-DA30-42E6-B6AB-C9D2BEA4D810}" type="slidenum">
              <a:rPr lang="zh-CN" altLang="en-US" smtClean="0"/>
              <a:t>‹#›</a:t>
            </a:fld>
            <a:endParaRPr lang="zh-CN" altLang="en-US"/>
          </a:p>
        </p:txBody>
      </p:sp>
    </p:spTree>
    <p:extLst>
      <p:ext uri="{BB962C8B-B14F-4D97-AF65-F5344CB8AC3E}">
        <p14:creationId xmlns:p14="http://schemas.microsoft.com/office/powerpoint/2010/main" val="2175059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1</a:t>
            </a:fld>
            <a:endParaRPr lang="zh-CN" altLang="en-US"/>
          </a:p>
        </p:txBody>
      </p:sp>
    </p:spTree>
    <p:extLst>
      <p:ext uri="{BB962C8B-B14F-4D97-AF65-F5344CB8AC3E}">
        <p14:creationId xmlns:p14="http://schemas.microsoft.com/office/powerpoint/2010/main" val="2703568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、浮点数的溢出是通过阶码是否溢出判断的。</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、对浮点数，溢出指绝对值：绝对值小于浮点数所能表示的最小值，为下溢，当作 </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；绝对值大于浮点数所能表示的最大范围，为上溢，当作 </a:t>
            </a:r>
            <a:r>
              <a:rPr lang="en-US" altLang="zh-CN" sz="1200" b="0" i="0" kern="1200" dirty="0">
                <a:solidFill>
                  <a:schemeClr val="tx1"/>
                </a:solidFill>
                <a:effectLst/>
                <a:latin typeface="+mn-lt"/>
                <a:ea typeface="+mn-ea"/>
                <a:cs typeface="+mn-cs"/>
              </a:rPr>
              <a:t>INF</a:t>
            </a:r>
            <a:r>
              <a:rPr lang="zh-CN" altLang="en-US" sz="1200" b="0" i="0" kern="1200" dirty="0">
                <a:solidFill>
                  <a:schemeClr val="tx1"/>
                </a:solidFill>
                <a:effectLst/>
                <a:latin typeface="+mn-lt"/>
                <a:ea typeface="+mn-ea"/>
                <a:cs typeface="+mn-cs"/>
              </a:rPr>
              <a:t>。</a:t>
            </a:r>
            <a:endParaRPr lang="zh-CN" altLang="en-US" dirty="0"/>
          </a:p>
          <a:p>
            <a:r>
              <a:rPr lang="en-US" altLang="zh-CN" dirty="0"/>
              <a:t>3</a:t>
            </a:r>
            <a:r>
              <a:rPr lang="zh-CN" altLang="en-US" dirty="0"/>
              <a:t>、此时的隐含条件是阶码</a:t>
            </a:r>
            <a:r>
              <a:rPr lang="en-US" altLang="zh-CN" dirty="0"/>
              <a:t>4</a:t>
            </a:r>
            <a:r>
              <a:rPr lang="zh-CN" altLang="en-US" dirty="0"/>
              <a:t>位（包含一位符号位）。</a:t>
            </a:r>
            <a:endParaRPr lang="en-US" altLang="zh-CN" dirty="0"/>
          </a:p>
          <a:p>
            <a:r>
              <a:rPr lang="en-US" altLang="zh-CN" dirty="0"/>
              <a:t>4</a:t>
            </a:r>
            <a:r>
              <a:rPr lang="zh-CN" altLang="en-US" dirty="0"/>
              <a:t>、阶码正溢，导致运算结果上溢。</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16</a:t>
            </a:fld>
            <a:endParaRPr lang="zh-CN" altLang="en-US"/>
          </a:p>
        </p:txBody>
      </p:sp>
    </p:spTree>
    <p:extLst>
      <p:ext uri="{BB962C8B-B14F-4D97-AF65-F5344CB8AC3E}">
        <p14:creationId xmlns:p14="http://schemas.microsoft.com/office/powerpoint/2010/main" val="22411459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、题目隐含条件：阶码</a:t>
            </a:r>
            <a:r>
              <a:rPr lang="en-US" altLang="zh-CN" dirty="0"/>
              <a:t>4</a:t>
            </a:r>
            <a:r>
              <a:rPr lang="zh-CN" altLang="en-US" dirty="0"/>
              <a:t>位补码（包含符号位）</a:t>
            </a:r>
            <a:endParaRPr lang="en-US" altLang="zh-CN" dirty="0"/>
          </a:p>
          <a:p>
            <a:r>
              <a:rPr lang="en-US" altLang="zh-CN" dirty="0"/>
              <a:t>2</a:t>
            </a:r>
            <a:r>
              <a:rPr lang="zh-CN" altLang="en-US" dirty="0"/>
              <a:t>、</a:t>
            </a:r>
            <a:r>
              <a:rPr lang="en-US" altLang="zh-CN" dirty="0"/>
              <a:t>X</a:t>
            </a:r>
            <a:r>
              <a:rPr lang="zh-CN" altLang="en-US" dirty="0"/>
              <a:t>和</a:t>
            </a:r>
            <a:r>
              <a:rPr lang="en-US" altLang="zh-CN" dirty="0"/>
              <a:t>Y</a:t>
            </a:r>
            <a:r>
              <a:rPr lang="zh-CN" altLang="en-US" dirty="0"/>
              <a:t>的阶码原码都是</a:t>
            </a:r>
            <a:r>
              <a:rPr lang="en-US" altLang="zh-CN" dirty="0"/>
              <a:t>-8</a:t>
            </a:r>
            <a:r>
              <a:rPr lang="zh-CN" altLang="en-US" dirty="0"/>
              <a:t>，</a:t>
            </a:r>
            <a:r>
              <a:rPr lang="en-US" altLang="zh-CN" dirty="0"/>
              <a:t>4</a:t>
            </a:r>
            <a:r>
              <a:rPr lang="zh-CN" altLang="en-US" dirty="0"/>
              <a:t>位浮点数可以表示的补码范围包含</a:t>
            </a:r>
            <a:r>
              <a:rPr lang="en-US" altLang="zh-CN" dirty="0"/>
              <a:t>-8=1000 , 4</a:t>
            </a:r>
            <a:r>
              <a:rPr lang="zh-CN" altLang="en-US" dirty="0"/>
              <a:t>位负数补码可以表示的范围就是</a:t>
            </a:r>
            <a:r>
              <a:rPr lang="en-US" altLang="zh-CN" dirty="0"/>
              <a:t>[-8,7)</a:t>
            </a:r>
          </a:p>
          <a:p>
            <a:r>
              <a:rPr lang="en-US" altLang="zh-CN" dirty="0"/>
              <a:t>3</a:t>
            </a:r>
            <a:r>
              <a:rPr lang="zh-CN" altLang="en-US" dirty="0"/>
              <a:t>、</a:t>
            </a:r>
            <a:r>
              <a:rPr lang="en-US" altLang="zh-CN" dirty="0">
                <a:latin typeface="Arial Rounded MT Bold" panose="020F0704030504030204" pitchFamily="34" charset="0"/>
              </a:rPr>
              <a:t>[X+Y]</a:t>
            </a:r>
            <a:r>
              <a:rPr lang="zh-CN" altLang="en-US" b="1" baseline="-25000" dirty="0">
                <a:latin typeface="楷体" panose="02010609060101010101" pitchFamily="49" charset="-122"/>
                <a:ea typeface="楷体" panose="02010609060101010101" pitchFamily="49" charset="-122"/>
              </a:rPr>
              <a:t>浮</a:t>
            </a:r>
            <a:r>
              <a:rPr lang="zh-CN" altLang="en-US" baseline="-25000" dirty="0">
                <a:latin typeface="Arial Rounded MT Bold" panose="020F0704030504030204" pitchFamily="34" charset="0"/>
              </a:rPr>
              <a:t> </a:t>
            </a:r>
            <a:r>
              <a:rPr lang="zh-CN" altLang="en-US" baseline="0" dirty="0">
                <a:latin typeface="Arial Rounded MT Bold" panose="020F0704030504030204" pitchFamily="34" charset="0"/>
              </a:rPr>
              <a:t>补码表示的结果，负数补码小数点右侧要求是</a:t>
            </a:r>
            <a:r>
              <a:rPr lang="en-US" altLang="zh-CN" baseline="0" dirty="0">
                <a:latin typeface="Arial Rounded MT Bold" panose="020F0704030504030204" pitchFamily="34" charset="0"/>
              </a:rPr>
              <a:t>0</a:t>
            </a:r>
            <a:r>
              <a:rPr lang="zh-CN" altLang="en-US" baseline="0" dirty="0">
                <a:latin typeface="Arial Rounded MT Bold" panose="020F0704030504030204" pitchFamily="34" charset="0"/>
              </a:rPr>
              <a:t>，即</a:t>
            </a:r>
            <a:r>
              <a:rPr lang="en-US" altLang="zh-CN" baseline="0" dirty="0">
                <a:latin typeface="Arial Rounded MT Bold" panose="020F0704030504030204" pitchFamily="34" charset="0"/>
              </a:rPr>
              <a:t>1.0XXX</a:t>
            </a:r>
            <a:r>
              <a:rPr lang="zh-CN" altLang="en-US" baseline="0" dirty="0">
                <a:latin typeface="Arial Rounded MT Bold" panose="020F0704030504030204" pitchFamily="34" charset="0"/>
              </a:rPr>
              <a:t>才是规格化的，因此结果需要左规。</a:t>
            </a:r>
            <a:endParaRPr lang="en-US" altLang="zh-CN" baseline="0" dirty="0">
              <a:latin typeface="Arial Rounded MT Bold" panose="020F0704030504030204" pitchFamily="34" charset="0"/>
            </a:endParaRPr>
          </a:p>
          <a:p>
            <a:r>
              <a:rPr lang="en-US" altLang="zh-CN" baseline="0" dirty="0">
                <a:latin typeface="Arial Rounded MT Bold" panose="020F0704030504030204" pitchFamily="34" charset="0"/>
              </a:rPr>
              <a:t>4</a:t>
            </a:r>
            <a:r>
              <a:rPr lang="zh-CN" altLang="en-US" baseline="0" dirty="0">
                <a:latin typeface="Arial Rounded MT Bold" panose="020F0704030504030204" pitchFamily="34" charset="0"/>
              </a:rPr>
              <a:t>、阶码补码</a:t>
            </a:r>
            <a:r>
              <a:rPr lang="en-US" altLang="zh-CN" baseline="0" dirty="0">
                <a:latin typeface="Arial Rounded MT Bold" panose="020F0704030504030204" pitchFamily="34" charset="0"/>
              </a:rPr>
              <a:t>-1</a:t>
            </a:r>
            <a:r>
              <a:rPr lang="zh-CN" altLang="en-US" baseline="0" dirty="0">
                <a:latin typeface="Arial Rounded MT Bold" panose="020F0704030504030204" pitchFamily="34" charset="0"/>
              </a:rPr>
              <a:t>，减法变加法，</a:t>
            </a:r>
            <a:r>
              <a:rPr lang="en-US" altLang="zh-CN" baseline="0" dirty="0">
                <a:latin typeface="Arial Rounded MT Bold" panose="020F0704030504030204" pitchFamily="34" charset="0"/>
              </a:rPr>
              <a:t>X</a:t>
            </a:r>
            <a:r>
              <a:rPr lang="zh-CN" altLang="en-US" baseline="0" dirty="0">
                <a:latin typeface="Arial Rounded MT Bold" panose="020F0704030504030204" pitchFamily="34" charset="0"/>
              </a:rPr>
              <a:t>补</a:t>
            </a:r>
            <a:r>
              <a:rPr lang="en-US" altLang="zh-CN" baseline="0" dirty="0">
                <a:latin typeface="Arial Rounded MT Bold" panose="020F0704030504030204" pitchFamily="34" charset="0"/>
              </a:rPr>
              <a:t>-1</a:t>
            </a:r>
            <a:r>
              <a:rPr lang="zh-CN" altLang="en-US" baseline="0" dirty="0">
                <a:latin typeface="Arial Rounded MT Bold" panose="020F0704030504030204" pitchFamily="34" charset="0"/>
              </a:rPr>
              <a:t>补</a:t>
            </a:r>
            <a:r>
              <a:rPr lang="en-US" altLang="zh-CN" baseline="0" dirty="0">
                <a:latin typeface="Arial Rounded MT Bold" panose="020F0704030504030204" pitchFamily="34" charset="0"/>
              </a:rPr>
              <a:t>=X</a:t>
            </a:r>
            <a:r>
              <a:rPr lang="zh-CN" altLang="en-US" baseline="0" dirty="0">
                <a:latin typeface="Arial Rounded MT Bold" panose="020F0704030504030204" pitchFamily="34" charset="0"/>
              </a:rPr>
              <a:t>补</a:t>
            </a:r>
            <a:r>
              <a:rPr lang="en-US" altLang="zh-CN" baseline="0" dirty="0">
                <a:latin typeface="Arial Rounded MT Bold" panose="020F0704030504030204" pitchFamily="34" charset="0"/>
              </a:rPr>
              <a:t>+[1]</a:t>
            </a:r>
            <a:r>
              <a:rPr lang="zh-CN" altLang="en-US" baseline="0" dirty="0">
                <a:latin typeface="Arial Rounded MT Bold" panose="020F0704030504030204" pitchFamily="34" charset="0"/>
              </a:rPr>
              <a:t>变补。</a:t>
            </a:r>
            <a:r>
              <a:rPr lang="en-US" altLang="zh-CN" baseline="0" dirty="0">
                <a:latin typeface="Arial Rounded MT Bold" panose="020F0704030504030204" pitchFamily="34" charset="0"/>
              </a:rPr>
              <a:t>1</a:t>
            </a:r>
            <a:r>
              <a:rPr lang="zh-CN" altLang="en-US" baseline="0" dirty="0">
                <a:latin typeface="Arial Rounded MT Bold" panose="020F0704030504030204" pitchFamily="34" charset="0"/>
              </a:rPr>
              <a:t>的补码就是</a:t>
            </a:r>
            <a:r>
              <a:rPr lang="en-US" altLang="zh-CN" baseline="0" dirty="0">
                <a:latin typeface="Arial Rounded MT Bold" panose="020F0704030504030204" pitchFamily="34" charset="0"/>
              </a:rPr>
              <a:t>0001</a:t>
            </a:r>
            <a:r>
              <a:rPr lang="zh-CN" altLang="en-US" baseline="0" dirty="0">
                <a:latin typeface="Arial Rounded MT Bold" panose="020F0704030504030204" pitchFamily="34" charset="0"/>
              </a:rPr>
              <a:t>，变补</a:t>
            </a:r>
            <a:r>
              <a:rPr lang="en-US" altLang="zh-CN" baseline="0" dirty="0">
                <a:latin typeface="Arial Rounded MT Bold" panose="020F0704030504030204" pitchFamily="34" charset="0"/>
              </a:rPr>
              <a:t>1110+1=1111  1000+1111=0111=7 </a:t>
            </a:r>
            <a:r>
              <a:rPr lang="zh-CN" altLang="en-US" baseline="0" dirty="0">
                <a:latin typeface="Arial Rounded MT Bold" panose="020F0704030504030204" pitchFamily="34" charset="0"/>
              </a:rPr>
              <a:t>负的阶码溢出，负上溢（小于可以表示的最负的那个值了，阶码变正了）。</a:t>
            </a:r>
            <a:endParaRPr lang="zh-CN" altLang="en-US" baseline="0"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17</a:t>
            </a:fld>
            <a:endParaRPr lang="zh-CN" altLang="en-US"/>
          </a:p>
        </p:txBody>
      </p:sp>
    </p:spTree>
    <p:extLst>
      <p:ext uri="{BB962C8B-B14F-4D97-AF65-F5344CB8AC3E}">
        <p14:creationId xmlns:p14="http://schemas.microsoft.com/office/powerpoint/2010/main" val="2540450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、小阶对大阶，</a:t>
            </a:r>
            <a:r>
              <a:rPr lang="en-US" altLang="zh-CN" dirty="0"/>
              <a:t>Y</a:t>
            </a:r>
            <a:r>
              <a:rPr lang="zh-CN" altLang="en-US" dirty="0"/>
              <a:t>右移两位，阶码加</a:t>
            </a:r>
            <a:r>
              <a:rPr lang="en-US" altLang="zh-CN" dirty="0"/>
              <a:t>2</a:t>
            </a:r>
            <a:r>
              <a:rPr lang="zh-CN" altLang="en-US" dirty="0"/>
              <a:t>。</a:t>
            </a:r>
            <a:r>
              <a:rPr lang="en-US" altLang="zh-CN" dirty="0"/>
              <a:t>Y=00111</a:t>
            </a:r>
            <a:r>
              <a:rPr lang="zh-CN" altLang="en-US" dirty="0"/>
              <a:t>*</a:t>
            </a:r>
            <a:r>
              <a:rPr lang="en-US" altLang="zh-CN" dirty="0"/>
              <a:t>0.00101</a:t>
            </a:r>
          </a:p>
          <a:p>
            <a:r>
              <a:rPr lang="en-US" altLang="zh-CN" dirty="0"/>
              <a:t>2</a:t>
            </a:r>
            <a:r>
              <a:rPr lang="zh-CN" altLang="en-US" dirty="0"/>
              <a:t>、</a:t>
            </a:r>
            <a:r>
              <a:rPr lang="en-US" altLang="zh-CN" dirty="0"/>
              <a:t>0.1101+0.00101=01.00010</a:t>
            </a:r>
            <a:r>
              <a:rPr lang="zh-CN" altLang="en-US" dirty="0"/>
              <a:t>（采用双符号位，最高位表示正），尾数上溢，需右规，右规</a:t>
            </a:r>
            <a:r>
              <a:rPr lang="en-US" altLang="zh-CN" dirty="0"/>
              <a:t>1</a:t>
            </a:r>
            <a:r>
              <a:rPr lang="zh-CN" altLang="en-US" dirty="0"/>
              <a:t>位即可。阶码变大</a:t>
            </a:r>
            <a:r>
              <a:rPr lang="en-US" altLang="zh-CN" dirty="0"/>
              <a:t>1</a:t>
            </a:r>
            <a:r>
              <a:rPr lang="zh-CN" altLang="en-US" dirty="0"/>
              <a:t>，导致阶码上溢，导致整个结果上溢。</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18</a:t>
            </a:fld>
            <a:endParaRPr lang="zh-CN" altLang="en-US"/>
          </a:p>
        </p:txBody>
      </p:sp>
    </p:spTree>
    <p:extLst>
      <p:ext uri="{BB962C8B-B14F-4D97-AF65-F5344CB8AC3E}">
        <p14:creationId xmlns:p14="http://schemas.microsoft.com/office/powerpoint/2010/main" val="1285545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a:t>
            </a:r>
            <a:r>
              <a:rPr lang="zh-CN" altLang="en-US" dirty="0"/>
              <a:t>大于</a:t>
            </a:r>
            <a:r>
              <a:rPr lang="en-US" altLang="zh-CN" dirty="0"/>
              <a:t>1</a:t>
            </a:r>
            <a:r>
              <a:rPr lang="zh-CN" altLang="en-US" dirty="0"/>
              <a:t>，非规格化。</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19</a:t>
            </a:fld>
            <a:endParaRPr lang="zh-CN" altLang="en-US"/>
          </a:p>
        </p:txBody>
      </p:sp>
    </p:spTree>
    <p:extLst>
      <p:ext uri="{BB962C8B-B14F-4D97-AF65-F5344CB8AC3E}">
        <p14:creationId xmlns:p14="http://schemas.microsoft.com/office/powerpoint/2010/main" val="4294077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必须是</a:t>
            </a:r>
            <a:r>
              <a:rPr lang="en-US" altLang="zh-CN" dirty="0"/>
              <a:t>1.M</a:t>
            </a:r>
            <a:r>
              <a:rPr lang="zh-CN" altLang="en-US" dirty="0"/>
              <a:t>的形式，隐藏表示这个</a:t>
            </a:r>
            <a:r>
              <a:rPr lang="en-US" altLang="zh-CN" dirty="0"/>
              <a:t>1</a:t>
            </a:r>
            <a:r>
              <a:rPr lang="zh-CN" altLang="en-US" dirty="0"/>
              <a:t>，最高小数位的</a:t>
            </a:r>
            <a:r>
              <a:rPr lang="en-US" altLang="zh-CN" dirty="0"/>
              <a:t>1.</a:t>
            </a:r>
          </a:p>
          <a:p>
            <a:r>
              <a:rPr lang="zh-CN" altLang="en-US" dirty="0"/>
              <a:t>本来结果是</a:t>
            </a:r>
            <a:r>
              <a:rPr lang="en-US" altLang="zh-CN" dirty="0"/>
              <a:t>0.1</a:t>
            </a:r>
            <a:r>
              <a:rPr lang="zh-CN" altLang="en-US" dirty="0"/>
              <a:t>，阶码为</a:t>
            </a:r>
            <a:r>
              <a:rPr lang="en-US" altLang="zh-CN" dirty="0"/>
              <a:t>0</a:t>
            </a:r>
            <a:r>
              <a:rPr lang="zh-CN" altLang="en-US" dirty="0"/>
              <a:t>，尾数</a:t>
            </a:r>
            <a:r>
              <a:rPr lang="en-US" altLang="zh-CN" dirty="0"/>
              <a:t>M</a:t>
            </a:r>
            <a:r>
              <a:rPr lang="zh-CN" altLang="en-US" dirty="0"/>
              <a:t>也为</a:t>
            </a:r>
            <a:r>
              <a:rPr lang="en-US" altLang="zh-CN" dirty="0"/>
              <a:t>0</a:t>
            </a:r>
            <a:r>
              <a:rPr lang="zh-CN" altLang="en-US" dirty="0"/>
              <a:t>，表示结果为</a:t>
            </a:r>
            <a:r>
              <a:rPr lang="en-US" altLang="zh-CN" dirty="0"/>
              <a:t>0</a:t>
            </a:r>
            <a:r>
              <a:rPr lang="zh-CN" altLang="en-US" dirty="0"/>
              <a:t>。</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20</a:t>
            </a:fld>
            <a:endParaRPr lang="zh-CN" altLang="en-US"/>
          </a:p>
        </p:txBody>
      </p:sp>
    </p:spTree>
    <p:extLst>
      <p:ext uri="{BB962C8B-B14F-4D97-AF65-F5344CB8AC3E}">
        <p14:creationId xmlns:p14="http://schemas.microsoft.com/office/powerpoint/2010/main" val="33945811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、右移被除数尾数的目的是为了使后面尾数相除的结果是小数。</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22</a:t>
            </a:fld>
            <a:endParaRPr lang="zh-CN" altLang="en-US"/>
          </a:p>
        </p:txBody>
      </p:sp>
    </p:spTree>
    <p:extLst>
      <p:ext uri="{BB962C8B-B14F-4D97-AF65-F5344CB8AC3E}">
        <p14:creationId xmlns:p14="http://schemas.microsoft.com/office/powerpoint/2010/main" val="30415641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solidFill>
                <a:latin typeface="Microsoft Yahei"/>
                <a:ea typeface="Microsoft Yahei"/>
                <a:sym typeface="Microsoft Yahei"/>
              </a:rPr>
              <a:t>答案是</a:t>
            </a:r>
            <a:r>
              <a:rPr lang="en-US" altLang="zh-CN" sz="1200" dirty="0">
                <a:solidFill>
                  <a:srgbClr val="000000"/>
                </a:solidFill>
                <a:latin typeface="Microsoft Yahei"/>
                <a:ea typeface="Microsoft Yahei"/>
                <a:sym typeface="Microsoft Yahei"/>
              </a:rPr>
              <a:t>C</a:t>
            </a:r>
            <a:r>
              <a:rPr lang="zh-CN" altLang="en-US" sz="1200" dirty="0">
                <a:solidFill>
                  <a:srgbClr val="000000"/>
                </a:solidFill>
                <a:latin typeface="Microsoft Yahei"/>
                <a:ea typeface="Microsoft Yahei"/>
                <a:sym typeface="Microsoft Yahei"/>
              </a:rPr>
              <a:t>。</a:t>
            </a:r>
            <a:r>
              <a:rPr lang="en-US" altLang="zh-CN" sz="1200" dirty="0">
                <a:solidFill>
                  <a:srgbClr val="000000"/>
                </a:solidFill>
                <a:latin typeface="Microsoft Yahei"/>
                <a:ea typeface="Microsoft Yahei"/>
                <a:sym typeface="Microsoft Yahei"/>
              </a:rPr>
              <a:t>27/6=0.4218888</a:t>
            </a:r>
            <a:r>
              <a:rPr lang="zh-CN" altLang="en-US" sz="1200" dirty="0">
                <a:solidFill>
                  <a:srgbClr val="000000"/>
                </a:solidFill>
                <a:latin typeface="Microsoft Yahei"/>
                <a:ea typeface="Microsoft Yahei"/>
                <a:sym typeface="Microsoft Yahei"/>
              </a:rPr>
              <a:t>转换为</a:t>
            </a:r>
            <a:r>
              <a:rPr lang="en-US" altLang="zh-CN" sz="1200" dirty="0">
                <a:solidFill>
                  <a:srgbClr val="000000"/>
                </a:solidFill>
                <a:latin typeface="Microsoft Yahei"/>
                <a:ea typeface="Microsoft Yahei"/>
                <a:sym typeface="Microsoft Yahei"/>
              </a:rPr>
              <a:t>7</a:t>
            </a:r>
            <a:r>
              <a:rPr lang="zh-CN" altLang="en-US" sz="1200" dirty="0">
                <a:solidFill>
                  <a:srgbClr val="000000"/>
                </a:solidFill>
                <a:latin typeface="Microsoft Yahei"/>
                <a:ea typeface="Microsoft Yahei"/>
                <a:sym typeface="Microsoft Yahei"/>
              </a:rPr>
              <a:t>小数</a:t>
            </a:r>
            <a:r>
              <a:rPr lang="en-US" altLang="zh-CN" sz="1200" dirty="0">
                <a:solidFill>
                  <a:srgbClr val="000000"/>
                </a:solidFill>
                <a:latin typeface="Microsoft Yahei"/>
                <a:ea typeface="Microsoft Yahei"/>
                <a:sym typeface="Microsoft Yahei"/>
              </a:rPr>
              <a:t>=+011011=0 .011011</a:t>
            </a:r>
            <a:r>
              <a:rPr lang="zh-CN" altLang="en-US" sz="1200" dirty="0">
                <a:solidFill>
                  <a:srgbClr val="000000"/>
                </a:solidFill>
                <a:latin typeface="Microsoft Yahei"/>
                <a:ea typeface="Microsoft Yahei"/>
                <a:sym typeface="Microsoft Yahei"/>
              </a:rPr>
              <a:t>。非规格化</a:t>
            </a:r>
            <a:r>
              <a:rPr lang="en-US" altLang="zh-CN" sz="1200" dirty="0">
                <a:solidFill>
                  <a:srgbClr val="000000"/>
                </a:solidFill>
                <a:latin typeface="Microsoft Yahei"/>
                <a:ea typeface="Microsoft Yahei"/>
                <a:sym typeface="Microsoft Yahei"/>
              </a:rPr>
              <a:t>,</a:t>
            </a:r>
            <a:r>
              <a:rPr lang="zh-CN" altLang="en-US" sz="1200" dirty="0">
                <a:solidFill>
                  <a:srgbClr val="000000"/>
                </a:solidFill>
                <a:latin typeface="Microsoft Yahei"/>
                <a:ea typeface="Microsoft Yahei"/>
                <a:sym typeface="Microsoft Yahei"/>
              </a:rPr>
              <a:t>需左规</a:t>
            </a:r>
            <a:r>
              <a:rPr lang="en-US" altLang="zh-CN" sz="1200" dirty="0">
                <a:solidFill>
                  <a:srgbClr val="000000"/>
                </a:solidFill>
                <a:latin typeface="Microsoft Yahei"/>
                <a:ea typeface="Microsoft Yahei"/>
                <a:sym typeface="Microsoft Yahei"/>
              </a:rPr>
              <a:t>1</a:t>
            </a:r>
            <a:r>
              <a:rPr lang="zh-CN" altLang="en-US" sz="1200" dirty="0">
                <a:solidFill>
                  <a:srgbClr val="000000"/>
                </a:solidFill>
                <a:latin typeface="Microsoft Yahei"/>
                <a:ea typeface="Microsoft Yahei"/>
                <a:sym typeface="Microsoft Yahei"/>
              </a:rPr>
              <a:t>位</a:t>
            </a:r>
            <a:r>
              <a:rPr lang="en-US" altLang="zh-CN" sz="1200" dirty="0">
                <a:solidFill>
                  <a:srgbClr val="000000"/>
                </a:solidFill>
                <a:latin typeface="Microsoft Yahei"/>
                <a:ea typeface="Microsoft Yahei"/>
                <a:sym typeface="Microsoft Yahei"/>
              </a:rPr>
              <a:t>, 0.11011 0(</a:t>
            </a:r>
            <a:r>
              <a:rPr lang="zh-CN" altLang="en-US" sz="1200" dirty="0">
                <a:solidFill>
                  <a:srgbClr val="000000"/>
                </a:solidFill>
                <a:latin typeface="Microsoft Yahei"/>
                <a:ea typeface="Microsoft Yahei"/>
                <a:sym typeface="Microsoft Yahei"/>
              </a:rPr>
              <a:t>右侧补</a:t>
            </a:r>
            <a:r>
              <a:rPr lang="en-US" altLang="zh-CN" sz="1200" dirty="0">
                <a:solidFill>
                  <a:srgbClr val="000000"/>
                </a:solidFill>
                <a:latin typeface="Microsoft Yahei"/>
                <a:ea typeface="Microsoft Yahei"/>
                <a:sym typeface="Microsoft Yahei"/>
              </a:rPr>
              <a:t>0),</a:t>
            </a:r>
            <a:r>
              <a:rPr lang="zh-CN" altLang="en-US" sz="1200" dirty="0">
                <a:solidFill>
                  <a:srgbClr val="000000"/>
                </a:solidFill>
                <a:latin typeface="Microsoft Yahei"/>
                <a:ea typeface="Microsoft Yahei"/>
                <a:sym typeface="Microsoft Yahei"/>
              </a:rPr>
              <a:t>阶码</a:t>
            </a:r>
            <a:r>
              <a:rPr lang="en-US" altLang="zh-CN" sz="1200" dirty="0">
                <a:solidFill>
                  <a:srgbClr val="000000"/>
                </a:solidFill>
                <a:latin typeface="Microsoft Yahei"/>
                <a:ea typeface="Microsoft Yahei"/>
                <a:sym typeface="Microsoft Yahei"/>
              </a:rPr>
              <a:t>-1=000-1=000+111(1</a:t>
            </a:r>
            <a:r>
              <a:rPr lang="zh-CN" altLang="en-US" sz="1200" dirty="0">
                <a:solidFill>
                  <a:srgbClr val="000000"/>
                </a:solidFill>
                <a:latin typeface="Microsoft Yahei"/>
                <a:ea typeface="Microsoft Yahei"/>
                <a:sym typeface="Microsoft Yahei"/>
              </a:rPr>
              <a:t>变补</a:t>
            </a:r>
            <a:r>
              <a:rPr lang="en-US" altLang="zh-CN" sz="1200" dirty="0">
                <a:solidFill>
                  <a:srgbClr val="000000"/>
                </a:solidFill>
                <a:latin typeface="Microsoft Yahei"/>
                <a:ea typeface="Microsoft Yahei"/>
                <a:sym typeface="Microsoft Yahei"/>
              </a:rPr>
              <a:t>)=111</a:t>
            </a:r>
            <a:r>
              <a:rPr lang="zh-CN" altLang="en-US" sz="1200" dirty="0">
                <a:solidFill>
                  <a:srgbClr val="000000"/>
                </a:solidFill>
                <a:latin typeface="Microsoft Yahei"/>
                <a:ea typeface="Microsoft Yahei"/>
                <a:sym typeface="Microsoft Yahei"/>
              </a:rPr>
              <a:t>。所以</a:t>
            </a:r>
            <a:r>
              <a:rPr lang="en-US" altLang="zh-CN" sz="1200" dirty="0">
                <a:solidFill>
                  <a:srgbClr val="000000"/>
                </a:solidFill>
                <a:latin typeface="Microsoft Yahei"/>
                <a:ea typeface="Microsoft Yahei"/>
                <a:sym typeface="Microsoft Yahei"/>
              </a:rPr>
              <a:t>:0 111 110110 ,</a:t>
            </a:r>
            <a:r>
              <a:rPr lang="zh-CN" altLang="en-US" sz="1200" dirty="0">
                <a:solidFill>
                  <a:srgbClr val="000000"/>
                </a:solidFill>
                <a:latin typeface="Microsoft Yahei"/>
                <a:ea typeface="Microsoft Yahei"/>
                <a:sym typeface="Microsoft Yahei"/>
              </a:rPr>
              <a:t>注</a:t>
            </a:r>
            <a:r>
              <a:rPr lang="en-US" altLang="zh-CN" sz="1200" dirty="0">
                <a:solidFill>
                  <a:srgbClr val="000000"/>
                </a:solidFill>
                <a:latin typeface="Microsoft Yahei"/>
                <a:ea typeface="Microsoft Yahei"/>
                <a:sym typeface="Microsoft Yahei"/>
              </a:rPr>
              <a:t>:1</a:t>
            </a:r>
            <a:r>
              <a:rPr lang="zh-CN" altLang="en-US" sz="1200" dirty="0">
                <a:solidFill>
                  <a:srgbClr val="000000"/>
                </a:solidFill>
                <a:latin typeface="Microsoft Yahei"/>
                <a:ea typeface="Microsoft Yahei"/>
                <a:sym typeface="Microsoft Yahei"/>
              </a:rPr>
              <a:t>的补码</a:t>
            </a:r>
            <a:r>
              <a:rPr lang="en-US" altLang="zh-CN" sz="1200" dirty="0">
                <a:solidFill>
                  <a:srgbClr val="000000"/>
                </a:solidFill>
                <a:latin typeface="Microsoft Yahei"/>
                <a:ea typeface="Microsoft Yahei"/>
                <a:sym typeface="Microsoft Yahei"/>
              </a:rPr>
              <a:t>,</a:t>
            </a:r>
            <a:r>
              <a:rPr lang="zh-CN" altLang="en-US" sz="1200" dirty="0">
                <a:solidFill>
                  <a:srgbClr val="000000"/>
                </a:solidFill>
                <a:latin typeface="Microsoft Yahei"/>
                <a:ea typeface="Microsoft Yahei"/>
                <a:sym typeface="Microsoft Yahei"/>
              </a:rPr>
              <a:t>变补</a:t>
            </a:r>
            <a:r>
              <a:rPr lang="en-US" altLang="zh-CN" sz="1200" dirty="0">
                <a:solidFill>
                  <a:srgbClr val="000000"/>
                </a:solidFill>
                <a:latin typeface="Microsoft Yahei"/>
                <a:ea typeface="Microsoft Yahei"/>
                <a:sym typeface="Microsoft Yahei"/>
              </a:rPr>
              <a:t>,</a:t>
            </a:r>
            <a:r>
              <a:rPr lang="zh-CN" altLang="en-US" sz="1200" dirty="0">
                <a:solidFill>
                  <a:srgbClr val="000000"/>
                </a:solidFill>
                <a:latin typeface="Microsoft Yahei"/>
                <a:ea typeface="Microsoft Yahei"/>
                <a:sym typeface="Microsoft Yahei"/>
              </a:rPr>
              <a:t>都是</a:t>
            </a:r>
            <a:r>
              <a:rPr lang="en-US" altLang="zh-CN" sz="1200" dirty="0">
                <a:solidFill>
                  <a:srgbClr val="000000"/>
                </a:solidFill>
                <a:latin typeface="Microsoft Yahei"/>
                <a:ea typeface="Microsoft Yahei"/>
                <a:sym typeface="Microsoft Yahei"/>
              </a:rPr>
              <a:t>111</a:t>
            </a:r>
            <a:r>
              <a:rPr lang="zh-CN" altLang="en-US" sz="1200" dirty="0">
                <a:solidFill>
                  <a:srgbClr val="000000"/>
                </a:solidFill>
                <a:latin typeface="Microsoft Yahei"/>
                <a:ea typeface="Microsoft Yahei"/>
                <a:sym typeface="Microsoft Yahei"/>
              </a:rPr>
              <a:t>。</a:t>
            </a:r>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24</a:t>
            </a:fld>
            <a:endParaRPr lang="zh-CN" altLang="en-US"/>
          </a:p>
        </p:txBody>
      </p:sp>
    </p:spTree>
    <p:extLst>
      <p:ext uri="{BB962C8B-B14F-4D97-AF65-F5344CB8AC3E}">
        <p14:creationId xmlns:p14="http://schemas.microsoft.com/office/powerpoint/2010/main" val="598925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solidFill>
                <a:latin typeface="Microsoft Yahei"/>
                <a:ea typeface="Microsoft Yahei"/>
                <a:sym typeface="Microsoft Yahei"/>
              </a:rPr>
              <a:t>答案是</a:t>
            </a:r>
            <a:r>
              <a:rPr lang="en-US" altLang="zh-CN" sz="1200" dirty="0">
                <a:solidFill>
                  <a:srgbClr val="000000"/>
                </a:solidFill>
                <a:latin typeface="Microsoft Yahei"/>
                <a:ea typeface="Microsoft Yahei"/>
                <a:sym typeface="Microsoft Yahei"/>
              </a:rPr>
              <a:t>B</a:t>
            </a:r>
            <a:r>
              <a:rPr lang="zh-CN" altLang="en-US" sz="1200" dirty="0">
                <a:solidFill>
                  <a:srgbClr val="000000"/>
                </a:solidFill>
                <a:latin typeface="Microsoft Yahei"/>
                <a:ea typeface="Microsoft Yahei"/>
                <a:sym typeface="Microsoft Yahei"/>
              </a:rPr>
              <a:t>。阶码决定范围</a:t>
            </a:r>
            <a:r>
              <a:rPr lang="en-US" altLang="zh-CN" sz="1200" dirty="0">
                <a:solidFill>
                  <a:srgbClr val="000000"/>
                </a:solidFill>
                <a:latin typeface="Microsoft Yahei"/>
                <a:ea typeface="Microsoft Yahei"/>
                <a:sym typeface="Microsoft Yahei"/>
              </a:rPr>
              <a:t>,</a:t>
            </a:r>
            <a:r>
              <a:rPr lang="zh-CN" altLang="en-US" sz="1200" dirty="0">
                <a:solidFill>
                  <a:srgbClr val="000000"/>
                </a:solidFill>
                <a:latin typeface="Microsoft Yahei"/>
                <a:ea typeface="Microsoft Yahei"/>
                <a:sym typeface="Microsoft Yahei"/>
              </a:rPr>
              <a:t>尾数决定精度。</a:t>
            </a:r>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25</a:t>
            </a:fld>
            <a:endParaRPr lang="zh-CN" altLang="en-US"/>
          </a:p>
        </p:txBody>
      </p:sp>
    </p:spTree>
    <p:extLst>
      <p:ext uri="{BB962C8B-B14F-4D97-AF65-F5344CB8AC3E}">
        <p14:creationId xmlns:p14="http://schemas.microsoft.com/office/powerpoint/2010/main" val="18315183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solidFill>
                <a:latin typeface="Microsoft Yahei"/>
                <a:ea typeface="Microsoft Yahei"/>
                <a:sym typeface="Microsoft Yahei"/>
              </a:rPr>
              <a:t>答案</a:t>
            </a:r>
            <a:r>
              <a:rPr lang="en-US" altLang="zh-CN" sz="1200" dirty="0">
                <a:solidFill>
                  <a:srgbClr val="000000"/>
                </a:solidFill>
                <a:latin typeface="Microsoft Yahei"/>
                <a:ea typeface="Microsoft Yahei"/>
                <a:sym typeface="Microsoft Yahei"/>
              </a:rPr>
              <a:t>A</a:t>
            </a:r>
            <a:r>
              <a:rPr lang="zh-CN" altLang="en-US" sz="1200" dirty="0">
                <a:solidFill>
                  <a:srgbClr val="000000"/>
                </a:solidFill>
                <a:latin typeface="Microsoft Yahei"/>
                <a:ea typeface="Microsoft Yahei"/>
                <a:sym typeface="Microsoft Yahei"/>
              </a:rPr>
              <a:t>。下溢</a:t>
            </a:r>
            <a:r>
              <a:rPr lang="en-US" altLang="zh-CN" sz="1200" dirty="0">
                <a:solidFill>
                  <a:srgbClr val="000000"/>
                </a:solidFill>
                <a:latin typeface="Microsoft Yahei"/>
                <a:ea typeface="Microsoft Yahei"/>
                <a:sym typeface="Microsoft Yahei"/>
              </a:rPr>
              <a:t>,</a:t>
            </a:r>
            <a:r>
              <a:rPr lang="zh-CN" altLang="en-US" sz="1200" dirty="0">
                <a:solidFill>
                  <a:srgbClr val="000000"/>
                </a:solidFill>
                <a:latin typeface="Microsoft Yahei"/>
                <a:ea typeface="Microsoft Yahei"/>
                <a:sym typeface="Microsoft Yahei"/>
              </a:rPr>
              <a:t>只有浮点数才有。表示接近于</a:t>
            </a:r>
            <a:r>
              <a:rPr lang="en-US" altLang="zh-CN" sz="1200" dirty="0">
                <a:solidFill>
                  <a:srgbClr val="000000"/>
                </a:solidFill>
                <a:latin typeface="Microsoft Yahei"/>
                <a:ea typeface="Microsoft Yahei"/>
                <a:sym typeface="Microsoft Yahei"/>
              </a:rPr>
              <a:t>0</a:t>
            </a:r>
            <a:r>
              <a:rPr lang="zh-CN" altLang="en-US" sz="1200" dirty="0">
                <a:solidFill>
                  <a:srgbClr val="000000"/>
                </a:solidFill>
                <a:latin typeface="Microsoft Yahei"/>
                <a:ea typeface="Microsoft Yahei"/>
                <a:sym typeface="Microsoft Yahei"/>
              </a:rPr>
              <a:t>的浮点数</a:t>
            </a:r>
            <a:r>
              <a:rPr lang="en-US" altLang="zh-CN" sz="1200" dirty="0">
                <a:solidFill>
                  <a:srgbClr val="000000"/>
                </a:solidFill>
                <a:latin typeface="Microsoft Yahei"/>
                <a:ea typeface="Microsoft Yahei"/>
                <a:sym typeface="Microsoft Yahei"/>
              </a:rPr>
              <a:t>(</a:t>
            </a:r>
            <a:r>
              <a:rPr lang="zh-CN" altLang="en-US" sz="1200" dirty="0">
                <a:solidFill>
                  <a:srgbClr val="000000"/>
                </a:solidFill>
                <a:latin typeface="Microsoft Yahei"/>
                <a:ea typeface="Microsoft Yahei"/>
                <a:sym typeface="Microsoft Yahei"/>
              </a:rPr>
              <a:t>分正负</a:t>
            </a:r>
            <a:r>
              <a:rPr lang="en-US" altLang="zh-CN" sz="1200" dirty="0">
                <a:solidFill>
                  <a:srgbClr val="000000"/>
                </a:solidFill>
                <a:latin typeface="Microsoft Yahei"/>
                <a:ea typeface="Microsoft Yahei"/>
                <a:sym typeface="Microsoft Yahei"/>
              </a:rPr>
              <a:t>)</a:t>
            </a:r>
            <a:r>
              <a:rPr lang="zh-CN" altLang="en-US" sz="1200" dirty="0">
                <a:solidFill>
                  <a:srgbClr val="000000"/>
                </a:solidFill>
                <a:latin typeface="Microsoft Yahei"/>
                <a:ea typeface="Microsoft Yahei"/>
                <a:sym typeface="Microsoft Yahei"/>
              </a:rPr>
              <a:t>。上溢指数值位超过所能表示的最大值</a:t>
            </a:r>
            <a:r>
              <a:rPr lang="en-US" altLang="zh-CN" sz="1200" dirty="0">
                <a:solidFill>
                  <a:srgbClr val="000000"/>
                </a:solidFill>
                <a:latin typeface="Microsoft Yahei"/>
                <a:ea typeface="Microsoft Yahei"/>
                <a:sym typeface="Microsoft Yahei"/>
              </a:rPr>
              <a:t>,</a:t>
            </a:r>
            <a:r>
              <a:rPr lang="zh-CN" altLang="en-US" sz="1200" dirty="0">
                <a:solidFill>
                  <a:srgbClr val="000000"/>
                </a:solidFill>
                <a:latin typeface="Microsoft Yahei"/>
                <a:ea typeface="Microsoft Yahei"/>
                <a:sym typeface="Microsoft Yahei"/>
              </a:rPr>
              <a:t>包括正上溢和负上溢。</a:t>
            </a:r>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26</a:t>
            </a:fld>
            <a:endParaRPr lang="zh-CN" altLang="en-US"/>
          </a:p>
        </p:txBody>
      </p:sp>
    </p:spTree>
    <p:extLst>
      <p:ext uri="{BB962C8B-B14F-4D97-AF65-F5344CB8AC3E}">
        <p14:creationId xmlns:p14="http://schemas.microsoft.com/office/powerpoint/2010/main" val="37167758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solidFill>
                <a:latin typeface="Microsoft Yahei"/>
                <a:ea typeface="Microsoft Yahei"/>
                <a:sym typeface="Microsoft Yahei"/>
              </a:rPr>
              <a:t>答案</a:t>
            </a:r>
            <a:r>
              <a:rPr lang="en-US" altLang="zh-CN" sz="1200" dirty="0">
                <a:solidFill>
                  <a:srgbClr val="000000"/>
                </a:solidFill>
                <a:latin typeface="Microsoft Yahei"/>
                <a:ea typeface="Microsoft Yahei"/>
                <a:sym typeface="Microsoft Yahei"/>
              </a:rPr>
              <a:t>B</a:t>
            </a:r>
            <a:r>
              <a:rPr lang="zh-CN" altLang="en-US" sz="1200" dirty="0">
                <a:solidFill>
                  <a:srgbClr val="000000"/>
                </a:solidFill>
                <a:latin typeface="Microsoft Yahei"/>
                <a:ea typeface="Microsoft Yahei"/>
                <a:sym typeface="Microsoft Yahei"/>
              </a:rPr>
              <a:t>。一般浮点数格式。浮点数加。</a:t>
            </a:r>
            <a:r>
              <a:rPr lang="en-US" altLang="zh-CN" sz="1200" dirty="0">
                <a:solidFill>
                  <a:srgbClr val="000000"/>
                </a:solidFill>
                <a:latin typeface="Microsoft Yahei"/>
                <a:ea typeface="Microsoft Yahei"/>
                <a:sym typeface="Microsoft Yahei"/>
              </a:rPr>
              <a:t>X=0 0011 0.110101;Y=0 0010 1.000110</a:t>
            </a:r>
            <a:r>
              <a:rPr lang="zh-CN" altLang="en-US" sz="1200" dirty="0">
                <a:solidFill>
                  <a:srgbClr val="000000"/>
                </a:solidFill>
                <a:latin typeface="Microsoft Yahei"/>
                <a:ea typeface="Microsoft Yahei"/>
                <a:sym typeface="Microsoft Yahei"/>
              </a:rPr>
              <a:t>对阶</a:t>
            </a:r>
            <a:r>
              <a:rPr lang="en-US" altLang="zh-CN" sz="1200" dirty="0">
                <a:solidFill>
                  <a:srgbClr val="000000"/>
                </a:solidFill>
                <a:latin typeface="Microsoft Yahei"/>
                <a:ea typeface="Microsoft Yahei"/>
                <a:sym typeface="Microsoft Yahei"/>
              </a:rPr>
              <a:t>,</a:t>
            </a:r>
            <a:r>
              <a:rPr lang="zh-CN" altLang="en-US" sz="1200" dirty="0">
                <a:solidFill>
                  <a:srgbClr val="000000"/>
                </a:solidFill>
                <a:latin typeface="Microsoft Yahei"/>
                <a:ea typeface="Microsoft Yahei"/>
                <a:sym typeface="Microsoft Yahei"/>
              </a:rPr>
              <a:t>后尾数</a:t>
            </a:r>
            <a:r>
              <a:rPr lang="en-US" altLang="zh-CN" sz="1200" dirty="0">
                <a:solidFill>
                  <a:srgbClr val="000000"/>
                </a:solidFill>
                <a:latin typeface="Microsoft Yahei"/>
                <a:ea typeface="Microsoft Yahei"/>
                <a:sym typeface="Microsoft Yahei"/>
              </a:rPr>
              <a:t>(</a:t>
            </a:r>
            <a:r>
              <a:rPr lang="zh-CN" altLang="en-US" sz="1200" dirty="0">
                <a:solidFill>
                  <a:srgbClr val="000000"/>
                </a:solidFill>
                <a:latin typeface="Microsoft Yahei"/>
                <a:ea typeface="Microsoft Yahei"/>
                <a:sym typeface="Microsoft Yahei"/>
              </a:rPr>
              <a:t>补码</a:t>
            </a:r>
            <a:r>
              <a:rPr lang="en-US" altLang="zh-CN" sz="1200" dirty="0">
                <a:solidFill>
                  <a:srgbClr val="000000"/>
                </a:solidFill>
                <a:latin typeface="Microsoft Yahei"/>
                <a:ea typeface="Microsoft Yahei"/>
                <a:sym typeface="Microsoft Yahei"/>
              </a:rPr>
              <a:t>)</a:t>
            </a:r>
            <a:r>
              <a:rPr lang="zh-CN" altLang="en-US" sz="1200" dirty="0">
                <a:solidFill>
                  <a:srgbClr val="000000"/>
                </a:solidFill>
                <a:latin typeface="Microsoft Yahei"/>
                <a:ea typeface="Microsoft Yahei"/>
                <a:sym typeface="Microsoft Yahei"/>
              </a:rPr>
              <a:t>相加。对比阶码</a:t>
            </a:r>
            <a:r>
              <a:rPr lang="en-US" altLang="zh-CN" sz="1200" dirty="0">
                <a:solidFill>
                  <a:srgbClr val="000000"/>
                </a:solidFill>
                <a:latin typeface="Microsoft Yahei"/>
                <a:ea typeface="Microsoft Yahei"/>
                <a:sym typeface="Microsoft Yahei"/>
              </a:rPr>
              <a:t>,</a:t>
            </a:r>
            <a:r>
              <a:rPr lang="zh-CN" altLang="en-US" sz="1200" dirty="0">
                <a:solidFill>
                  <a:srgbClr val="000000"/>
                </a:solidFill>
                <a:latin typeface="Microsoft Yahei"/>
                <a:ea typeface="Microsoft Yahei"/>
                <a:sym typeface="Microsoft Yahei"/>
              </a:rPr>
              <a:t>先转换为原码</a:t>
            </a:r>
            <a:r>
              <a:rPr lang="en-US" altLang="zh-CN" sz="1200" dirty="0">
                <a:solidFill>
                  <a:srgbClr val="000000"/>
                </a:solidFill>
                <a:latin typeface="Microsoft Yahei"/>
                <a:ea typeface="Microsoft Yahei"/>
                <a:sym typeface="Microsoft Yahei"/>
              </a:rPr>
              <a:t>,</a:t>
            </a:r>
            <a:r>
              <a:rPr lang="zh-CN" altLang="en-US" sz="1200" dirty="0">
                <a:solidFill>
                  <a:srgbClr val="000000"/>
                </a:solidFill>
                <a:latin typeface="Microsoft Yahei"/>
                <a:ea typeface="Microsoft Yahei"/>
                <a:sym typeface="Microsoft Yahei"/>
              </a:rPr>
              <a:t>都是正的阶码一个是</a:t>
            </a:r>
            <a:r>
              <a:rPr lang="en-US" altLang="zh-CN" sz="1200" dirty="0">
                <a:solidFill>
                  <a:srgbClr val="000000"/>
                </a:solidFill>
                <a:latin typeface="Microsoft Yahei"/>
                <a:ea typeface="Microsoft Yahei"/>
                <a:sym typeface="Microsoft Yahei"/>
              </a:rPr>
              <a:t>3</a:t>
            </a:r>
            <a:r>
              <a:rPr lang="zh-CN" altLang="en-US" sz="1200" dirty="0">
                <a:solidFill>
                  <a:srgbClr val="000000"/>
                </a:solidFill>
                <a:latin typeface="Microsoft Yahei"/>
                <a:ea typeface="Microsoft Yahei"/>
                <a:sym typeface="Microsoft Yahei"/>
              </a:rPr>
              <a:t>一个是</a:t>
            </a:r>
            <a:r>
              <a:rPr lang="en-US" altLang="zh-CN" sz="1200" dirty="0">
                <a:solidFill>
                  <a:srgbClr val="000000"/>
                </a:solidFill>
                <a:latin typeface="Microsoft Yahei"/>
                <a:ea typeface="Microsoft Yahei"/>
                <a:sym typeface="Microsoft Yahei"/>
              </a:rPr>
              <a:t>2</a:t>
            </a:r>
            <a:r>
              <a:rPr lang="zh-CN" altLang="en-US" sz="1200" dirty="0">
                <a:solidFill>
                  <a:srgbClr val="000000"/>
                </a:solidFill>
                <a:latin typeface="Microsoft Yahei"/>
                <a:ea typeface="Microsoft Yahei"/>
                <a:sym typeface="Microsoft Yahei"/>
              </a:rPr>
              <a:t>。所以小阶对大阶</a:t>
            </a:r>
            <a:r>
              <a:rPr lang="en-US" altLang="zh-CN" sz="1200" dirty="0">
                <a:solidFill>
                  <a:srgbClr val="000000"/>
                </a:solidFill>
                <a:latin typeface="Microsoft Yahei"/>
                <a:ea typeface="Microsoft Yahei"/>
                <a:sym typeface="Microsoft Yahei"/>
              </a:rPr>
              <a:t>,Y</a:t>
            </a:r>
            <a:r>
              <a:rPr lang="zh-CN" altLang="en-US" sz="1200" dirty="0">
                <a:solidFill>
                  <a:srgbClr val="000000"/>
                </a:solidFill>
                <a:latin typeface="Microsoft Yahei"/>
                <a:ea typeface="Microsoft Yahei"/>
                <a:sym typeface="Microsoft Yahei"/>
              </a:rPr>
              <a:t>尾数需右移</a:t>
            </a:r>
            <a:r>
              <a:rPr lang="en-US" altLang="zh-CN" sz="1200" dirty="0">
                <a:solidFill>
                  <a:srgbClr val="000000"/>
                </a:solidFill>
                <a:latin typeface="Microsoft Yahei"/>
                <a:ea typeface="Microsoft Yahei"/>
                <a:sym typeface="Microsoft Yahei"/>
              </a:rPr>
              <a:t>1</a:t>
            </a:r>
            <a:r>
              <a:rPr lang="zh-CN" altLang="en-US" sz="1200" dirty="0">
                <a:solidFill>
                  <a:srgbClr val="000000"/>
                </a:solidFill>
                <a:latin typeface="Microsoft Yahei"/>
                <a:ea typeface="Microsoft Yahei"/>
                <a:sym typeface="Microsoft Yahei"/>
              </a:rPr>
              <a:t>位。</a:t>
            </a:r>
            <a:r>
              <a:rPr lang="en-US" altLang="zh-CN" sz="1200" dirty="0">
                <a:solidFill>
                  <a:srgbClr val="000000"/>
                </a:solidFill>
                <a:latin typeface="Microsoft Yahei"/>
                <a:ea typeface="Microsoft Yahei"/>
                <a:sym typeface="Microsoft Yahei"/>
              </a:rPr>
              <a:t>Y</a:t>
            </a:r>
            <a:r>
              <a:rPr lang="zh-CN" altLang="en-US" sz="1200" dirty="0">
                <a:solidFill>
                  <a:srgbClr val="000000"/>
                </a:solidFill>
                <a:latin typeface="Microsoft Yahei"/>
                <a:ea typeface="Microsoft Yahei"/>
                <a:sym typeface="Microsoft Yahei"/>
              </a:rPr>
              <a:t>尾数变为</a:t>
            </a:r>
            <a:r>
              <a:rPr lang="en-US" altLang="zh-CN" sz="1200" dirty="0">
                <a:solidFill>
                  <a:srgbClr val="000000"/>
                </a:solidFill>
                <a:latin typeface="Microsoft Yahei"/>
                <a:ea typeface="Microsoft Yahei"/>
                <a:sym typeface="Microsoft Yahei"/>
              </a:rPr>
              <a:t>1.10 0011 0 ,</a:t>
            </a:r>
            <a:r>
              <a:rPr lang="zh-CN" altLang="en-US" sz="1200" dirty="0">
                <a:solidFill>
                  <a:srgbClr val="000000"/>
                </a:solidFill>
                <a:latin typeface="Microsoft Yahei"/>
                <a:ea typeface="Microsoft Yahei"/>
                <a:sym typeface="Microsoft Yahei"/>
              </a:rPr>
              <a:t>尾数相加</a:t>
            </a:r>
            <a:r>
              <a:rPr lang="en-US" altLang="zh-CN" sz="1200" dirty="0">
                <a:solidFill>
                  <a:srgbClr val="000000"/>
                </a:solidFill>
                <a:latin typeface="Microsoft Yahei"/>
                <a:ea typeface="Microsoft Yahei"/>
                <a:sym typeface="Microsoft Yahei"/>
              </a:rPr>
              <a:t>=0.011000,</a:t>
            </a:r>
            <a:r>
              <a:rPr lang="zh-CN" altLang="en-US" sz="1200" dirty="0">
                <a:solidFill>
                  <a:srgbClr val="000000"/>
                </a:solidFill>
                <a:latin typeface="Microsoft Yahei"/>
                <a:ea typeface="Microsoft Yahei"/>
                <a:sym typeface="Microsoft Yahei"/>
              </a:rPr>
              <a:t>非规格化</a:t>
            </a:r>
            <a:r>
              <a:rPr lang="en-US" altLang="zh-CN" sz="1200" dirty="0">
                <a:solidFill>
                  <a:srgbClr val="000000"/>
                </a:solidFill>
                <a:latin typeface="Microsoft Yahei"/>
                <a:ea typeface="Microsoft Yahei"/>
                <a:sym typeface="Microsoft Yahei"/>
              </a:rPr>
              <a:t>,</a:t>
            </a:r>
            <a:r>
              <a:rPr lang="zh-CN" altLang="en-US" sz="1200" dirty="0">
                <a:solidFill>
                  <a:srgbClr val="000000"/>
                </a:solidFill>
                <a:latin typeface="Microsoft Yahei"/>
                <a:ea typeface="Microsoft Yahei"/>
                <a:sym typeface="Microsoft Yahei"/>
              </a:rPr>
              <a:t>需要左规</a:t>
            </a:r>
            <a:r>
              <a:rPr lang="en-US" altLang="zh-CN" sz="1200" dirty="0">
                <a:solidFill>
                  <a:srgbClr val="000000"/>
                </a:solidFill>
                <a:latin typeface="Microsoft Yahei"/>
                <a:ea typeface="Microsoft Yahei"/>
                <a:sym typeface="Microsoft Yahei"/>
              </a:rPr>
              <a:t>,1</a:t>
            </a:r>
            <a:r>
              <a:rPr lang="zh-CN" altLang="en-US" sz="1200" dirty="0">
                <a:solidFill>
                  <a:srgbClr val="000000"/>
                </a:solidFill>
                <a:latin typeface="Microsoft Yahei"/>
                <a:ea typeface="Microsoft Yahei"/>
                <a:sym typeface="Microsoft Yahei"/>
              </a:rPr>
              <a:t>位</a:t>
            </a:r>
            <a:r>
              <a:rPr lang="en-US" altLang="zh-CN" sz="1200" dirty="0">
                <a:solidFill>
                  <a:srgbClr val="000000"/>
                </a:solidFill>
                <a:latin typeface="Microsoft Yahei"/>
                <a:ea typeface="Microsoft Yahei"/>
                <a:sym typeface="Microsoft Yahei"/>
              </a:rPr>
              <a:t>,</a:t>
            </a:r>
            <a:r>
              <a:rPr lang="zh-CN" altLang="en-US" sz="1200" dirty="0">
                <a:solidFill>
                  <a:srgbClr val="000000"/>
                </a:solidFill>
                <a:latin typeface="Microsoft Yahei"/>
                <a:ea typeface="Microsoft Yahei"/>
                <a:sym typeface="Microsoft Yahei"/>
              </a:rPr>
              <a:t>阶码</a:t>
            </a:r>
            <a:r>
              <a:rPr lang="en-US" altLang="zh-CN" sz="1200" dirty="0">
                <a:solidFill>
                  <a:srgbClr val="000000"/>
                </a:solidFill>
                <a:latin typeface="Microsoft Yahei"/>
                <a:ea typeface="Microsoft Yahei"/>
                <a:sym typeface="Microsoft Yahei"/>
              </a:rPr>
              <a:t>-1.</a:t>
            </a:r>
            <a:r>
              <a:rPr lang="zh-CN" altLang="en-US" sz="1200" dirty="0">
                <a:solidFill>
                  <a:srgbClr val="000000"/>
                </a:solidFill>
                <a:latin typeface="Microsoft Yahei"/>
                <a:ea typeface="Microsoft Yahei"/>
                <a:sym typeface="Microsoft Yahei"/>
              </a:rPr>
              <a:t>尾数</a:t>
            </a:r>
            <a:r>
              <a:rPr lang="en-US" altLang="zh-CN" sz="1200" dirty="0">
                <a:solidFill>
                  <a:srgbClr val="000000"/>
                </a:solidFill>
                <a:latin typeface="Microsoft Yahei"/>
                <a:ea typeface="Microsoft Yahei"/>
                <a:sym typeface="Microsoft Yahei"/>
              </a:rPr>
              <a:t>=0.110000  </a:t>
            </a:r>
            <a:r>
              <a:rPr lang="zh-CN" altLang="en-US" sz="1200" dirty="0">
                <a:solidFill>
                  <a:srgbClr val="000000"/>
                </a:solidFill>
                <a:latin typeface="Microsoft Yahei"/>
                <a:ea typeface="Microsoft Yahei"/>
                <a:sym typeface="Microsoft Yahei"/>
              </a:rPr>
              <a:t>阶码</a:t>
            </a:r>
            <a:r>
              <a:rPr lang="en-US" altLang="zh-CN" sz="1200" dirty="0">
                <a:solidFill>
                  <a:srgbClr val="000000"/>
                </a:solidFill>
                <a:latin typeface="Microsoft Yahei"/>
                <a:ea typeface="Microsoft Yahei"/>
                <a:sym typeface="Microsoft Yahei"/>
              </a:rPr>
              <a:t>3-1=00010  0 00010 110000</a:t>
            </a:r>
            <a:endParaRPr lang="zh-CN" altLang="en-US" sz="1200" dirty="0">
              <a:solidFill>
                <a:srgbClr val="000000"/>
              </a:solidFill>
              <a:latin typeface="Microsoft Yahei"/>
              <a:ea typeface="Microsoft Yahei"/>
              <a:sym typeface="Microsoft Yahei"/>
            </a:endParaRPr>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27</a:t>
            </a:fld>
            <a:endParaRPr lang="zh-CN" altLang="en-US"/>
          </a:p>
        </p:txBody>
      </p:sp>
    </p:spTree>
    <p:extLst>
      <p:ext uri="{BB962C8B-B14F-4D97-AF65-F5344CB8AC3E}">
        <p14:creationId xmlns:p14="http://schemas.microsoft.com/office/powerpoint/2010/main" val="1212061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、尾数右移，相当于小数点左移。</a:t>
            </a:r>
            <a:endParaRPr lang="en-US" altLang="zh-CN" dirty="0"/>
          </a:p>
          <a:p>
            <a:r>
              <a:rPr lang="en-US" altLang="zh-CN" dirty="0"/>
              <a:t>2</a:t>
            </a:r>
            <a:r>
              <a:rPr lang="zh-CN" altLang="en-US" dirty="0"/>
              <a:t>、尾数右移：阶码变大，尾数数变小。尾数不能超过</a:t>
            </a:r>
            <a:r>
              <a:rPr lang="en-US" altLang="zh-CN" dirty="0"/>
              <a:t>1</a:t>
            </a:r>
            <a:r>
              <a:rPr lang="zh-CN" altLang="en-US" dirty="0"/>
              <a:t>，对阶时当然要变小，所以只能小阶对大阶。</a:t>
            </a:r>
            <a:endParaRPr lang="en-US" altLang="zh-CN" dirty="0"/>
          </a:p>
          <a:p>
            <a:r>
              <a:rPr lang="en-US" altLang="zh-CN" dirty="0"/>
              <a:t>3</a:t>
            </a:r>
            <a:r>
              <a:rPr lang="zh-CN" altLang="en-US" dirty="0"/>
              <a:t>、符号位跟着一起右移，左侧用符号位填补。</a:t>
            </a:r>
            <a:endParaRPr lang="en-US" altLang="zh-CN" dirty="0"/>
          </a:p>
          <a:p>
            <a:endParaRPr lang="en-US" altLang="zh-CN" dirty="0"/>
          </a:p>
          <a:p>
            <a:r>
              <a:rPr lang="zh-CN" altLang="en-US" dirty="0"/>
              <a:t>移出右侧的如何处理？损失精度？通过舍入处理。有可能会损失精度</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4</a:t>
            </a:fld>
            <a:endParaRPr lang="zh-CN" altLang="en-US"/>
          </a:p>
        </p:txBody>
      </p:sp>
    </p:spTree>
    <p:extLst>
      <p:ext uri="{BB962C8B-B14F-4D97-AF65-F5344CB8AC3E}">
        <p14:creationId xmlns:p14="http://schemas.microsoft.com/office/powerpoint/2010/main" val="25069792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31</a:t>
            </a:fld>
            <a:endParaRPr lang="zh-CN" altLang="en-US"/>
          </a:p>
        </p:txBody>
      </p:sp>
    </p:spTree>
    <p:extLst>
      <p:ext uri="{BB962C8B-B14F-4D97-AF65-F5344CB8AC3E}">
        <p14:creationId xmlns:p14="http://schemas.microsoft.com/office/powerpoint/2010/main" val="1475260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讲解实验思路，如何构建</a:t>
            </a:r>
            <a:r>
              <a:rPr lang="en-US" altLang="zh-CN" dirty="0"/>
              <a:t>32</a:t>
            </a:r>
            <a:r>
              <a:rPr lang="zh-CN" altLang="en-US" dirty="0"/>
              <a:t>位</a:t>
            </a:r>
            <a:r>
              <a:rPr lang="en-US" altLang="zh-CN" dirty="0"/>
              <a:t>ALU</a:t>
            </a:r>
          </a:p>
          <a:p>
            <a:r>
              <a:rPr lang="zh-CN" altLang="en-US" dirty="0"/>
              <a:t>逻辑运算部件</a:t>
            </a:r>
            <a:r>
              <a:rPr lang="en-US" altLang="zh-CN" dirty="0"/>
              <a:t>+1</a:t>
            </a:r>
            <a:r>
              <a:rPr lang="zh-CN" altLang="en-US" dirty="0"/>
              <a:t>位全加器</a:t>
            </a:r>
            <a:r>
              <a:rPr lang="en-US" altLang="zh-CN" dirty="0"/>
              <a:t>+</a:t>
            </a:r>
            <a:r>
              <a:rPr lang="zh-CN" altLang="en-US" dirty="0"/>
              <a:t>数据选择器；</a:t>
            </a:r>
            <a:endParaRPr lang="en-US" altLang="zh-CN" dirty="0"/>
          </a:p>
          <a:p>
            <a:r>
              <a:rPr lang="zh-CN" altLang="en-US" dirty="0"/>
              <a:t>一、逻辑运算</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、体会多路选择器作用；选择性输出</a:t>
            </a:r>
            <a:r>
              <a:rPr lang="en-US" altLang="zh-CN" dirty="0" err="1"/>
              <a:t>a&amp;b</a:t>
            </a:r>
            <a:r>
              <a:rPr lang="zh-CN" altLang="en-US" dirty="0"/>
              <a:t>或者</a:t>
            </a:r>
            <a:r>
              <a:rPr lang="en-US" altLang="zh-CN" dirty="0" err="1"/>
              <a:t>a|b</a:t>
            </a:r>
            <a:r>
              <a:rPr lang="zh-CN" altLang="en-US" dirty="0"/>
              <a:t>的结果。</a:t>
            </a:r>
            <a:endParaRPr lang="en-US" altLang="zh-CN" dirty="0"/>
          </a:p>
          <a:p>
            <a:r>
              <a:rPr lang="zh-CN" altLang="en-US" dirty="0"/>
              <a:t>二、算术运算</a:t>
            </a:r>
            <a:endParaRPr lang="en-US" altLang="zh-CN" dirty="0"/>
          </a:p>
          <a:p>
            <a:r>
              <a:rPr lang="en-US" altLang="zh-CN" dirty="0"/>
              <a:t>1</a:t>
            </a:r>
            <a:r>
              <a:rPr lang="zh-CN" altLang="en-US" dirty="0"/>
              <a:t>、全加器</a:t>
            </a:r>
            <a:endParaRPr lang="en-US" altLang="zh-CN"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32</a:t>
            </a:fld>
            <a:endParaRPr lang="zh-CN" altLang="en-US"/>
          </a:p>
        </p:txBody>
      </p:sp>
    </p:spTree>
    <p:extLst>
      <p:ext uri="{BB962C8B-B14F-4D97-AF65-F5344CB8AC3E}">
        <p14:creationId xmlns:p14="http://schemas.microsoft.com/office/powerpoint/2010/main" val="18376279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注意思路：</a:t>
            </a:r>
            <a:endParaRPr lang="en-US" altLang="zh-CN" dirty="0"/>
          </a:p>
          <a:p>
            <a:r>
              <a:rPr lang="zh-CN" altLang="en-US" dirty="0"/>
              <a:t>其实是所有结果都进行了运算，只不过是选择输出哪种运算结果而已。实验也是这个思路。</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33</a:t>
            </a:fld>
            <a:endParaRPr lang="zh-CN" altLang="en-US"/>
          </a:p>
        </p:txBody>
      </p:sp>
    </p:spTree>
    <p:extLst>
      <p:ext uri="{BB962C8B-B14F-4D97-AF65-F5344CB8AC3E}">
        <p14:creationId xmlns:p14="http://schemas.microsoft.com/office/powerpoint/2010/main" val="31069318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多位</a:t>
            </a:r>
            <a:r>
              <a:rPr lang="en-US" altLang="zh-CN" dirty="0"/>
              <a:t>ALU</a:t>
            </a:r>
            <a:r>
              <a:rPr lang="zh-CN" altLang="en-US" dirty="0"/>
              <a:t>的控制与一位</a:t>
            </a:r>
            <a:r>
              <a:rPr lang="en-US" altLang="zh-CN" dirty="0"/>
              <a:t>ALU</a:t>
            </a:r>
            <a:r>
              <a:rPr lang="zh-CN" altLang="en-US" dirty="0"/>
              <a:t>类似，是只位数增多，选择器的数据选择端增多而已（或者利用多个选择器实现）</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34</a:t>
            </a:fld>
            <a:endParaRPr lang="zh-CN" altLang="en-US"/>
          </a:p>
        </p:txBody>
      </p:sp>
    </p:spTree>
    <p:extLst>
      <p:ext uri="{BB962C8B-B14F-4D97-AF65-F5344CB8AC3E}">
        <p14:creationId xmlns:p14="http://schemas.microsoft.com/office/powerpoint/2010/main" val="40760387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乘法、除法以及其它运算可以使用系统组件完成，</a:t>
            </a:r>
            <a:r>
              <a:rPr lang="en-US" altLang="zh-CN" dirty="0"/>
              <a:t>32</a:t>
            </a:r>
            <a:r>
              <a:rPr lang="zh-CN" altLang="en-US" dirty="0"/>
              <a:t>位加法器采用自己搭建的加法电路完成。</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35</a:t>
            </a:fld>
            <a:endParaRPr lang="zh-CN" altLang="en-US"/>
          </a:p>
        </p:txBody>
      </p:sp>
    </p:spTree>
    <p:extLst>
      <p:ext uri="{BB962C8B-B14F-4D97-AF65-F5344CB8AC3E}">
        <p14:creationId xmlns:p14="http://schemas.microsoft.com/office/powerpoint/2010/main" val="42710230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由于单总线不能同时保持两个数据，因此必须设置寄存器（锁存器）存放两个操作数。</a:t>
            </a:r>
            <a:r>
              <a:rPr lang="en-US" altLang="zh-CN" dirty="0"/>
              <a:t>LA</a:t>
            </a:r>
            <a:r>
              <a:rPr lang="zh-CN" altLang="en-US" dirty="0"/>
              <a:t>和</a:t>
            </a:r>
            <a:r>
              <a:rPr lang="en-US" altLang="zh-CN" dirty="0"/>
              <a:t>LB</a:t>
            </a:r>
            <a:r>
              <a:rPr lang="zh-CN" altLang="en-US" dirty="0"/>
              <a:t>。</a:t>
            </a:r>
            <a:endParaRPr lang="en-US" altLang="zh-CN" dirty="0"/>
          </a:p>
          <a:p>
            <a:r>
              <a:rPr lang="zh-CN" altLang="en-US" dirty="0"/>
              <a:t>速度慢。</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数据通路：重要概念，数据在</a:t>
            </a:r>
            <a:r>
              <a:rPr lang="en-US" altLang="zh-CN" dirty="0"/>
              <a:t>CPU</a:t>
            </a:r>
            <a:r>
              <a:rPr lang="zh-CN" altLang="en-US" dirty="0"/>
              <a:t>内部流动的路径（包括先后，以及相应控制信号）</a:t>
            </a:r>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36</a:t>
            </a:fld>
            <a:endParaRPr lang="zh-CN" altLang="en-US"/>
          </a:p>
        </p:txBody>
      </p:sp>
    </p:spTree>
    <p:extLst>
      <p:ext uri="{BB962C8B-B14F-4D97-AF65-F5344CB8AC3E}">
        <p14:creationId xmlns:p14="http://schemas.microsoft.com/office/powerpoint/2010/main" val="35269704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单总线也可以采用这种结构。</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37</a:t>
            </a:fld>
            <a:endParaRPr lang="zh-CN" altLang="en-US"/>
          </a:p>
        </p:txBody>
      </p:sp>
    </p:spTree>
    <p:extLst>
      <p:ext uri="{BB962C8B-B14F-4D97-AF65-F5344CB8AC3E}">
        <p14:creationId xmlns:p14="http://schemas.microsoft.com/office/powerpoint/2010/main" val="1278214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38</a:t>
            </a:fld>
            <a:endParaRPr lang="zh-CN" altLang="en-US"/>
          </a:p>
        </p:txBody>
      </p:sp>
    </p:spTree>
    <p:extLst>
      <p:ext uri="{BB962C8B-B14F-4D97-AF65-F5344CB8AC3E}">
        <p14:creationId xmlns:p14="http://schemas.microsoft.com/office/powerpoint/2010/main" val="880803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运算器的实验文件是实验资料包中的</a:t>
            </a:r>
            <a:r>
              <a:rPr lang="en-US" altLang="zh-CN" dirty="0" err="1"/>
              <a:t>alu.circ</a:t>
            </a:r>
            <a:r>
              <a:rPr lang="zh-CN" altLang="en-US" dirty="0"/>
              <a:t>，这个电路包括若干子电路</a:t>
            </a:r>
            <a:endParaRPr lang="en-US" altLang="zh-CN" dirty="0"/>
          </a:p>
          <a:p>
            <a:r>
              <a:rPr lang="zh-CN" altLang="en-US" dirty="0"/>
              <a:t>主要设计了快速加法器，乘法器，算术逻辑运算单元</a:t>
            </a:r>
            <a:r>
              <a:rPr lang="en-US" altLang="zh-CN" dirty="0"/>
              <a:t>3</a:t>
            </a:r>
            <a:r>
              <a:rPr lang="zh-CN" altLang="en-US" dirty="0"/>
              <a:t>个主要实验，</a:t>
            </a:r>
            <a:endParaRPr lang="en-US" altLang="zh-CN" dirty="0"/>
          </a:p>
          <a:p>
            <a:r>
              <a:rPr lang="zh-CN" altLang="en-US" dirty="0"/>
              <a:t>利用</a:t>
            </a:r>
            <a:r>
              <a:rPr lang="en-US" altLang="zh-CN" dirty="0" err="1"/>
              <a:t>logisim</a:t>
            </a:r>
            <a:r>
              <a:rPr lang="zh-CN" altLang="en-US" dirty="0"/>
              <a:t>打开电路文件，在</a:t>
            </a:r>
            <a:r>
              <a:rPr lang="en-US" altLang="zh-CN" dirty="0" err="1"/>
              <a:t>logisim</a:t>
            </a:r>
            <a:r>
              <a:rPr lang="zh-CN" altLang="en-US" dirty="0"/>
              <a:t>左侧管理窗口可以看到运算器实验使用的所有子电路，</a:t>
            </a:r>
            <a:endParaRPr lang="en-US" altLang="zh-CN" dirty="0"/>
          </a:p>
          <a:p>
            <a:endParaRPr lang="en-US" altLang="zh-CN" dirty="0"/>
          </a:p>
          <a:p>
            <a:r>
              <a:rPr lang="zh-CN" altLang="en-US" dirty="0"/>
              <a:t>其中带白色五角星部分是需要大家完成的是子电路，带黑色五角星的子电路是实验框架中用到的已经完成的子电路，不需要大家修改。</a:t>
            </a:r>
            <a:endParaRPr lang="en-US" altLang="zh-CN" dirty="0"/>
          </a:p>
          <a:p>
            <a:r>
              <a:rPr lang="zh-CN" altLang="en-US" dirty="0"/>
              <a:t>快速加法器实验包括</a:t>
            </a:r>
            <a:r>
              <a:rPr lang="en-US" altLang="zh-CN" dirty="0"/>
              <a:t>5</a:t>
            </a:r>
            <a:r>
              <a:rPr lang="zh-CN" altLang="en-US" dirty="0"/>
              <a:t>个子电路，需要大家依次完成</a:t>
            </a:r>
            <a:r>
              <a:rPr lang="en-US" altLang="zh-CN" dirty="0"/>
              <a:t>8</a:t>
            </a:r>
            <a:r>
              <a:rPr lang="zh-CN" altLang="en-US" dirty="0"/>
              <a:t>位。。。。。</a:t>
            </a:r>
            <a:endParaRPr lang="en-US" altLang="zh-CN" dirty="0"/>
          </a:p>
          <a:p>
            <a:endParaRPr lang="en-US" altLang="zh-CN" dirty="0"/>
          </a:p>
          <a:p>
            <a:r>
              <a:rPr lang="zh-CN" altLang="en-US" dirty="0"/>
              <a:t>算术逻辑运算单元要求同学们设计一个具有溢出检测功能的</a:t>
            </a:r>
            <a:r>
              <a:rPr lang="en-US" altLang="zh-CN" dirty="0"/>
              <a:t>32</a:t>
            </a:r>
            <a:r>
              <a:rPr lang="zh-CN" altLang="en-US" dirty="0"/>
              <a:t>位运算器，完成该实验后可以在</a:t>
            </a:r>
            <a:r>
              <a:rPr lang="en-US" altLang="zh-CN" dirty="0"/>
              <a:t>ALU</a:t>
            </a:r>
            <a:r>
              <a:rPr lang="zh-CN" altLang="en-US" dirty="0"/>
              <a:t>自动测试电路中进行自动测试。</a:t>
            </a:r>
            <a:endParaRPr lang="en-US" altLang="zh-CN" dirty="0"/>
          </a:p>
          <a:p>
            <a:r>
              <a:rPr lang="zh-CN" altLang="en-US" dirty="0"/>
              <a:t>介绍一下</a:t>
            </a:r>
            <a:endParaRPr lang="en-US" altLang="zh-CN" dirty="0"/>
          </a:p>
          <a:p>
            <a:r>
              <a:rPr lang="zh-CN" altLang="en-US" dirty="0"/>
              <a:t>实验资料包可以通过扫码下载得到，好，同学们再见。</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43</a:t>
            </a:fld>
            <a:endParaRPr lang="zh-CN" altLang="en-US"/>
          </a:p>
        </p:txBody>
      </p:sp>
    </p:spTree>
    <p:extLst>
      <p:ext uri="{BB962C8B-B14F-4D97-AF65-F5344CB8AC3E}">
        <p14:creationId xmlns:p14="http://schemas.microsoft.com/office/powerpoint/2010/main" val="6877259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实验子电路为算术逻辑运算单元</a:t>
            </a:r>
            <a:r>
              <a:rPr lang="en-US" altLang="zh-CN" dirty="0"/>
              <a:t>ALU</a:t>
            </a:r>
            <a:r>
              <a:rPr lang="zh-CN" altLang="en-US" dirty="0"/>
              <a:t>，在这个位置，请大家按照前面给出的要求实现对应的电路，</a:t>
            </a:r>
            <a:endParaRPr lang="en-US" altLang="zh-CN" dirty="0"/>
          </a:p>
          <a:p>
            <a:endParaRPr lang="en-US" altLang="zh-CN" dirty="0"/>
          </a:p>
          <a:p>
            <a:r>
              <a:rPr lang="zh-CN" altLang="en-US" sz="1200" kern="1200" dirty="0">
                <a:solidFill>
                  <a:schemeClr val="tx1"/>
                </a:solidFill>
                <a:effectLst/>
                <a:latin typeface="+mn-lt"/>
                <a:ea typeface="+mn-ea"/>
                <a:cs typeface="+mn-cs"/>
              </a:rPr>
              <a:t>大家可以按照给定的</a:t>
            </a:r>
            <a:r>
              <a:rPr lang="en-US" altLang="zh-CN" sz="1200" kern="1200" dirty="0">
                <a:solidFill>
                  <a:schemeClr val="tx1"/>
                </a:solidFill>
                <a:effectLst/>
                <a:latin typeface="+mn-lt"/>
                <a:ea typeface="+mn-ea"/>
                <a:cs typeface="+mn-cs"/>
              </a:rPr>
              <a:t>32</a:t>
            </a:r>
            <a:r>
              <a:rPr lang="zh-CN" altLang="en-US" sz="1200" kern="1200" dirty="0">
                <a:solidFill>
                  <a:schemeClr val="tx1"/>
                </a:solidFill>
                <a:effectLst/>
                <a:latin typeface="+mn-lt"/>
                <a:ea typeface="+mn-ea"/>
                <a:cs typeface="+mn-cs"/>
              </a:rPr>
              <a:t>位输入的引脚，</a:t>
            </a:r>
            <a:r>
              <a:rPr lang="en-US" altLang="zh-CN" sz="1200" kern="1200" dirty="0" err="1">
                <a:solidFill>
                  <a:schemeClr val="tx1"/>
                </a:solidFill>
                <a:effectLst/>
                <a:latin typeface="+mn-lt"/>
                <a:ea typeface="+mn-ea"/>
                <a:cs typeface="+mn-cs"/>
              </a:rPr>
              <a:t>x,y</a:t>
            </a:r>
            <a:r>
              <a:rPr lang="zh-CN" altLang="en-US" sz="1200" kern="1200" dirty="0">
                <a:solidFill>
                  <a:schemeClr val="tx1"/>
                </a:solidFill>
                <a:effectLst/>
                <a:latin typeface="+mn-lt"/>
                <a:ea typeface="+mn-ea"/>
                <a:cs typeface="+mn-cs"/>
              </a:rPr>
              <a:t>以及相应的隧道标签，构造最终的</a:t>
            </a:r>
            <a:r>
              <a:rPr lang="en-US" altLang="zh-CN" sz="1200" kern="1200" dirty="0">
                <a:solidFill>
                  <a:schemeClr val="tx1"/>
                </a:solidFill>
                <a:effectLst/>
                <a:latin typeface="+mn-lt"/>
                <a:ea typeface="+mn-ea"/>
                <a:cs typeface="+mn-cs"/>
              </a:rPr>
              <a:t>32</a:t>
            </a:r>
            <a:r>
              <a:rPr lang="zh-CN" altLang="en-US" sz="1200" kern="1200" dirty="0">
                <a:solidFill>
                  <a:schemeClr val="tx1"/>
                </a:solidFill>
                <a:effectLst/>
                <a:latin typeface="+mn-lt"/>
                <a:ea typeface="+mn-ea"/>
                <a:cs typeface="+mn-cs"/>
              </a:rPr>
              <a:t>位的电路，输出为两个</a:t>
            </a:r>
            <a:r>
              <a:rPr lang="en-US" altLang="zh-CN" sz="1200" kern="1200" dirty="0">
                <a:solidFill>
                  <a:schemeClr val="tx1"/>
                </a:solidFill>
                <a:effectLst/>
                <a:latin typeface="+mn-lt"/>
                <a:ea typeface="+mn-ea"/>
                <a:cs typeface="+mn-cs"/>
              </a:rPr>
              <a:t>32</a:t>
            </a:r>
            <a:r>
              <a:rPr lang="zh-CN" altLang="en-US" sz="1200" kern="1200" dirty="0">
                <a:solidFill>
                  <a:schemeClr val="tx1"/>
                </a:solidFill>
                <a:effectLst/>
                <a:latin typeface="+mn-lt"/>
                <a:ea typeface="+mn-ea"/>
                <a:cs typeface="+mn-cs"/>
              </a:rPr>
              <a:t>位的</a:t>
            </a:r>
            <a:r>
              <a:rPr lang="en-US" altLang="zh-CN" sz="1200" kern="1200" dirty="0">
                <a:solidFill>
                  <a:schemeClr val="tx1"/>
                </a:solidFill>
                <a:effectLst/>
                <a:latin typeface="+mn-lt"/>
                <a:ea typeface="+mn-ea"/>
                <a:cs typeface="+mn-cs"/>
              </a:rPr>
              <a:t>result</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result1</a:t>
            </a:r>
            <a:r>
              <a:rPr lang="zh-CN" altLang="en-US" sz="1200" kern="1200" dirty="0">
                <a:solidFill>
                  <a:schemeClr val="tx1"/>
                </a:solidFill>
                <a:effectLst/>
                <a:latin typeface="+mn-lt"/>
                <a:ea typeface="+mn-ea"/>
                <a:cs typeface="+mn-cs"/>
              </a:rPr>
              <a:t>，以及三个标志位</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注意最终完成了的子电路的封装那么就是这个黄色的这样一个梯形的形式</a:t>
            </a: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完成该电路以后，我们就可以在</a:t>
            </a:r>
            <a:r>
              <a:rPr lang="en-US" altLang="zh-CN" sz="1200" kern="1200" dirty="0">
                <a:solidFill>
                  <a:schemeClr val="tx1"/>
                </a:solidFill>
                <a:effectLst/>
                <a:latin typeface="+mn-lt"/>
                <a:ea typeface="+mn-ea"/>
                <a:cs typeface="+mn-cs"/>
              </a:rPr>
              <a:t>ALU</a:t>
            </a:r>
            <a:r>
              <a:rPr lang="zh-CN" altLang="en-US" sz="1200" kern="1200" dirty="0">
                <a:solidFill>
                  <a:schemeClr val="tx1"/>
                </a:solidFill>
                <a:effectLst/>
                <a:latin typeface="+mn-lt"/>
                <a:ea typeface="+mn-ea"/>
                <a:cs typeface="+mn-cs"/>
              </a:rPr>
              <a:t>自动测试子电路中，对这样一个黄色封装的电路进行自动的测试。</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Result1</a:t>
            </a:r>
            <a:r>
              <a:rPr lang="zh-CN" altLang="en-US" sz="1200" kern="1200" dirty="0">
                <a:solidFill>
                  <a:schemeClr val="tx1"/>
                </a:solidFill>
                <a:effectLst/>
                <a:latin typeface="+mn-lt"/>
                <a:ea typeface="+mn-ea"/>
                <a:cs typeface="+mn-cs"/>
              </a:rPr>
              <a:t>：用于输出乘法结果的高位，以及除法的余数。</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44</a:t>
            </a:fld>
            <a:endParaRPr lang="zh-CN" altLang="en-US"/>
          </a:p>
        </p:txBody>
      </p:sp>
    </p:spTree>
    <p:extLst>
      <p:ext uri="{BB962C8B-B14F-4D97-AF65-F5344CB8AC3E}">
        <p14:creationId xmlns:p14="http://schemas.microsoft.com/office/powerpoint/2010/main" val="3824764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浮点数规格化：解决同一个浮点数表示方法不唯一的问题。</a:t>
            </a:r>
          </a:p>
          <a:p>
            <a:r>
              <a:rPr lang="zh-CN" altLang="en-US" dirty="0"/>
              <a:t>注意提醒，右移左移是指尾数的数值，对应小数点移动方向是相反的。</a:t>
            </a:r>
            <a:endParaRPr lang="en-US" altLang="zh-CN" dirty="0"/>
          </a:p>
          <a:p>
            <a:r>
              <a:rPr lang="zh-CN" altLang="en-US" dirty="0"/>
              <a:t>右规：尾数右移，小数点左移；保证数值不变，需要解码变大，每移动</a:t>
            </a:r>
            <a:r>
              <a:rPr lang="en-US" altLang="zh-CN" dirty="0"/>
              <a:t>1</a:t>
            </a:r>
            <a:r>
              <a:rPr lang="zh-CN" altLang="en-US" dirty="0"/>
              <a:t>位，阶码</a:t>
            </a:r>
            <a:r>
              <a:rPr lang="en-US" altLang="zh-CN" dirty="0"/>
              <a:t>+1</a:t>
            </a:r>
            <a:r>
              <a:rPr lang="zh-CN" altLang="en-US" dirty="0"/>
              <a:t>。</a:t>
            </a:r>
            <a:endParaRPr lang="en-US" altLang="zh-CN" dirty="0"/>
          </a:p>
          <a:p>
            <a:r>
              <a:rPr lang="zh-CN" altLang="en-US" dirty="0"/>
              <a:t>左规：同理。</a:t>
            </a:r>
            <a:endParaRPr lang="en-US" altLang="zh-CN"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5</a:t>
            </a:fld>
            <a:endParaRPr lang="zh-CN" altLang="en-US"/>
          </a:p>
        </p:txBody>
      </p:sp>
    </p:spTree>
    <p:extLst>
      <p:ext uri="{BB962C8B-B14F-4D97-AF65-F5344CB8AC3E}">
        <p14:creationId xmlns:p14="http://schemas.microsoft.com/office/powerpoint/2010/main" val="10256231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本实验专门设计了</a:t>
            </a:r>
            <a:r>
              <a:rPr lang="en-US" altLang="zh-CN" dirty="0"/>
              <a:t>ALU</a:t>
            </a:r>
            <a:r>
              <a:rPr lang="zh-CN" altLang="en-US" dirty="0"/>
              <a:t>电路的自动测试电路，</a:t>
            </a:r>
            <a:endParaRPr lang="en-US" altLang="zh-CN" dirty="0"/>
          </a:p>
          <a:p>
            <a:r>
              <a:rPr lang="zh-CN" altLang="en-US" dirty="0"/>
              <a:t>该电路可以实现黄色</a:t>
            </a:r>
            <a:r>
              <a:rPr lang="en-US" altLang="zh-CN" dirty="0"/>
              <a:t>ALU</a:t>
            </a:r>
            <a:r>
              <a:rPr lang="zh-CN" altLang="en-US" dirty="0"/>
              <a:t>子电路的自动测试，甚至可以自动评分，对未能通过的检测还能自动进行故障记录，方便同学们进行故障定位。</a:t>
            </a:r>
            <a:endParaRPr lang="en-US" altLang="zh-CN" dirty="0"/>
          </a:p>
          <a:p>
            <a:endParaRPr lang="en-US" altLang="zh-CN" dirty="0"/>
          </a:p>
          <a:p>
            <a:r>
              <a:rPr lang="zh-CN" altLang="en-US" dirty="0"/>
              <a:t>这里蓝色电路是</a:t>
            </a:r>
            <a:r>
              <a:rPr lang="en-US" altLang="zh-CN" dirty="0"/>
              <a:t>trace</a:t>
            </a:r>
            <a:r>
              <a:rPr lang="zh-CN" altLang="en-US" dirty="0"/>
              <a:t>电路，有兴趣可以右键点击查看这个子电路内部结构，会发现内部实际封装了若干存储器，用于存放</a:t>
            </a:r>
            <a:r>
              <a:rPr lang="en-US" altLang="zh-CN" dirty="0" err="1"/>
              <a:t>alu</a:t>
            </a:r>
            <a:r>
              <a:rPr lang="zh-CN" altLang="en-US" dirty="0"/>
              <a:t>测试用例，就是一组数据和运算符序列，测试电路的基本原理是将设计好的测试用例和标准输出从存储器中逐一取出</a:t>
            </a:r>
            <a:r>
              <a:rPr lang="en-US" altLang="zh-CN" dirty="0"/>
              <a:t>,</a:t>
            </a:r>
          </a:p>
          <a:p>
            <a:endParaRPr lang="en-US" altLang="zh-CN" dirty="0"/>
          </a:p>
          <a:p>
            <a:r>
              <a:rPr lang="zh-CN" altLang="en-US" dirty="0"/>
              <a:t>将测试用例的输入送待测电路，这里</a:t>
            </a:r>
            <a:r>
              <a:rPr lang="en-US" altLang="zh-CN" dirty="0"/>
              <a:t>trace</a:t>
            </a:r>
            <a:r>
              <a:rPr lang="zh-CN" altLang="en-US" dirty="0"/>
              <a:t>的输出分别是</a:t>
            </a:r>
            <a:r>
              <a:rPr lang="en-US" altLang="zh-CN" dirty="0"/>
              <a:t>x</a:t>
            </a:r>
            <a:r>
              <a:rPr lang="zh-CN" altLang="en-US" dirty="0"/>
              <a:t>，</a:t>
            </a:r>
            <a:r>
              <a:rPr lang="en-US" altLang="zh-CN" dirty="0"/>
              <a:t>y,</a:t>
            </a:r>
            <a:r>
              <a:rPr lang="zh-CN" altLang="en-US" dirty="0"/>
              <a:t>和</a:t>
            </a:r>
            <a:r>
              <a:rPr lang="en-US" altLang="zh-CN" dirty="0" err="1"/>
              <a:t>alu_OP</a:t>
            </a:r>
            <a:r>
              <a:rPr lang="zh-CN" altLang="en-US" dirty="0"/>
              <a:t>送入到待测</a:t>
            </a:r>
            <a:r>
              <a:rPr lang="en-US" altLang="zh-CN" dirty="0"/>
              <a:t>ALU</a:t>
            </a:r>
            <a:r>
              <a:rPr lang="zh-CN" altLang="en-US" dirty="0"/>
              <a:t>部件电路对应端口，</a:t>
            </a:r>
            <a:endParaRPr lang="en-US" altLang="zh-CN" dirty="0"/>
          </a:p>
          <a:p>
            <a:endParaRPr lang="en-US" altLang="zh-CN" dirty="0"/>
          </a:p>
          <a:p>
            <a:r>
              <a:rPr lang="zh-CN" altLang="en-US" dirty="0"/>
              <a:t>然后将</a:t>
            </a:r>
            <a:r>
              <a:rPr lang="en-US" altLang="zh-CN" dirty="0"/>
              <a:t>trace</a:t>
            </a:r>
            <a:r>
              <a:rPr lang="zh-CN" altLang="en-US" dirty="0"/>
              <a:t>取出的标准结果</a:t>
            </a:r>
            <a:r>
              <a:rPr lang="en-US" altLang="zh-CN" dirty="0"/>
              <a:t>R1_standard,R2_Standard</a:t>
            </a:r>
            <a:r>
              <a:rPr lang="zh-CN" altLang="en-US" dirty="0"/>
              <a:t>，还有标志位</a:t>
            </a:r>
            <a:r>
              <a:rPr lang="en-US" altLang="zh-CN" dirty="0" err="1"/>
              <a:t>flag_standard</a:t>
            </a:r>
            <a:r>
              <a:rPr lang="zh-CN" altLang="en-US" dirty="0"/>
              <a:t>与 </a:t>
            </a:r>
            <a:r>
              <a:rPr lang="en-US" altLang="zh-CN" dirty="0" err="1"/>
              <a:t>alu</a:t>
            </a:r>
            <a:r>
              <a:rPr lang="zh-CN" altLang="en-US" dirty="0"/>
              <a:t>实际运行结果进行进行比较，根据测试用例通过率进行统计评分。  当比较结果不相同时，表明测试未通过，对应的测试用例会存储在下方的</a:t>
            </a:r>
            <a:r>
              <a:rPr lang="en-US" altLang="zh-CN" dirty="0"/>
              <a:t>ROM</a:t>
            </a:r>
            <a:r>
              <a:rPr lang="zh-CN" altLang="en-US" dirty="0"/>
              <a:t>中，利用</a:t>
            </a:r>
            <a:r>
              <a:rPr lang="en-US" altLang="zh-CN" dirty="0" err="1"/>
              <a:t>Ctrl+k</a:t>
            </a:r>
            <a:r>
              <a:rPr lang="zh-CN" altLang="en-US" dirty="0"/>
              <a:t>或</a:t>
            </a:r>
            <a:r>
              <a:rPr lang="en-US" altLang="zh-CN" dirty="0" err="1"/>
              <a:t>Command+k</a:t>
            </a:r>
            <a:r>
              <a:rPr lang="zh-CN" altLang="en-US" dirty="0"/>
              <a:t>快捷键可以驱动该电路进行自动测试，我们来看看运行效果，</a:t>
            </a:r>
            <a:endParaRPr lang="en-US" altLang="zh-CN" dirty="0"/>
          </a:p>
          <a:p>
            <a:endParaRPr lang="en-US" altLang="zh-CN" dirty="0"/>
          </a:p>
          <a:p>
            <a:endParaRPr lang="en-US" altLang="zh-CN" i="1"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45</a:t>
            </a:fld>
            <a:endParaRPr lang="zh-CN" altLang="en-US"/>
          </a:p>
        </p:txBody>
      </p:sp>
    </p:spTree>
    <p:extLst>
      <p:ext uri="{BB962C8B-B14F-4D97-AF65-F5344CB8AC3E}">
        <p14:creationId xmlns:p14="http://schemas.microsoft.com/office/powerpoint/2010/main" val="3615634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测试完毕后这里的</a:t>
            </a:r>
            <a:r>
              <a:rPr lang="en-US" altLang="zh-CN" dirty="0"/>
              <a:t>LED</a:t>
            </a:r>
            <a:r>
              <a:rPr lang="zh-CN" altLang="en-US" dirty="0"/>
              <a:t>指示灯会显示为绿色，右侧</a:t>
            </a:r>
            <a:r>
              <a:rPr lang="en-US" altLang="zh-CN" dirty="0"/>
              <a:t>LED</a:t>
            </a:r>
            <a:r>
              <a:rPr lang="zh-CN" altLang="en-US" dirty="0"/>
              <a:t>数码管会显示最终的分数，最下方的故障指示会给出出错原因，根据错误的测试用例以及故障原因可以很快找到</a:t>
            </a:r>
            <a:r>
              <a:rPr lang="en-US" altLang="zh-CN" dirty="0" err="1"/>
              <a:t>alu</a:t>
            </a:r>
            <a:r>
              <a:rPr lang="zh-CN" altLang="en-US" dirty="0"/>
              <a:t>设计中存在的问题，大大方便了实验调试和检查。   </a:t>
            </a:r>
            <a:endParaRPr lang="en-US" altLang="zh-CN" dirty="0"/>
          </a:p>
          <a:p>
            <a:endParaRPr lang="zh-CN" altLang="en-US"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相应电路存在的故障会在底部这样一个显示区呢进行相应指示灯的显示，比如说</a:t>
            </a:r>
          </a:p>
          <a:p>
            <a:r>
              <a:rPr lang="zh-CN" altLang="en-US" sz="1200" kern="1200" dirty="0">
                <a:solidFill>
                  <a:schemeClr val="tx1"/>
                </a:solidFill>
                <a:effectLst/>
                <a:latin typeface="+mn-lt"/>
                <a:ea typeface="+mn-ea"/>
                <a:cs typeface="+mn-cs"/>
              </a:rPr>
              <a:t>比如说有符号溢出检测指示灯是红色，表示有符号溢出检测运算有问题，无符号溢出检测标志有问题</a:t>
            </a:r>
          </a:p>
          <a:p>
            <a:r>
              <a:rPr lang="zh-CN" altLang="en-US" sz="1200" kern="1200" dirty="0">
                <a:solidFill>
                  <a:schemeClr val="tx1"/>
                </a:solidFill>
                <a:effectLst/>
                <a:latin typeface="+mn-lt"/>
                <a:ea typeface="+mn-ea"/>
                <a:cs typeface="+mn-cs"/>
              </a:rPr>
              <a:t>加法运算有问题，减法运算有问题，那么通过这个呢，我们可以很快定位故障</a:t>
            </a: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为了进一步的定位故障，我们在这里还详细的记录了每一个未能通过测试的测试用例，</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比如说我们这个黑色区的</a:t>
            </a:r>
            <a:r>
              <a:rPr lang="en-US" altLang="zh-CN" sz="1200" kern="1200" dirty="0">
                <a:solidFill>
                  <a:schemeClr val="tx1"/>
                </a:solidFill>
                <a:effectLst/>
                <a:latin typeface="+mn-lt"/>
                <a:ea typeface="+mn-ea"/>
                <a:cs typeface="+mn-cs"/>
              </a:rPr>
              <a:t>0000FFFF</a:t>
            </a:r>
            <a:r>
              <a:rPr lang="zh-CN" altLang="en-US" sz="1200" kern="1200" dirty="0">
                <a:solidFill>
                  <a:schemeClr val="tx1"/>
                </a:solidFill>
                <a:effectLst/>
                <a:latin typeface="+mn-lt"/>
                <a:ea typeface="+mn-ea"/>
                <a:cs typeface="+mn-cs"/>
              </a:rPr>
              <a:t>，也就是输入为</a:t>
            </a:r>
            <a:r>
              <a:rPr lang="en-US" altLang="zh-CN" sz="1200" kern="1200" dirty="0">
                <a:solidFill>
                  <a:schemeClr val="tx1"/>
                </a:solidFill>
                <a:effectLst/>
                <a:latin typeface="+mn-lt"/>
                <a:ea typeface="+mn-ea"/>
                <a:cs typeface="+mn-cs"/>
              </a:rPr>
              <a:t>x</a:t>
            </a:r>
            <a:r>
              <a:rPr lang="zh-CN" altLang="en-US" sz="1200" kern="1200" dirty="0">
                <a:solidFill>
                  <a:schemeClr val="tx1"/>
                </a:solidFill>
                <a:effectLst/>
                <a:latin typeface="+mn-lt"/>
                <a:ea typeface="+mn-ea"/>
                <a:cs typeface="+mn-cs"/>
              </a:rPr>
              <a:t>为</a:t>
            </a:r>
            <a:r>
              <a:rPr lang="en-US" altLang="zh-CN" sz="1200" kern="1200" dirty="0">
                <a:solidFill>
                  <a:schemeClr val="tx1"/>
                </a:solidFill>
                <a:effectLst/>
                <a:latin typeface="+mn-lt"/>
                <a:ea typeface="+mn-ea"/>
                <a:cs typeface="+mn-cs"/>
              </a:rPr>
              <a:t>0000FFFF</a:t>
            </a:r>
            <a:r>
              <a:rPr lang="zh-CN" altLang="en-US" sz="1200" kern="1200" dirty="0">
                <a:solidFill>
                  <a:schemeClr val="tx1"/>
                </a:solidFill>
                <a:effectLst/>
                <a:latin typeface="+mn-lt"/>
                <a:ea typeface="+mn-ea"/>
                <a:cs typeface="+mn-cs"/>
              </a:rPr>
              <a:t>，输入</a:t>
            </a:r>
            <a:r>
              <a:rPr lang="en-US" altLang="zh-CN" sz="1200" kern="1200" dirty="0">
                <a:solidFill>
                  <a:schemeClr val="tx1"/>
                </a:solidFill>
                <a:effectLst/>
                <a:latin typeface="+mn-lt"/>
                <a:ea typeface="+mn-ea"/>
                <a:cs typeface="+mn-cs"/>
              </a:rPr>
              <a:t>Y</a:t>
            </a:r>
            <a:r>
              <a:rPr lang="zh-CN" altLang="en-US" sz="1200" kern="1200" dirty="0">
                <a:solidFill>
                  <a:schemeClr val="tx1"/>
                </a:solidFill>
                <a:effectLst/>
                <a:latin typeface="+mn-lt"/>
                <a:ea typeface="+mn-ea"/>
                <a:cs typeface="+mn-cs"/>
              </a:rPr>
              <a:t>为</a:t>
            </a:r>
            <a:r>
              <a:rPr lang="en-US" altLang="zh-CN" sz="1200" kern="1200" dirty="0">
                <a:solidFill>
                  <a:schemeClr val="tx1"/>
                </a:solidFill>
                <a:effectLst/>
                <a:latin typeface="+mn-lt"/>
                <a:ea typeface="+mn-ea"/>
                <a:cs typeface="+mn-cs"/>
              </a:rPr>
              <a:t>00000080</a:t>
            </a:r>
          </a:p>
          <a:p>
            <a:r>
              <a:rPr lang="zh-CN" altLang="en-US" sz="1200" kern="1200" dirty="0">
                <a:solidFill>
                  <a:schemeClr val="tx1"/>
                </a:solidFill>
                <a:effectLst/>
                <a:latin typeface="+mn-lt"/>
                <a:ea typeface="+mn-ea"/>
                <a:cs typeface="+mn-cs"/>
              </a:rPr>
              <a:t>对应的</a:t>
            </a:r>
            <a:r>
              <a:rPr lang="en-US" altLang="zh-CN" sz="1200" kern="1200" dirty="0">
                <a:solidFill>
                  <a:schemeClr val="tx1"/>
                </a:solidFill>
                <a:effectLst/>
                <a:latin typeface="+mn-lt"/>
                <a:ea typeface="+mn-ea"/>
                <a:cs typeface="+mn-cs"/>
              </a:rPr>
              <a:t>ALU_OP</a:t>
            </a:r>
            <a:r>
              <a:rPr lang="zh-CN" altLang="en-US" sz="1200" kern="1200" dirty="0">
                <a:solidFill>
                  <a:schemeClr val="tx1"/>
                </a:solidFill>
                <a:effectLst/>
                <a:latin typeface="+mn-lt"/>
                <a:ea typeface="+mn-ea"/>
                <a:cs typeface="+mn-cs"/>
              </a:rPr>
              <a:t>为</a:t>
            </a:r>
            <a:r>
              <a:rPr lang="en-US" altLang="zh-CN" sz="1200" kern="1200" dirty="0">
                <a:solidFill>
                  <a:schemeClr val="tx1"/>
                </a:solidFill>
                <a:effectLst/>
                <a:latin typeface="+mn-lt"/>
                <a:ea typeface="+mn-ea"/>
                <a:cs typeface="+mn-cs"/>
              </a:rPr>
              <a:t>0005</a:t>
            </a:r>
            <a:r>
              <a:rPr lang="zh-CN" altLang="en-US" sz="1200" kern="1200" dirty="0">
                <a:solidFill>
                  <a:schemeClr val="tx1"/>
                </a:solidFill>
                <a:effectLst/>
                <a:latin typeface="+mn-lt"/>
                <a:ea typeface="+mn-ea"/>
                <a:cs typeface="+mn-cs"/>
              </a:rPr>
              <a:t>的时候，那么这样一个加法运算没有通过我们的测试</a:t>
            </a: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所以同学们可以通过这个测试用例进一步的定位自己电路的故障及时修复电路中的错误，这就是我们电路的</a:t>
            </a:r>
          </a:p>
          <a:p>
            <a:r>
              <a:rPr lang="zh-CN" altLang="en-US" sz="1200" kern="1200" dirty="0">
                <a:solidFill>
                  <a:schemeClr val="tx1"/>
                </a:solidFill>
                <a:effectLst/>
                <a:latin typeface="+mn-lt"/>
                <a:ea typeface="+mn-ea"/>
                <a:cs typeface="+mn-cs"/>
              </a:rPr>
              <a:t>测试的基本情况，需要注意的是测试电路并不是一个百分之百可靠的一个电路，所以通过这个测试电路拿到了</a:t>
            </a:r>
            <a:r>
              <a:rPr lang="en-US" altLang="zh-CN" sz="1200" kern="1200" dirty="0">
                <a:solidFill>
                  <a:schemeClr val="tx1"/>
                </a:solidFill>
                <a:effectLst/>
                <a:latin typeface="+mn-lt"/>
                <a:ea typeface="+mn-ea"/>
                <a:cs typeface="+mn-cs"/>
              </a:rPr>
              <a:t>100</a:t>
            </a:r>
            <a:r>
              <a:rPr lang="zh-CN" altLang="en-US" sz="1200" kern="1200" dirty="0">
                <a:solidFill>
                  <a:schemeClr val="tx1"/>
                </a:solidFill>
                <a:effectLst/>
                <a:latin typeface="+mn-lt"/>
                <a:ea typeface="+mn-ea"/>
                <a:cs typeface="+mn-cs"/>
              </a:rPr>
              <a:t>分，并不能完全保证你的电路的正确性</a:t>
            </a:r>
          </a:p>
          <a:p>
            <a:r>
              <a:rPr lang="zh-CN" altLang="en-US" sz="1200" kern="1200" dirty="0">
                <a:solidFill>
                  <a:schemeClr val="tx1"/>
                </a:solidFill>
                <a:effectLst/>
                <a:latin typeface="+mn-lt"/>
                <a:ea typeface="+mn-ea"/>
                <a:cs typeface="+mn-cs"/>
              </a:rPr>
              <a:t>这就是关于</a:t>
            </a:r>
            <a:r>
              <a:rPr lang="en-US" altLang="zh-CN" sz="1200" kern="1200" dirty="0">
                <a:solidFill>
                  <a:schemeClr val="tx1"/>
                </a:solidFill>
                <a:effectLst/>
                <a:latin typeface="+mn-lt"/>
                <a:ea typeface="+mn-ea"/>
                <a:cs typeface="+mn-cs"/>
              </a:rPr>
              <a:t>32</a:t>
            </a:r>
            <a:r>
              <a:rPr lang="zh-CN" altLang="en-US" sz="1200" kern="1200" dirty="0">
                <a:solidFill>
                  <a:schemeClr val="tx1"/>
                </a:solidFill>
                <a:effectLst/>
                <a:latin typeface="+mn-lt"/>
                <a:ea typeface="+mn-ea"/>
                <a:cs typeface="+mn-cs"/>
              </a:rPr>
              <a:t>位</a:t>
            </a:r>
            <a:r>
              <a:rPr lang="en-US" altLang="zh-CN" sz="1200" kern="1200" dirty="0">
                <a:solidFill>
                  <a:schemeClr val="tx1"/>
                </a:solidFill>
                <a:effectLst/>
                <a:latin typeface="+mn-lt"/>
                <a:ea typeface="+mn-ea"/>
                <a:cs typeface="+mn-cs"/>
              </a:rPr>
              <a:t>ALU</a:t>
            </a:r>
            <a:r>
              <a:rPr lang="zh-CN" altLang="en-US" sz="1200" kern="1200" dirty="0">
                <a:solidFill>
                  <a:schemeClr val="tx1"/>
                </a:solidFill>
                <a:effectLst/>
                <a:latin typeface="+mn-lt"/>
                <a:ea typeface="+mn-ea"/>
                <a:cs typeface="+mn-cs"/>
              </a:rPr>
              <a:t>设计实验的任务要求。</a:t>
            </a:r>
            <a:endParaRPr lang="zh-CN" altLang="en-US" dirty="0"/>
          </a:p>
          <a:p>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46</a:t>
            </a:fld>
            <a:endParaRPr lang="zh-CN" altLang="en-US"/>
          </a:p>
        </p:txBody>
      </p:sp>
    </p:spTree>
    <p:extLst>
      <p:ext uri="{BB962C8B-B14F-4D97-AF65-F5344CB8AC3E}">
        <p14:creationId xmlns:p14="http://schemas.microsoft.com/office/powerpoint/2010/main" val="23909281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52</a:t>
            </a:fld>
            <a:endParaRPr lang="zh-CN" altLang="en-US"/>
          </a:p>
        </p:txBody>
      </p:sp>
    </p:spTree>
    <p:extLst>
      <p:ext uri="{BB962C8B-B14F-4D97-AF65-F5344CB8AC3E}">
        <p14:creationId xmlns:p14="http://schemas.microsoft.com/office/powerpoint/2010/main" val="2829021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、一般格式的浮点数，尾数用补码表示。当前的补码规格化数，都是在使用一般格式表示浮点数时所需要。</a:t>
            </a:r>
            <a:endParaRPr lang="en-US" altLang="zh-CN" dirty="0"/>
          </a:p>
          <a:p>
            <a:r>
              <a:rPr lang="en-US" altLang="zh-CN" dirty="0"/>
              <a:t>2</a:t>
            </a:r>
            <a:r>
              <a:rPr lang="zh-CN" altLang="en-US" dirty="0"/>
              <a:t>、补码规格化数：双符号位。数值最高位与符号位不同时，是补码规格化浮点数，相同时，是补码非规格化数。</a:t>
            </a:r>
            <a:endParaRPr lang="en-US" altLang="zh-CN" dirty="0"/>
          </a:p>
          <a:p>
            <a:r>
              <a:rPr lang="en-US" altLang="zh-CN" dirty="0"/>
              <a:t>3</a:t>
            </a:r>
            <a:r>
              <a:rPr lang="zh-CN" altLang="en-US" dirty="0"/>
              <a:t>、原码：  上溢：绝对值大于</a:t>
            </a:r>
            <a:r>
              <a:rPr lang="en-US" altLang="zh-CN" dirty="0"/>
              <a:t>1</a:t>
            </a:r>
            <a:r>
              <a:rPr lang="zh-CN" altLang="en-US" dirty="0"/>
              <a:t>，小数数值部分有向符号位的进位。下溢：绝对值小于</a:t>
            </a:r>
            <a:r>
              <a:rPr lang="en-US" altLang="zh-CN" dirty="0"/>
              <a:t>0.5</a:t>
            </a:r>
            <a:r>
              <a:rPr lang="zh-CN" altLang="en-US" dirty="0"/>
              <a:t>，要求小数数值部分最高位为</a:t>
            </a:r>
            <a:r>
              <a:rPr lang="en-US" altLang="zh-CN" dirty="0"/>
              <a:t>1</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4</a:t>
            </a:r>
            <a:r>
              <a:rPr lang="zh-CN" altLang="en-US" dirty="0"/>
              <a:t>、补码规格化负数区间</a:t>
            </a:r>
            <a:r>
              <a:rPr lang="en-US" altLang="zh-CN" sz="1200" dirty="0">
                <a:ea typeface="微软雅黑" panose="020B0503020204020204" pitchFamily="34" charset="-122"/>
              </a:rPr>
              <a:t>[-1,-</a:t>
            </a:r>
            <a:r>
              <a:rPr lang="en-US" altLang="zh-CN" sz="1200" dirty="0">
                <a:solidFill>
                  <a:srgbClr val="FF0000"/>
                </a:solidFill>
                <a:ea typeface="微软雅黑" panose="020B0503020204020204" pitchFamily="34" charset="-122"/>
              </a:rPr>
              <a:t>1/2)</a:t>
            </a:r>
            <a:r>
              <a:rPr lang="zh-CN" altLang="en-US" sz="1200" dirty="0">
                <a:solidFill>
                  <a:srgbClr val="FF0000"/>
                </a:solidFill>
                <a:ea typeface="微软雅黑" panose="020B0503020204020204" pitchFamily="34" charset="-122"/>
              </a:rPr>
              <a:t>，负数补码规格化形式</a:t>
            </a:r>
            <a:r>
              <a:rPr lang="en-US" altLang="zh-CN" sz="1200" dirty="0">
                <a:solidFill>
                  <a:srgbClr val="FF0000"/>
                </a:solidFill>
                <a:ea typeface="微软雅黑" panose="020B0503020204020204" pitchFamily="34" charset="-122"/>
              </a:rPr>
              <a:t>11.0XX</a:t>
            </a:r>
            <a:r>
              <a:rPr lang="zh-CN" altLang="en-US" sz="1200" dirty="0">
                <a:solidFill>
                  <a:srgbClr val="FF0000"/>
                </a:solidFill>
                <a:ea typeface="微软雅黑" panose="020B0503020204020204" pitchFamily="34" charset="-122"/>
              </a:rPr>
              <a:t>，所以不包含</a:t>
            </a:r>
            <a:r>
              <a:rPr lang="en-US" altLang="zh-CN" sz="1200" dirty="0">
                <a:solidFill>
                  <a:srgbClr val="FF0000"/>
                </a:solidFill>
                <a:ea typeface="微软雅黑" panose="020B0503020204020204" pitchFamily="34" charset="-122"/>
              </a:rPr>
              <a:t>-1/2</a:t>
            </a:r>
            <a:r>
              <a:rPr lang="zh-CN" altLang="en-US" sz="1200" dirty="0">
                <a:solidFill>
                  <a:srgbClr val="FF0000"/>
                </a:solidFill>
                <a:ea typeface="微软雅黑" panose="020B0503020204020204" pitchFamily="34" charset="-122"/>
              </a:rPr>
              <a:t>。不可能处于</a:t>
            </a:r>
            <a:r>
              <a:rPr lang="en-US" altLang="zh-CN" sz="1200" dirty="0">
                <a:solidFill>
                  <a:srgbClr val="FF0000"/>
                </a:solidFill>
                <a:ea typeface="微软雅黑" panose="020B0503020204020204" pitchFamily="34" charset="-122"/>
              </a:rPr>
              <a:t>[-1/2……1/2)</a:t>
            </a:r>
            <a:r>
              <a:rPr lang="zh-CN" altLang="en-US" sz="1200" dirty="0">
                <a:solidFill>
                  <a:srgbClr val="FF0000"/>
                </a:solidFill>
                <a:ea typeface="微软雅黑" panose="020B0503020204020204" pitchFamily="34" charset="-122"/>
              </a:rPr>
              <a:t>区间。</a:t>
            </a:r>
            <a:endParaRPr lang="en-US" altLang="zh-CN" sz="1200" dirty="0">
              <a:solidFill>
                <a:srgbClr val="FF0000"/>
              </a:solidFill>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aseline="0" dirty="0">
                <a:solidFill>
                  <a:srgbClr val="FF0000"/>
                </a:solidFill>
                <a:ea typeface="微软雅黑" panose="020B0503020204020204" pitchFamily="34" charset="-122"/>
              </a:rPr>
              <a:t>   </a:t>
            </a:r>
            <a:r>
              <a:rPr lang="zh-CN" altLang="en-US" sz="1200" dirty="0">
                <a:solidFill>
                  <a:srgbClr val="FF0000"/>
                </a:solidFill>
                <a:ea typeface="微软雅黑" panose="020B0503020204020204" pitchFamily="34" charset="-122"/>
              </a:rPr>
              <a:t>补码规格化正数区间</a:t>
            </a:r>
            <a:r>
              <a:rPr lang="en-US" altLang="zh-CN" sz="1200" dirty="0">
                <a:ea typeface="微软雅黑" panose="020B0503020204020204" pitchFamily="34" charset="-122"/>
              </a:rPr>
              <a:t>[1/2,1)</a:t>
            </a:r>
            <a:r>
              <a:rPr lang="zh-CN" altLang="en-US" sz="1200" dirty="0">
                <a:ea typeface="微软雅黑" panose="020B0503020204020204" pitchFamily="34" charset="-122"/>
              </a:rPr>
              <a:t>，</a:t>
            </a:r>
            <a:r>
              <a:rPr lang="en-US" altLang="zh-CN" sz="1200" dirty="0">
                <a:ea typeface="微软雅黑" panose="020B0503020204020204" pitchFamily="34" charset="-122"/>
              </a:rPr>
              <a:t>00.1XXX</a:t>
            </a:r>
            <a:r>
              <a:rPr lang="zh-CN" altLang="en-US" sz="1200" dirty="0">
                <a:ea typeface="微软雅黑" panose="020B0503020204020204" pitchFamily="34" charset="-122"/>
              </a:rPr>
              <a:t>，包含</a:t>
            </a:r>
            <a:r>
              <a:rPr lang="en-US" altLang="zh-CN" sz="1200" dirty="0">
                <a:ea typeface="微软雅黑" panose="020B0503020204020204" pitchFamily="34" charset="-122"/>
              </a:rPr>
              <a:t>1/2</a:t>
            </a:r>
            <a:r>
              <a:rPr lang="zh-CN" altLang="en-US" sz="1200" dirty="0">
                <a:ea typeface="微软雅黑" panose="020B0503020204020204" pitchFamily="34" charset="-122"/>
              </a:rPr>
              <a:t>，但达不到</a:t>
            </a:r>
            <a:r>
              <a:rPr lang="en-US" altLang="zh-CN" sz="1200" dirty="0">
                <a:ea typeface="微软雅黑" panose="020B0503020204020204" pitchFamily="34" charset="-122"/>
              </a:rPr>
              <a:t>1</a:t>
            </a:r>
            <a:r>
              <a:rPr lang="zh-CN" altLang="en-US" sz="1200" dirty="0">
                <a:ea typeface="微软雅黑" panose="020B0503020204020204" pitchFamily="34" charset="-122"/>
              </a:rPr>
              <a:t>。</a:t>
            </a:r>
            <a:endParaRPr lang="en-US" altLang="zh-CN" sz="1200" dirty="0">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aseline="30000" dirty="0">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aseline="0" dirty="0">
                <a:ea typeface="微软雅黑" panose="020B0503020204020204" pitchFamily="34" charset="-122"/>
              </a:rPr>
              <a:t>注意：</a:t>
            </a:r>
            <a:r>
              <a:rPr lang="en-US" altLang="zh-CN" sz="1200" baseline="0" dirty="0">
                <a:ea typeface="微软雅黑" panose="020B0503020204020204" pitchFamily="34" charset="-122"/>
              </a:rPr>
              <a:t>754</a:t>
            </a:r>
            <a:r>
              <a:rPr lang="zh-CN" altLang="en-US" sz="1200" baseline="0" dirty="0">
                <a:ea typeface="微软雅黑" panose="020B0503020204020204" pitchFamily="34" charset="-122"/>
              </a:rPr>
              <a:t>标准尾数用的是原码小数。是原码规格化数。</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baseline="30000" dirty="0">
              <a:solidFill>
                <a:srgbClr val="FF0000"/>
              </a:solidFill>
              <a:ea typeface="微软雅黑" panose="020B0503020204020204" pitchFamily="34" charset="-122"/>
            </a:endParaRP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6</a:t>
            </a:fld>
            <a:endParaRPr lang="zh-CN" altLang="en-US"/>
          </a:p>
        </p:txBody>
      </p:sp>
    </p:spTree>
    <p:extLst>
      <p:ext uri="{BB962C8B-B14F-4D97-AF65-F5344CB8AC3E}">
        <p14:creationId xmlns:p14="http://schemas.microsoft.com/office/powerpoint/2010/main" val="978775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、前两种是补码非规格化数，只能左规才可能正确，右规</a:t>
            </a:r>
            <a:r>
              <a:rPr lang="en-US" altLang="zh-CN" dirty="0"/>
              <a:t>=</a:t>
            </a:r>
            <a:r>
              <a:rPr lang="zh-CN" altLang="en-US" dirty="0"/>
              <a:t>算术右移，左边递补进来符号位永远是</a:t>
            </a:r>
            <a:r>
              <a:rPr lang="en-US" altLang="zh-CN" dirty="0"/>
              <a:t>0</a:t>
            </a:r>
            <a:r>
              <a:rPr lang="zh-CN" altLang="en-US" dirty="0"/>
              <a:t>（</a:t>
            </a:r>
            <a:r>
              <a:rPr lang="en-US" altLang="zh-CN" dirty="0"/>
              <a:t>00.0XX</a:t>
            </a:r>
            <a:r>
              <a:rPr lang="zh-CN" altLang="en-US" dirty="0"/>
              <a:t>的情况），或</a:t>
            </a:r>
            <a:r>
              <a:rPr lang="en-US" altLang="zh-CN" dirty="0"/>
              <a:t>1</a:t>
            </a:r>
            <a:r>
              <a:rPr lang="zh-CN" altLang="en-US" dirty="0"/>
              <a:t>（</a:t>
            </a:r>
            <a:r>
              <a:rPr lang="en-US" altLang="zh-CN" dirty="0"/>
              <a:t>11.1XXX</a:t>
            </a:r>
            <a:r>
              <a:rPr lang="zh-CN" altLang="en-US" dirty="0"/>
              <a:t>），根本不可能规格化。</a:t>
            </a:r>
            <a:endParaRPr lang="en-US" altLang="zh-CN" dirty="0"/>
          </a:p>
          <a:p>
            <a:r>
              <a:rPr lang="en-US" altLang="zh-CN" dirty="0"/>
              <a:t>2</a:t>
            </a:r>
            <a:r>
              <a:rPr lang="zh-CN" altLang="en-US" dirty="0"/>
              <a:t>、后两种情况表示尾数求和结果</a:t>
            </a:r>
            <a:r>
              <a:rPr lang="en-US" altLang="zh-CN" dirty="0"/>
              <a:t>&gt;1(</a:t>
            </a:r>
            <a:r>
              <a:rPr lang="zh-CN" altLang="en-US" dirty="0"/>
              <a:t>数值位最高位进位</a:t>
            </a:r>
            <a:r>
              <a:rPr lang="en-US" altLang="zh-CN" dirty="0"/>
              <a:t>=1),</a:t>
            </a:r>
            <a:r>
              <a:rPr lang="zh-CN" altLang="en-US" dirty="0"/>
              <a:t>此时算术右移</a:t>
            </a:r>
            <a:r>
              <a:rPr lang="en-US" altLang="zh-CN" dirty="0"/>
              <a:t>1</a:t>
            </a:r>
            <a:r>
              <a:rPr lang="zh-CN" altLang="en-US" dirty="0"/>
              <a:t>次即可</a:t>
            </a:r>
            <a:r>
              <a:rPr lang="en-US" altLang="zh-CN" dirty="0"/>
              <a:t>——</a:t>
            </a:r>
            <a:r>
              <a:rPr lang="zh-CN" altLang="en-US" dirty="0"/>
              <a:t>右规，最高符号位（真实符号位）拷贝一份右移。</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7</a:t>
            </a:fld>
            <a:endParaRPr lang="zh-CN" altLang="en-US"/>
          </a:p>
        </p:txBody>
      </p:sp>
    </p:spTree>
    <p:extLst>
      <p:ext uri="{BB962C8B-B14F-4D97-AF65-F5344CB8AC3E}">
        <p14:creationId xmlns:p14="http://schemas.microsoft.com/office/powerpoint/2010/main" val="3069877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、最高位为真实符号位</a:t>
            </a:r>
            <a:endParaRPr lang="en-US" altLang="zh-CN" dirty="0"/>
          </a:p>
          <a:p>
            <a:r>
              <a:rPr lang="en-US" altLang="zh-CN" dirty="0"/>
              <a:t>2</a:t>
            </a:r>
            <a:r>
              <a:rPr lang="zh-CN" altLang="en-US" dirty="0"/>
              <a:t>、分析：</a:t>
            </a:r>
            <a:endParaRPr lang="en-US" altLang="zh-CN" dirty="0"/>
          </a:p>
          <a:p>
            <a:r>
              <a:rPr lang="en-US" altLang="zh-CN" dirty="0"/>
              <a:t>	</a:t>
            </a:r>
            <a:r>
              <a:rPr lang="zh-CN" altLang="en-US" dirty="0"/>
              <a:t>上溢时为什么右规</a:t>
            </a:r>
            <a:r>
              <a:rPr lang="en-US" altLang="zh-CN" dirty="0"/>
              <a:t>1</a:t>
            </a:r>
            <a:r>
              <a:rPr lang="zh-CN" altLang="en-US" dirty="0"/>
              <a:t>位；上溢时说明数值位有一位进位到符号位了（小数的值大于</a:t>
            </a:r>
            <a:r>
              <a:rPr lang="en-US" altLang="zh-CN" dirty="0"/>
              <a:t>1</a:t>
            </a:r>
            <a:r>
              <a:rPr lang="zh-CN" altLang="en-US" dirty="0"/>
              <a:t>了），右规刚好可以恢复，而且一位即可解决。</a:t>
            </a:r>
            <a:endParaRPr lang="en-US" altLang="zh-CN" dirty="0"/>
          </a:p>
          <a:p>
            <a:r>
              <a:rPr lang="en-US" altLang="zh-CN" dirty="0"/>
              <a:t>	</a:t>
            </a:r>
            <a:r>
              <a:rPr lang="zh-CN" altLang="en-US" dirty="0"/>
              <a:t>下溢时可以左规多位；进入下溢区间（绝对值小于</a:t>
            </a:r>
            <a:r>
              <a:rPr lang="en-US" altLang="zh-CN" dirty="0"/>
              <a:t>0.5</a:t>
            </a:r>
            <a:r>
              <a:rPr lang="zh-CN" altLang="en-US" dirty="0"/>
              <a:t>，小数最高位不是</a:t>
            </a:r>
            <a:r>
              <a:rPr lang="en-US" altLang="zh-CN" dirty="0"/>
              <a:t>1</a:t>
            </a:r>
            <a:r>
              <a:rPr lang="zh-CN" altLang="en-US" dirty="0"/>
              <a:t>而是</a:t>
            </a:r>
            <a:r>
              <a:rPr lang="en-US" altLang="zh-CN" dirty="0"/>
              <a:t>0</a:t>
            </a:r>
            <a:r>
              <a:rPr lang="zh-CN" altLang="en-US" dirty="0"/>
              <a:t>了）</a:t>
            </a:r>
            <a:endParaRPr lang="en-US" altLang="zh-CN" dirty="0"/>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、对整数，只有上溢，没有下溢。正上溢：符号为正，绝对值超过数值部分最大表示范围    负上溢：符号为负，绝对值超过数值部分最大表示范围。</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、对浮点数，溢出指绝对值：绝对值小于浮点数所能表示的</a:t>
            </a:r>
            <a:r>
              <a:rPr lang="zh-CN" altLang="en-US" sz="1200" b="1" i="0" kern="1200" dirty="0">
                <a:solidFill>
                  <a:schemeClr val="tx1"/>
                </a:solidFill>
                <a:effectLst/>
                <a:latin typeface="+mn-lt"/>
                <a:ea typeface="+mn-ea"/>
                <a:cs typeface="+mn-cs"/>
              </a:rPr>
              <a:t>最小值</a:t>
            </a:r>
            <a:r>
              <a:rPr lang="zh-CN" altLang="en-US" sz="1200" b="0" i="0" kern="1200" dirty="0">
                <a:solidFill>
                  <a:schemeClr val="tx1"/>
                </a:solidFill>
                <a:effectLst/>
                <a:latin typeface="+mn-lt"/>
                <a:ea typeface="+mn-ea"/>
                <a:cs typeface="+mn-cs"/>
              </a:rPr>
              <a:t>，为下溢，当作 </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；绝对值大于浮点数所能表示的最大范围，为上溢，当作 </a:t>
            </a:r>
            <a:r>
              <a:rPr lang="en-US" altLang="zh-CN" sz="1200" b="0" i="0" kern="1200" dirty="0">
                <a:solidFill>
                  <a:schemeClr val="tx1"/>
                </a:solidFill>
                <a:effectLst/>
                <a:latin typeface="+mn-lt"/>
                <a:ea typeface="+mn-ea"/>
                <a:cs typeface="+mn-cs"/>
              </a:rPr>
              <a:t>INF</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dirty="0"/>
              <a:t>如浮点数</a:t>
            </a:r>
            <a:r>
              <a:rPr lang="en-US" altLang="zh-CN" dirty="0"/>
              <a:t>2</a:t>
            </a:r>
            <a:r>
              <a:rPr lang="en-US" altLang="zh-CN" baseline="30000" dirty="0"/>
              <a:t>-1</a:t>
            </a:r>
            <a:r>
              <a:rPr lang="zh-CN" altLang="en-US" dirty="0"/>
              <a:t>*</a:t>
            </a:r>
            <a:r>
              <a:rPr lang="en-US" altLang="zh-CN" dirty="0"/>
              <a:t>M,</a:t>
            </a:r>
            <a:r>
              <a:rPr lang="zh-CN" altLang="en-US" dirty="0"/>
              <a:t>假设阶码</a:t>
            </a:r>
            <a:r>
              <a:rPr lang="en-US" altLang="zh-CN" dirty="0"/>
              <a:t>8</a:t>
            </a:r>
            <a:r>
              <a:rPr lang="zh-CN" altLang="en-US" dirty="0"/>
              <a:t>位阶码写成补码是</a:t>
            </a:r>
            <a:r>
              <a:rPr lang="en-US" altLang="zh-CN" dirty="0"/>
              <a:t>2</a:t>
            </a:r>
            <a:r>
              <a:rPr lang="en-US" altLang="zh-CN" baseline="30000" dirty="0"/>
              <a:t>11111111</a:t>
            </a:r>
            <a:r>
              <a:rPr lang="zh-CN" altLang="en-US" dirty="0"/>
              <a:t>*</a:t>
            </a:r>
            <a:r>
              <a:rPr lang="en-US" altLang="zh-CN" dirty="0"/>
              <a:t>M</a:t>
            </a:r>
            <a:r>
              <a:rPr lang="zh-CN" altLang="en-US" dirty="0"/>
              <a:t>，</a:t>
            </a:r>
            <a:r>
              <a:rPr lang="en-US" altLang="zh-CN" dirty="0"/>
              <a:t>11111111</a:t>
            </a:r>
            <a:r>
              <a:rPr lang="zh-CN" altLang="en-US" dirty="0"/>
              <a:t>已经是可以表示的最负的数了，绝对值</a:t>
            </a:r>
            <a:r>
              <a:rPr lang="en-US" altLang="zh-CN" dirty="0"/>
              <a:t>111 1111</a:t>
            </a:r>
            <a:r>
              <a:rPr lang="zh-CN" altLang="en-US" dirty="0"/>
              <a:t>，因此无法表示更小的阶码，无法把浮点数继续缩小了。需要左规尾数，使阶码绝对值减小</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8</a:t>
            </a:fld>
            <a:endParaRPr lang="zh-CN" altLang="en-US"/>
          </a:p>
        </p:txBody>
      </p:sp>
    </p:spTree>
    <p:extLst>
      <p:ext uri="{BB962C8B-B14F-4D97-AF65-F5344CB8AC3E}">
        <p14:creationId xmlns:p14="http://schemas.microsoft.com/office/powerpoint/2010/main" val="4005015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、阶码：决定了浮点数的范围，所以以阶码是否溢出决定浮点数是否溢出。</a:t>
            </a:r>
            <a:endParaRPr lang="en-US" altLang="zh-CN" dirty="0"/>
          </a:p>
          <a:p>
            <a:r>
              <a:rPr lang="en-US" altLang="zh-CN" dirty="0"/>
              <a:t>2</a:t>
            </a:r>
            <a:r>
              <a:rPr lang="zh-CN" altLang="en-US" dirty="0"/>
              <a:t>、阶码溢出判断同定点数溢出判断：</a:t>
            </a:r>
            <a:endParaRPr lang="en-US" altLang="zh-CN" dirty="0"/>
          </a:p>
          <a:p>
            <a:r>
              <a:rPr lang="en-US" altLang="zh-CN" dirty="0"/>
              <a:t>	</a:t>
            </a:r>
            <a:r>
              <a:rPr lang="zh-CN" altLang="en-US" dirty="0"/>
              <a:t>阶码符号位</a:t>
            </a:r>
            <a:r>
              <a:rPr lang="en-US" altLang="zh-CN" dirty="0"/>
              <a:t>01</a:t>
            </a:r>
            <a:r>
              <a:rPr lang="zh-CN" altLang="en-US" dirty="0"/>
              <a:t>，上溢</a:t>
            </a:r>
            <a:endParaRPr lang="en-US" altLang="zh-CN" dirty="0"/>
          </a:p>
          <a:p>
            <a:r>
              <a:rPr lang="en-US" altLang="zh-CN" dirty="0"/>
              <a:t>	</a:t>
            </a:r>
            <a:r>
              <a:rPr lang="zh-CN" altLang="en-US" dirty="0"/>
              <a:t>阶码符号位</a:t>
            </a:r>
            <a:r>
              <a:rPr lang="en-US" altLang="zh-CN" dirty="0"/>
              <a:t>10</a:t>
            </a:r>
            <a:r>
              <a:rPr lang="zh-CN" altLang="en-US" dirty="0"/>
              <a:t>，下溢</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9</a:t>
            </a:fld>
            <a:endParaRPr lang="zh-CN" altLang="en-US"/>
          </a:p>
        </p:txBody>
      </p:sp>
    </p:spTree>
    <p:extLst>
      <p:ext uri="{BB962C8B-B14F-4D97-AF65-F5344CB8AC3E}">
        <p14:creationId xmlns:p14="http://schemas.microsoft.com/office/powerpoint/2010/main" val="3246993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先把原码都写成补码</a:t>
            </a:r>
            <a:endParaRPr lang="en-US" altLang="zh-CN" dirty="0"/>
          </a:p>
          <a:p>
            <a:r>
              <a:rPr lang="zh-CN" altLang="en-US" dirty="0"/>
              <a:t>步骤</a:t>
            </a:r>
            <a:r>
              <a:rPr lang="en-US" altLang="zh-CN" dirty="0"/>
              <a:t>1,</a:t>
            </a:r>
            <a:r>
              <a:rPr lang="zh-CN" altLang="en-US" dirty="0"/>
              <a:t>：求阶差的目的是判断哪个阶码小，并确定对阶时移动几位。</a:t>
            </a:r>
            <a:endParaRPr lang="en-US" altLang="zh-CN" dirty="0"/>
          </a:p>
          <a:p>
            <a:r>
              <a:rPr lang="zh-CN" altLang="en-US" dirty="0"/>
              <a:t>注意保留右移后本来要丢掉的</a:t>
            </a:r>
            <a:r>
              <a:rPr lang="en-US" altLang="zh-CN" dirty="0"/>
              <a:t>2</a:t>
            </a:r>
            <a:r>
              <a:rPr lang="zh-CN" altLang="en-US" dirty="0"/>
              <a:t>位</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14</a:t>
            </a:fld>
            <a:endParaRPr lang="zh-CN" altLang="en-US"/>
          </a:p>
        </p:txBody>
      </p:sp>
    </p:spTree>
    <p:extLst>
      <p:ext uri="{BB962C8B-B14F-4D97-AF65-F5344CB8AC3E}">
        <p14:creationId xmlns:p14="http://schemas.microsoft.com/office/powerpoint/2010/main" val="4055228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zh-CN" altLang="en-US" dirty="0"/>
              <a:t>地</a:t>
            </a:r>
            <a:r>
              <a:rPr lang="en-US" altLang="zh-CN" dirty="0"/>
              <a:t>2</a:t>
            </a:r>
            <a:r>
              <a:rPr lang="zh-CN" altLang="en-US"/>
              <a:t>步到第</a:t>
            </a:r>
            <a:r>
              <a:rPr lang="en-US" altLang="zh-CN" dirty="0"/>
              <a:t>3</a:t>
            </a:r>
            <a:r>
              <a:rPr lang="zh-CN" altLang="en-US" dirty="0"/>
              <a:t>步：显然只能左规</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15</a:t>
            </a:fld>
            <a:endParaRPr lang="zh-CN" altLang="en-US"/>
          </a:p>
        </p:txBody>
      </p:sp>
    </p:spTree>
    <p:extLst>
      <p:ext uri="{BB962C8B-B14F-4D97-AF65-F5344CB8AC3E}">
        <p14:creationId xmlns:p14="http://schemas.microsoft.com/office/powerpoint/2010/main" val="35087210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2021/3/29 Monday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2021/3/29 Monday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E9DA9CF-03F6-42E8-909A-D8D840B3AC4D}" type="datetimeFigureOut">
              <a:rPr lang="zh-CN" altLang="en-US" smtClean="0"/>
              <a:t>2021/3/29 Monday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t>‹#›</a:t>
            </a:fld>
            <a:endParaRPr lang="zh-CN" altLang="en-US"/>
          </a:p>
        </p:txBody>
      </p:sp>
    </p:spTree>
    <p:extLst>
      <p:ext uri="{BB962C8B-B14F-4D97-AF65-F5344CB8AC3E}">
        <p14:creationId xmlns:p14="http://schemas.microsoft.com/office/powerpoint/2010/main" val="1358810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showMasterPhAnim="0" preserve="1"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10"/>
          </p:nvPr>
        </p:nvSpPr>
        <p:spPr/>
        <p:txBody>
          <a:bodyPr/>
          <a:lstStyle>
            <a:lvl1pPr>
              <a:defRPr/>
            </a:lvl1pPr>
          </a:lstStyle>
          <a:p>
            <a:pPr>
              <a:defRPr/>
            </a:pPr>
            <a:r>
              <a:rPr lang="en-US" altLang="zh-CN"/>
              <a:t> -</a:t>
            </a:r>
            <a:fld id="{ADB768AF-D19D-4B19-B140-7DF97929A9A1}" type="slidenum">
              <a:rPr lang="en-US" altLang="zh-CN"/>
              <a:t>‹#›</a:t>
            </a:fld>
            <a:r>
              <a:rPr lang="en-US" altLang="zh-CN"/>
              <a:t>- </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灯片编号占位符 3"/>
          <p:cNvSpPr>
            <a:spLocks noGrp="1"/>
          </p:cNvSpPr>
          <p:nvPr>
            <p:ph type="sldNum" sz="quarter" idx="10"/>
          </p:nvPr>
        </p:nvSpPr>
        <p:spPr/>
        <p:txBody>
          <a:bodyPr/>
          <a:lstStyle>
            <a:lvl1pPr>
              <a:defRPr>
                <a:solidFill>
                  <a:schemeClr val="tx1"/>
                </a:solidFill>
              </a:defRPr>
            </a:lvl1pPr>
          </a:lstStyle>
          <a:p>
            <a:pPr>
              <a:defRPr/>
            </a:pPr>
            <a:r>
              <a:rPr lang="en-US" altLang="zh-CN"/>
              <a:t> -</a:t>
            </a:r>
            <a:fld id="{7DB7D154-6577-432F-8144-43C687260925}" type="slidenum">
              <a:rPr lang="en-US" altLang="zh-CN" smtClean="0"/>
              <a:t>‹#›</a:t>
            </a:fld>
            <a:r>
              <a:rPr lang="en-US" altLang="zh-CN"/>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12"/>
          </p:nvPr>
        </p:nvSpPr>
        <p:spPr/>
        <p:txBody>
          <a:bodyPr/>
          <a:lstStyle>
            <a:lvl1pPr>
              <a:defRPr>
                <a:solidFill>
                  <a:schemeClr val="tx1"/>
                </a:solidFill>
              </a:defRPr>
            </a:lvl1pPr>
          </a:lstStyle>
          <a:p>
            <a:pPr>
              <a:defRPr/>
            </a:pPr>
            <a:r>
              <a:rPr lang="en-US" altLang="zh-CN"/>
              <a:t> -</a:t>
            </a:r>
            <a:fld id="{5F521C08-B429-4574-BE91-8CD5A8D82BBE}" type="slidenum">
              <a:rPr lang="en-US" altLang="zh-CN" smtClean="0"/>
              <a:t>‹#›</a:t>
            </a:fld>
            <a:r>
              <a:rPr lang="en-US" altLang="zh-CN"/>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showMasterPhAnim="0" type="titleOnly" preserve="1">
  <p:cSld name="仅标题">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showMasterPhAnim="0" type="blank" preserve="1">
  <p:cSld name="空白">
    <p:spTree>
      <p:nvGrpSpPr>
        <p:cNvPr id="1" name=""/>
        <p:cNvGrpSpPr/>
        <p:nvPr/>
      </p:nvGrpSpPr>
      <p:grpSpPr>
        <a:xfrm>
          <a:off x="0" y="0"/>
          <a:ext cx="0" cy="0"/>
          <a:chOff x="0" y="0"/>
          <a:chExt cx="0" cy="0"/>
        </a:xfrm>
      </p:grpSpPr>
      <p:grpSp>
        <p:nvGrpSpPr>
          <p:cNvPr id="2" name="组合 1"/>
          <p:cNvGrpSpPr/>
          <p:nvPr userDrawn="1"/>
        </p:nvGrpSpPr>
        <p:grpSpPr bwMode="auto">
          <a:xfrm>
            <a:off x="0" y="1"/>
            <a:ext cx="12192000" cy="836613"/>
            <a:chOff x="0" y="0"/>
            <a:chExt cx="9144000" cy="836613"/>
          </a:xfrm>
        </p:grpSpPr>
        <p:pic>
          <p:nvPicPr>
            <p:cNvPr id="3"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4"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5"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pic>
        <p:nvPicPr>
          <p:cNvPr id="7" name="Picture 2"/>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saturation sat="0"/>
                    </a14:imgEffect>
                  </a14:imgLayer>
                </a14:imgProps>
              </a:ext>
            </a:extLst>
          </a:blip>
          <a:srcRect/>
          <a:stretch>
            <a:fillRect/>
          </a:stretch>
        </p:blipFill>
        <p:spPr bwMode="auto">
          <a:xfrm>
            <a:off x="3951" y="6023137"/>
            <a:ext cx="12192000" cy="836613"/>
          </a:xfrm>
          <a:prstGeom prst="rect">
            <a:avLst/>
          </a:prstGeom>
          <a:solidFill>
            <a:schemeClr val="tx1"/>
          </a:solidFill>
          <a:ln w="9525">
            <a:noFill/>
            <a:miter lim="800000"/>
            <a:headEnd/>
            <a:tailEnd/>
          </a:ln>
          <a:effectLst>
            <a:glow rad="127000">
              <a:schemeClr val="bg1">
                <a:alpha val="38000"/>
              </a:schemeClr>
            </a:glow>
          </a:effectLst>
        </p:spPr>
      </p:pic>
      <p:sp>
        <p:nvSpPr>
          <p:cNvPr id="9" name="灯片编号占位符 3"/>
          <p:cNvSpPr>
            <a:spLocks noGrp="1"/>
          </p:cNvSpPr>
          <p:nvPr>
            <p:ph type="sldNum" sz="quarter" idx="4294967295"/>
          </p:nvPr>
        </p:nvSpPr>
        <p:spPr bwMode="auto">
          <a:xfrm>
            <a:off x="10223500" y="6237288"/>
            <a:ext cx="1354667" cy="476250"/>
          </a:xfrm>
          <a:noFill/>
          <a:ln>
            <a:miter lim="800000"/>
          </a:ln>
        </p:spPr>
        <p:txBody>
          <a:bodyPr vert="horz" wrap="square" lIns="91440" tIns="45720" rIns="91440" bIns="45720" numCol="1" anchor="t" anchorCtr="0" compatLnSpc="1"/>
          <a:lstStyle>
            <a:lvl1pPr>
              <a:defRPr>
                <a:solidFill>
                  <a:schemeClr val="bg1"/>
                </a:solidFill>
              </a:defRPr>
            </a:lvl1pPr>
          </a:lstStyle>
          <a:p>
            <a:fld id="{B807A58F-92FA-4C20-BF32-9E303ED892C9}" type="slidenum">
              <a:rPr lang="en-US" altLang="zh-CN" smtClean="0">
                <a:latin typeface="Arial" panose="020B0604020202020204" pitchFamily="34" charset="0"/>
              </a:rPr>
              <a:t>‹#›</a:t>
            </a:fld>
            <a:endParaRPr lang="en-US" altLang="zh-CN">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showMasterPhAnim="0" type="objOnly" preserve="1">
  <p:cSld name="内容">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anose="020B0600070205080204" pitchFamily="34" charset="-128"/>
              </a:rPr>
              <a:t></a:t>
            </a:r>
            <a:r>
              <a:rPr lang="de-DE" altLang="zh-CN"/>
              <a:t> </a:t>
            </a:r>
            <a:fld id="{ADB7D70D-7DF3-4918-ACB7-161C21D1246F}" type="slidenum">
              <a:rPr lang="zh-CN" altLang="en-US"/>
              <a:t>‹#›</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showMasterPhAnim="0" userDrawn="1">
  <p:cSld name="标题，文本与内容">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4" name="内容占位符 3"/>
          <p:cNvSpPr>
            <a:spLocks noGrp="1"/>
          </p:cNvSpPr>
          <p:nvPr>
            <p:ph sz="half" idx="2"/>
          </p:nvPr>
        </p:nvSpPr>
        <p:spPr>
          <a:xfrm>
            <a:off x="61912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
        <p:nvSpPr>
          <p:cNvPr id="10" name="Rectangle 7"/>
          <p:cNvSpPr>
            <a:spLocks noGrp="1" noChangeArrowheads="1"/>
          </p:cNvSpPr>
          <p:nvPr>
            <p:ph type="sldNum" sz="quarter" idx="11"/>
          </p:nvPr>
        </p:nvSpPr>
        <p:spPr>
          <a:xfrm>
            <a:off x="711200" y="6153150"/>
            <a:ext cx="3657600" cy="476250"/>
          </a:xfrm>
        </p:spPr>
        <p:txBody>
          <a:bodyPr/>
          <a:lstStyle>
            <a:lvl1pPr>
              <a:defRPr sz="1800">
                <a:solidFill>
                  <a:schemeClr val="tx1"/>
                </a:solidFill>
              </a:defRPr>
            </a:lvl1pPr>
          </a:lstStyle>
          <a:p>
            <a:pPr>
              <a:defRPr/>
            </a:pPr>
            <a:r>
              <a:rPr lang="zh-CN" altLang="en-US"/>
              <a:t>计算机组成原理  </a:t>
            </a:r>
            <a:r>
              <a:rPr lang="en-US" altLang="zh-CN"/>
              <a:t>Slide</a:t>
            </a:r>
            <a:r>
              <a:rPr lang="en-US" altLang="zh-CN" sz="1200"/>
              <a:t> </a:t>
            </a:r>
            <a:fld id="{FD3FAE62-0744-4188-868F-C5ADF094D286}" type="slidenum">
              <a:rPr lang="en-US" altLang="zh-CN" sz="1200">
                <a:solidFill>
                  <a:schemeClr val="accent2"/>
                </a:solidFill>
              </a:rPr>
              <a:t>‹#›</a:t>
            </a:fld>
            <a:r>
              <a:rPr lang="en-US" altLang="zh-CN" sz="1200"/>
              <a:t> </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sp>
        <p:nvSpPr>
          <p:cNvPr id="15" name="椭圆 14"/>
          <p:cNvSpPr/>
          <p:nvPr userDrawn="1"/>
        </p:nvSpPr>
        <p:spPr>
          <a:xfrm>
            <a:off x="11290928" y="6595549"/>
            <a:ext cx="246888" cy="246888"/>
          </a:xfrm>
          <a:prstGeom prst="ellipse">
            <a:avLst/>
          </a:prstGeom>
          <a:solidFill>
            <a:srgbClr val="1387B7"/>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2" name="标题 1"/>
          <p:cNvSpPr>
            <a:spLocks noGrp="1"/>
          </p:cNvSpPr>
          <p:nvPr>
            <p:ph type="title"/>
          </p:nvPr>
        </p:nvSpPr>
        <p:spPr>
          <a:xfrm>
            <a:off x="487822" y="257614"/>
            <a:ext cx="10515600" cy="617641"/>
          </a:xfrm>
        </p:spPr>
        <p:txBody>
          <a:bodyPr>
            <a:normAutofit/>
          </a:bodyPr>
          <a:lstStyle>
            <a:lvl1pPr>
              <a:defRPr sz="2800" b="1">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8" name="矩形 7"/>
          <p:cNvSpPr/>
          <p:nvPr userDrawn="1"/>
        </p:nvSpPr>
        <p:spPr>
          <a:xfrm>
            <a:off x="11430" y="6692474"/>
            <a:ext cx="12180570" cy="169469"/>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270" y="6692474"/>
            <a:ext cx="759220" cy="169469"/>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3"/>
          <p:cNvSpPr txBox="1"/>
          <p:nvPr userDrawn="1"/>
        </p:nvSpPr>
        <p:spPr>
          <a:xfrm>
            <a:off x="11268341" y="6589899"/>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微软雅黑" panose="020B0503020204020204" pitchFamily="34" charset="-122"/>
                <a:ea typeface="微软雅黑" panose="020B0503020204020204" pitchFamily="34" charset="-122"/>
                <a:cs typeface="Segoe UI" panose="020B0502040204020203" pitchFamily="34" charset="0"/>
              </a:rPr>
              <a:t>‹#›</a:t>
            </a:fld>
            <a:endPar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3" name="内容占位符 2"/>
          <p:cNvSpPr>
            <a:spLocks noGrp="1"/>
          </p:cNvSpPr>
          <p:nvPr>
            <p:ph idx="1"/>
          </p:nvPr>
        </p:nvSpPr>
        <p:spPr>
          <a:xfrm>
            <a:off x="487822" y="942764"/>
            <a:ext cx="10515599" cy="5637024"/>
          </a:xfrm>
          <a:prstGeom prst="rect">
            <a:avLst/>
          </a:prstGeom>
        </p:spPr>
        <p:txBody>
          <a:bodyPr/>
          <a:lstStyle>
            <a:lvl1pPr marL="342900" indent="-342900" algn="just">
              <a:lnSpc>
                <a:spcPct val="150000"/>
              </a:lnSpc>
              <a:buClr>
                <a:srgbClr val="FFC000"/>
              </a:buClr>
              <a:buFont typeface="Wingdings" panose="05000000000000000000" pitchFamily="2" charset="2"/>
              <a:buChar char="n"/>
              <a:defRPr sz="2600">
                <a:latin typeface="微软雅黑" panose="020B0503020204020204" pitchFamily="34" charset="-122"/>
                <a:ea typeface="微软雅黑" panose="020B0503020204020204" pitchFamily="34" charset="-122"/>
              </a:defRPr>
            </a:lvl1pPr>
            <a:lvl2pPr marL="812800" indent="-355600" algn="just">
              <a:lnSpc>
                <a:spcPct val="150000"/>
              </a:lnSpc>
              <a:buClr>
                <a:srgbClr val="FFC000"/>
              </a:buClr>
              <a:buFont typeface="Wingdings" panose="05000000000000000000" pitchFamily="2" charset="2"/>
              <a:buChar char="p"/>
              <a:defRPr sz="2000">
                <a:solidFill>
                  <a:srgbClr val="C00000"/>
                </a:solidFill>
                <a:latin typeface="微软雅黑" panose="020B0503020204020204" pitchFamily="34" charset="-122"/>
                <a:ea typeface="微软雅黑" panose="020B0503020204020204" pitchFamily="34" charset="-122"/>
              </a:defRPr>
            </a:lvl2pPr>
            <a:lvl3pPr marL="1143000" indent="-228600" algn="just">
              <a:lnSpc>
                <a:spcPct val="150000"/>
              </a:lnSpc>
              <a:buClr>
                <a:srgbClr val="FFC000"/>
              </a:buClr>
              <a:buFont typeface="Wingdings" panose="05000000000000000000" pitchFamily="2" charset="2"/>
              <a:buChar char="u"/>
              <a:defRPr sz="2000">
                <a:latin typeface="微软雅黑" panose="020B0503020204020204" pitchFamily="34" charset="-122"/>
                <a:ea typeface="微软雅黑" panose="020B0503020204020204" pitchFamily="34" charset="-122"/>
              </a:defRPr>
            </a:lvl3pPr>
            <a:lvl4pPr algn="just">
              <a:lnSpc>
                <a:spcPct val="150000"/>
              </a:lnSpc>
              <a:defRPr sz="1600">
                <a:latin typeface="微软雅黑" panose="020B0503020204020204" pitchFamily="34" charset="-122"/>
                <a:ea typeface="微软雅黑" panose="020B0503020204020204" pitchFamily="34" charset="-122"/>
              </a:defRPr>
            </a:lvl4pPr>
            <a:lvl5pPr algn="just">
              <a:lnSpc>
                <a:spcPct val="15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任意多边形 20"/>
          <p:cNvSpPr/>
          <p:nvPr userDrawn="1"/>
        </p:nvSpPr>
        <p:spPr>
          <a:xfrm flipV="1">
            <a:off x="326571" y="359908"/>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pic>
        <p:nvPicPr>
          <p:cNvPr id="12" name="图片 11">
            <a:extLst>
              <a:ext uri="{FF2B5EF4-FFF2-40B4-BE49-F238E27FC236}">
                <a16:creationId xmlns:a16="http://schemas.microsoft.com/office/drawing/2014/main" id="{20328884-03C5-40AC-A582-AFAD2F38161C}"/>
              </a:ext>
            </a:extLst>
          </p:cNvPr>
          <p:cNvPicPr>
            <a:picLocks noChangeAspect="1"/>
          </p:cNvPicPr>
          <p:nvPr userDrawn="1"/>
        </p:nvPicPr>
        <p:blipFill>
          <a:blip r:embed="rId2">
            <a:biLevel thresh="50000"/>
          </a:blip>
          <a:stretch>
            <a:fillRect/>
          </a:stretch>
        </p:blipFill>
        <p:spPr>
          <a:xfrm>
            <a:off x="617443" y="6665667"/>
            <a:ext cx="1380275" cy="2550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tmplLst>
          <p:tmpl lvl="1">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showMasterPhAnim="0" type="txAndClipArt">
  <p:cSld name="标题，文本与剪贴画">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6191251" y="1752600"/>
            <a:ext cx="5232400" cy="4267200"/>
          </a:xfrm>
        </p:spPr>
        <p:txBody>
          <a:bodyPr/>
          <a:lstStyle/>
          <a:p>
            <a:pPr lvl="0"/>
            <a:endParaRPr lang="zh-CN" altLang="en-US" noProof="0"/>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showMasterPhAnim="0" type="txOverObj">
  <p:cSld name="标题和文本在内容之上">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755651" y="39624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showMasterPhAnim="0" type="chart">
  <p:cSld name="标题和图表">
    <p:spTree>
      <p:nvGrpSpPr>
        <p:cNvPr id="1" name=""/>
        <p:cNvGrpSpPr/>
        <p:nvPr/>
      </p:nvGrpSpPr>
      <p:grpSpPr>
        <a:xfrm>
          <a:off x="0" y="0"/>
          <a:ext cx="0" cy="0"/>
          <a:chOff x="0" y="0"/>
          <a:chExt cx="0" cy="0"/>
        </a:xfrm>
      </p:grpSpPr>
      <p:grpSp>
        <p:nvGrpSpPr>
          <p:cNvPr id="4" name="组合 1"/>
          <p:cNvGrpSpPr/>
          <p:nvPr userDrawn="1"/>
        </p:nvGrpSpPr>
        <p:grpSpPr bwMode="auto">
          <a:xfrm>
            <a:off x="0" y="1"/>
            <a:ext cx="12192000" cy="836613"/>
            <a:chOff x="0" y="0"/>
            <a:chExt cx="9144000" cy="836613"/>
          </a:xfrm>
        </p:grpSpPr>
        <p:pic>
          <p:nvPicPr>
            <p:cNvPr id="5"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6"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7"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图表占位符 2"/>
          <p:cNvSpPr>
            <a:spLocks noGrp="1"/>
          </p:cNvSpPr>
          <p:nvPr>
            <p:ph type="chart" idx="1"/>
          </p:nvPr>
        </p:nvSpPr>
        <p:spPr>
          <a:xfrm>
            <a:off x="755651" y="1752600"/>
            <a:ext cx="10668000" cy="4267200"/>
          </a:xfrm>
        </p:spPr>
        <p:txBody>
          <a:bodyPr/>
          <a:lstStyle/>
          <a:p>
            <a:pPr lvl="0"/>
            <a:endParaRPr lang="zh-CN" altLang="en-US" noProof="0"/>
          </a:p>
        </p:txBody>
      </p:sp>
      <p:sp>
        <p:nvSpPr>
          <p:cNvPr id="8"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3"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27381" y="214313"/>
            <a:ext cx="10972800" cy="582612"/>
          </a:xfrm>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4294967295"/>
          </p:nvPr>
        </p:nvSpPr>
        <p:spPr>
          <a:xfrm>
            <a:off x="10224459" y="6237312"/>
            <a:ext cx="1353344" cy="476250"/>
          </a:xfrm>
          <a:prstGeom prst="rect">
            <a:avLst/>
          </a:prstGeom>
        </p:spPr>
        <p:txBody>
          <a:bodyPr/>
          <a:lstStyle/>
          <a:p>
            <a:pPr>
              <a:defRPr/>
            </a:pPr>
            <a:r>
              <a:rPr lang="en-US" altLang="zh-CN" sz="1400" dirty="0">
                <a:solidFill>
                  <a:srgbClr val="0D7157"/>
                </a:solidFill>
              </a:rPr>
              <a:t> -</a:t>
            </a:r>
            <a:fld id="{01D71506-0713-46DD-9483-17E15EDE737E}" type="slidenum">
              <a:rPr lang="en-US" altLang="zh-CN" sz="1400" dirty="0" smtClean="0">
                <a:solidFill>
                  <a:srgbClr val="0D7157"/>
                </a:solidFill>
              </a:rPr>
              <a:t>‹#›</a:t>
            </a:fld>
            <a:r>
              <a:rPr lang="en-US" altLang="zh-CN" sz="1400" dirty="0">
                <a:solidFill>
                  <a:srgbClr val="0D7157"/>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 calcmode="lin" valueType="num">
                                      <p:cBhvr additive="base">
                                        <p:cTn id="4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 calcmode="lin" valueType="num">
                                      <p:cBhvr additive="base">
                                        <p:cTn id="4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3" end="3"/>
                                            </p:txEl>
                                          </p:spTgt>
                                        </p:tgtEl>
                                        <p:attrNameLst>
                                          <p:attrName>style.visibility</p:attrName>
                                        </p:attrNameLst>
                                      </p:cBhvr>
                                      <p:to>
                                        <p:strVal val="visible"/>
                                      </p:to>
                                    </p:set>
                                    <p:anim calcmode="lin" valueType="num">
                                      <p:cBhvr additive="base">
                                        <p:cTn id="5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 calcmode="lin" valueType="num">
                                      <p:cBhvr additive="base">
                                        <p:cTn id="6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516565" y="116632"/>
            <a:ext cx="10668000" cy="648072"/>
          </a:xfrm>
        </p:spPr>
        <p:txBody>
          <a:bodyPr/>
          <a:lstStyle/>
          <a:p>
            <a:r>
              <a:rPr lang="zh-CN" altLang="en-US"/>
              <a:t>单击此处编辑母版标题样式</a:t>
            </a:r>
          </a:p>
        </p:txBody>
      </p:sp>
      <p:sp>
        <p:nvSpPr>
          <p:cNvPr id="6" name="内容占位符 2"/>
          <p:cNvSpPr>
            <a:spLocks noGrp="1"/>
          </p:cNvSpPr>
          <p:nvPr>
            <p:ph idx="1"/>
          </p:nvPr>
        </p:nvSpPr>
        <p:spPr>
          <a:xfrm>
            <a:off x="527381" y="980728"/>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内容占位符 2"/>
          <p:cNvSpPr>
            <a:spLocks noGrp="1"/>
          </p:cNvSpPr>
          <p:nvPr>
            <p:ph idx="10"/>
          </p:nvPr>
        </p:nvSpPr>
        <p:spPr>
          <a:xfrm>
            <a:off x="527381" y="3429000"/>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灯片编号占位符 3"/>
          <p:cNvSpPr>
            <a:spLocks noGrp="1"/>
          </p:cNvSpPr>
          <p:nvPr>
            <p:ph type="sldNum" sz="quarter" idx="4294967295"/>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 calcmode="lin" valueType="num">
                                      <p:cBhvr additive="base">
                                        <p:cTn id="3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xEl>
                                              <p:pRg st="1" end="1"/>
                                            </p:txEl>
                                          </p:spTgt>
                                        </p:tgtEl>
                                        <p:attrNameLst>
                                          <p:attrName>style.visibility</p:attrName>
                                        </p:attrNameLst>
                                      </p:cBhvr>
                                      <p:to>
                                        <p:strVal val="visible"/>
                                      </p:to>
                                    </p:set>
                                    <p:anim calcmode="lin" valueType="num">
                                      <p:cBhvr additive="base">
                                        <p:cTn id="4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xEl>
                                              <p:pRg st="2" end="2"/>
                                            </p:txEl>
                                          </p:spTgt>
                                        </p:tgtEl>
                                        <p:attrNameLst>
                                          <p:attrName>style.visibility</p:attrName>
                                        </p:attrNameLst>
                                      </p:cBhvr>
                                      <p:to>
                                        <p:strVal val="visible"/>
                                      </p:to>
                                    </p:set>
                                    <p:anim calcmode="lin" valueType="num">
                                      <p:cBhvr additive="base">
                                        <p:cTn id="4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anim calcmode="lin" valueType="num">
                                      <p:cBhvr additive="base">
                                        <p:cTn id="5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
                                            <p:txEl>
                                              <p:pRg st="4" end="4"/>
                                            </p:txEl>
                                          </p:spTgt>
                                        </p:tgtEl>
                                        <p:attrNameLst>
                                          <p:attrName>style.visibility</p:attrName>
                                        </p:attrNameLst>
                                      </p:cBhvr>
                                      <p:to>
                                        <p:strVal val="visible"/>
                                      </p:to>
                                    </p:set>
                                    <p:anim calcmode="lin" valueType="num">
                                      <p:cBhvr additive="base">
                                        <p:cTn id="6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3" name="图形 2"/>
          <p:cNvPicPr>
            <a:picLocks noChangeAspect="1"/>
          </p:cNvPicPr>
          <p:nvPr userDrawn="1"/>
        </p:nvPicPr>
        <p:blipFill rotWithShape="1">
          <a:blip r:embed="rId2"/>
          <a:srcRect l="2404" t="-5367" r="14962" b="24558"/>
          <a:stretch>
            <a:fillRect/>
          </a:stretch>
        </p:blipFill>
        <p:spPr>
          <a:xfrm rot="16200000" flipH="1">
            <a:off x="7369494" y="2035492"/>
            <a:ext cx="6857998" cy="2787017"/>
          </a:xfrm>
          <a:prstGeom prst="rect">
            <a:avLst/>
          </a:prstGeom>
        </p:spPr>
      </p:pic>
      <p:pic>
        <p:nvPicPr>
          <p:cNvPr id="4" name="图形 3"/>
          <p:cNvPicPr>
            <a:picLocks noChangeAspect="1"/>
          </p:cNvPicPr>
          <p:nvPr userDrawn="1"/>
        </p:nvPicPr>
        <p:blipFill rotWithShape="1">
          <a:blip r:embed="rId2"/>
          <a:srcRect l="2404" r="33315" b="46267"/>
          <a:stretch>
            <a:fillRect/>
          </a:stretch>
        </p:blipFill>
        <p:spPr>
          <a:xfrm rot="5400000" flipH="1">
            <a:off x="-1108285" y="1108283"/>
            <a:ext cx="3396401" cy="1179833"/>
          </a:xfrm>
          <a:prstGeom prst="rect">
            <a:avLst/>
          </a:prstGeom>
        </p:spPr>
      </p:pic>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80"/>
            <a:ext cx="12192000" cy="6857841"/>
          </a:xfrm>
          <a:prstGeom prst="rect">
            <a:avLst/>
          </a:prstGeom>
        </p:spPr>
      </p:pic>
      <p:pic>
        <p:nvPicPr>
          <p:cNvPr id="10" name="图片 9"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r="26146"/>
          <a:stretch>
            <a:fillRect/>
          </a:stretch>
        </p:blipFill>
        <p:spPr>
          <a:xfrm rot="5400000" flipH="1">
            <a:off x="6586760" y="1273196"/>
            <a:ext cx="6857999" cy="4352484"/>
          </a:xfrm>
          <a:prstGeom prst="rect">
            <a:avLst/>
          </a:prstGeom>
        </p:spPr>
      </p:pic>
      <p:pic>
        <p:nvPicPr>
          <p:cNvPr id="11" name="图片 10"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t="3142" r="26146" b="66609"/>
          <a:stretch>
            <a:fillRect/>
          </a:stretch>
        </p:blipFill>
        <p:spPr>
          <a:xfrm rot="16200000" flipH="1">
            <a:off x="-2770703" y="2770706"/>
            <a:ext cx="6857999" cy="131659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userDrawn="1"/>
        </p:nvSpPr>
        <p:spPr>
          <a:xfrm>
            <a:off x="-847" y="6774"/>
            <a:ext cx="12203853" cy="6852073"/>
          </a:xfrm>
          <a:prstGeom prst="rect">
            <a:avLst/>
          </a:prstGeom>
          <a:gradFill>
            <a:gsLst>
              <a:gs pos="0">
                <a:srgbClr val="2E4E7E"/>
              </a:gs>
              <a:gs pos="100000">
                <a:srgbClr val="1387B7"/>
              </a:gs>
            </a:gsLst>
            <a:lin ang="19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2021/3/29 Monday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7" name="矩形 6"/>
          <p:cNvSpPr/>
          <p:nvPr userDrawn="1"/>
        </p:nvSpPr>
        <p:spPr>
          <a:xfrm>
            <a:off x="-1693" y="-7620"/>
            <a:ext cx="12187767" cy="686646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矩形 9"/>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2021/3/29 Monday</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10038"/>
            <a:ext cx="10515600" cy="2853236"/>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90266"/>
            <a:ext cx="10515600" cy="150044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835" indent="0">
              <a:buNone/>
              <a:defRPr sz="1600">
                <a:solidFill>
                  <a:schemeClr val="tx1">
                    <a:tint val="75000"/>
                  </a:schemeClr>
                </a:solidFill>
              </a:defRPr>
            </a:lvl7pPr>
            <a:lvl8pPr marL="3201035" indent="0">
              <a:buNone/>
              <a:defRPr sz="1600">
                <a:solidFill>
                  <a:schemeClr val="tx1">
                    <a:tint val="75000"/>
                  </a:schemeClr>
                </a:solidFill>
              </a:defRPr>
            </a:lvl8pPr>
            <a:lvl9pPr marL="3658235"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CAADBD5-FF6F-4F1F-AF78-B518D2CD176F}" type="datetimeFigureOut">
              <a:rPr lang="zh-CN" altLang="en-US" smtClean="0"/>
              <a:t>2021/3/29 Monday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1C2A10-E97F-46DF-9873-696D05EB38D6}"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p>
        </p:txBody>
      </p:sp>
      <p:sp>
        <p:nvSpPr>
          <p:cNvPr id="3" name="内容占位符 2"/>
          <p:cNvSpPr>
            <a:spLocks noGrp="1"/>
          </p:cNvSpPr>
          <p:nvPr>
            <p:ph sz="half" idx="1"/>
          </p:nvPr>
        </p:nvSpPr>
        <p:spPr>
          <a:xfrm>
            <a:off x="838200" y="1825944"/>
            <a:ext cx="5181600" cy="435209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825944"/>
            <a:ext cx="5181600" cy="435209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2021/3/29 Monday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89"/>
            <a:ext cx="10515600" cy="1325795"/>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839788" y="1745267"/>
            <a:ext cx="5157787"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6067"/>
            <a:ext cx="5157787" cy="357467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1" y="1745267"/>
            <a:ext cx="5183188"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1" y="2616067"/>
            <a:ext cx="5183188" cy="357467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2021/3/29 Monday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CAADBD5-FF6F-4F1F-AF78-B518D2CD176F}" type="datetimeFigureOut">
              <a:rPr lang="zh-CN" altLang="en-US" smtClean="0"/>
              <a:t>2021/3/29 Monday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21C2A10-E97F-46DF-9873-696D05EB38D6}"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2021/3/29 Monday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713797"/>
            <a:ext cx="4681655" cy="1428411"/>
          </a:xfrm>
        </p:spPr>
        <p:txBody>
          <a:bodyPr anchor="t" anchorCtr="0">
            <a:normAutofit/>
          </a:bodyPr>
          <a:lstStyle>
            <a:lvl1pPr>
              <a:defRPr sz="3600"/>
            </a:lvl1pPr>
          </a:lstStyle>
          <a:p>
            <a:r>
              <a:rPr lang="zh-CN" altLang="en-US" dirty="0"/>
              <a:t>单击此处编辑标题</a:t>
            </a:r>
          </a:p>
        </p:txBody>
      </p:sp>
      <p:sp>
        <p:nvSpPr>
          <p:cNvPr id="3" name="图片占位符 2"/>
          <p:cNvSpPr>
            <a:spLocks noGrp="1" noChangeAspect="1"/>
          </p:cNvSpPr>
          <p:nvPr>
            <p:ph type="pic" idx="1"/>
          </p:nvPr>
        </p:nvSpPr>
        <p:spPr>
          <a:xfrm>
            <a:off x="5642517" y="713798"/>
            <a:ext cx="5711883" cy="54045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835" indent="0">
              <a:buNone/>
              <a:defRPr sz="2000"/>
            </a:lvl7pPr>
            <a:lvl8pPr marL="3201035" indent="0">
              <a:buNone/>
              <a:defRPr sz="2000"/>
            </a:lvl8pPr>
            <a:lvl9pPr marL="3658235" indent="0">
              <a:buNone/>
              <a:defRPr sz="2000"/>
            </a:lvl9pPr>
          </a:lstStyle>
          <a:p>
            <a:endParaRPr lang="zh-CN" altLang="en-US" dirty="0"/>
          </a:p>
        </p:txBody>
      </p:sp>
      <p:sp>
        <p:nvSpPr>
          <p:cNvPr id="4" name="文本占位符 3"/>
          <p:cNvSpPr>
            <a:spLocks noGrp="1"/>
          </p:cNvSpPr>
          <p:nvPr>
            <p:ph type="body" sz="half" idx="2"/>
          </p:nvPr>
        </p:nvSpPr>
        <p:spPr>
          <a:xfrm>
            <a:off x="838201" y="2314278"/>
            <a:ext cx="4681655" cy="3812255"/>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2021/3/29 Monday</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2021/3/29 Monday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9" y="365190"/>
            <a:ext cx="908901" cy="5812855"/>
          </a:xfrm>
        </p:spPr>
        <p:txBody>
          <a:bodyPr vert="eaVert">
            <a:normAutofit/>
          </a:bodyPr>
          <a:lstStyle>
            <a:lvl1pPr>
              <a:defRPr sz="4400"/>
            </a:lvl1pPr>
          </a:lstStyle>
          <a:p>
            <a:r>
              <a:rPr lang="zh-CN" altLang="en-US" dirty="0"/>
              <a:t>单击此处编辑标题</a:t>
            </a:r>
          </a:p>
        </p:txBody>
      </p:sp>
      <p:sp>
        <p:nvSpPr>
          <p:cNvPr id="3" name="竖排文字占位符 2"/>
          <p:cNvSpPr>
            <a:spLocks noGrp="1"/>
          </p:cNvSpPr>
          <p:nvPr>
            <p:ph type="body" orient="vert" idx="1"/>
          </p:nvPr>
        </p:nvSpPr>
        <p:spPr>
          <a:xfrm>
            <a:off x="838199" y="365190"/>
            <a:ext cx="9446443" cy="5812855"/>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2021/3/29 Monday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2021/3/29 Monday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640"/>
            <a:ext cx="10515600" cy="555994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5332486-88F3-4A48-9EC2-66646CFA1BC0}" type="slidenum">
              <a:rPr lang="zh-CN" altLang="en-US"/>
              <a:pPr>
                <a:defRPr/>
              </a:pPr>
              <a:t>‹#›</a:t>
            </a:fld>
            <a:endParaRPr lang="en-US" altLang="zh-CN"/>
          </a:p>
        </p:txBody>
      </p:sp>
    </p:spTree>
    <p:extLst>
      <p:ext uri="{BB962C8B-B14F-4D97-AF65-F5344CB8AC3E}">
        <p14:creationId xmlns:p14="http://schemas.microsoft.com/office/powerpoint/2010/main" val="25654922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3571F94-E5E5-4A54-8A06-F305846661DE}" type="slidenum">
              <a:rPr lang="zh-CN" altLang="en-US"/>
              <a:pPr>
                <a:defRPr/>
              </a:pPr>
              <a:t>‹#›</a:t>
            </a:fld>
            <a:endParaRPr lang="en-US" altLang="zh-CN"/>
          </a:p>
        </p:txBody>
      </p:sp>
    </p:spTree>
    <p:extLst>
      <p:ext uri="{BB962C8B-B14F-4D97-AF65-F5344CB8AC3E}">
        <p14:creationId xmlns:p14="http://schemas.microsoft.com/office/powerpoint/2010/main" val="5457568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5C251E5-7CCA-4DA3-AA80-A42DA27621BE}" type="slidenum">
              <a:rPr lang="zh-CN" altLang="en-US"/>
              <a:pPr>
                <a:defRPr/>
              </a:pPr>
              <a:t>‹#›</a:t>
            </a:fld>
            <a:endParaRPr lang="en-US" altLang="zh-CN"/>
          </a:p>
        </p:txBody>
      </p:sp>
    </p:spTree>
    <p:extLst>
      <p:ext uri="{BB962C8B-B14F-4D97-AF65-F5344CB8AC3E}">
        <p14:creationId xmlns:p14="http://schemas.microsoft.com/office/powerpoint/2010/main" val="27002220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052513"/>
            <a:ext cx="537633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89133" y="1052513"/>
            <a:ext cx="5378451"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F4039E46-F4C7-49A4-9367-76E34A81F6C1}" type="slidenum">
              <a:rPr lang="zh-CN" altLang="en-US"/>
              <a:pPr>
                <a:defRPr/>
              </a:pPr>
              <a:t>‹#›</a:t>
            </a:fld>
            <a:endParaRPr lang="en-US" altLang="zh-CN"/>
          </a:p>
        </p:txBody>
      </p:sp>
    </p:spTree>
    <p:extLst>
      <p:ext uri="{BB962C8B-B14F-4D97-AF65-F5344CB8AC3E}">
        <p14:creationId xmlns:p14="http://schemas.microsoft.com/office/powerpoint/2010/main" val="14831645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B85E15E-130D-48C6-81EB-CEA992FB9F7C}" type="slidenum">
              <a:rPr lang="zh-CN" altLang="en-US"/>
              <a:pPr>
                <a:defRPr/>
              </a:pPr>
              <a:t>‹#›</a:t>
            </a:fld>
            <a:endParaRPr lang="en-US" altLang="zh-CN"/>
          </a:p>
        </p:txBody>
      </p:sp>
    </p:spTree>
    <p:extLst>
      <p:ext uri="{BB962C8B-B14F-4D97-AF65-F5344CB8AC3E}">
        <p14:creationId xmlns:p14="http://schemas.microsoft.com/office/powerpoint/2010/main" val="15757025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DBD5A7A5-A845-4344-86D1-29C7FA977B68}" type="slidenum">
              <a:rPr lang="zh-CN" altLang="en-US"/>
              <a:pPr>
                <a:defRPr/>
              </a:pPr>
              <a:t>‹#›</a:t>
            </a:fld>
            <a:endParaRPr lang="en-US" altLang="zh-CN"/>
          </a:p>
        </p:txBody>
      </p:sp>
    </p:spTree>
    <p:extLst>
      <p:ext uri="{BB962C8B-B14F-4D97-AF65-F5344CB8AC3E}">
        <p14:creationId xmlns:p14="http://schemas.microsoft.com/office/powerpoint/2010/main" val="99436376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D1B44A1-4939-4887-84BB-7FB130EEC19B}" type="slidenum">
              <a:rPr lang="zh-CN" altLang="en-US"/>
              <a:pPr>
                <a:defRPr/>
              </a:pPr>
              <a:t>‹#›</a:t>
            </a:fld>
            <a:endParaRPr lang="en-US" altLang="zh-CN"/>
          </a:p>
        </p:txBody>
      </p:sp>
    </p:spTree>
    <p:extLst>
      <p:ext uri="{BB962C8B-B14F-4D97-AF65-F5344CB8AC3E}">
        <p14:creationId xmlns:p14="http://schemas.microsoft.com/office/powerpoint/2010/main" val="28936325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29373BB8-A121-4608-AD20-8BEECCC372C4}" type="slidenum">
              <a:rPr lang="zh-CN" altLang="en-US"/>
              <a:pPr>
                <a:defRPr/>
              </a:pPr>
              <a:t>‹#›</a:t>
            </a:fld>
            <a:endParaRPr lang="en-US" altLang="zh-CN"/>
          </a:p>
        </p:txBody>
      </p:sp>
    </p:spTree>
    <p:extLst>
      <p:ext uri="{BB962C8B-B14F-4D97-AF65-F5344CB8AC3E}">
        <p14:creationId xmlns:p14="http://schemas.microsoft.com/office/powerpoint/2010/main" val="409492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B2F23B-AF66-41A9-897D-44609AD9DFB7}" type="datetimeFigureOut">
              <a:rPr lang="zh-CN" altLang="en-US" smtClean="0"/>
              <a:t>2021/3/29 Monday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FB61761-3FF1-4F59-B9D7-6E756298F231}" type="slidenum">
              <a:rPr lang="zh-CN" altLang="en-US"/>
              <a:pPr>
                <a:defRPr/>
              </a:pPr>
              <a:t>‹#›</a:t>
            </a:fld>
            <a:endParaRPr lang="en-US" altLang="zh-CN"/>
          </a:p>
        </p:txBody>
      </p:sp>
    </p:spTree>
    <p:extLst>
      <p:ext uri="{BB962C8B-B14F-4D97-AF65-F5344CB8AC3E}">
        <p14:creationId xmlns:p14="http://schemas.microsoft.com/office/powerpoint/2010/main" val="14403828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96BC17B-A293-4B9D-B715-8101B30D6396}" type="slidenum">
              <a:rPr lang="zh-CN" altLang="en-US"/>
              <a:pPr>
                <a:defRPr/>
              </a:pPr>
              <a:t>‹#›</a:t>
            </a:fld>
            <a:endParaRPr lang="en-US" altLang="zh-CN"/>
          </a:p>
        </p:txBody>
      </p:sp>
    </p:spTree>
    <p:extLst>
      <p:ext uri="{BB962C8B-B14F-4D97-AF65-F5344CB8AC3E}">
        <p14:creationId xmlns:p14="http://schemas.microsoft.com/office/powerpoint/2010/main" val="9290099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14313"/>
            <a:ext cx="2743200" cy="58785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14313"/>
            <a:ext cx="8026400" cy="58785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E860031F-1906-46A1-B9A0-5E9CA84BEE18}" type="slidenum">
              <a:rPr lang="zh-CN" altLang="en-US"/>
              <a:pPr>
                <a:defRPr/>
              </a:pPr>
              <a:t>‹#›</a:t>
            </a:fld>
            <a:endParaRPr lang="en-US" altLang="zh-CN"/>
          </a:p>
        </p:txBody>
      </p:sp>
    </p:spTree>
    <p:extLst>
      <p:ext uri="{BB962C8B-B14F-4D97-AF65-F5344CB8AC3E}">
        <p14:creationId xmlns:p14="http://schemas.microsoft.com/office/powerpoint/2010/main" val="30390759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3A14CFCF-D29E-4EF7-BE8F-F195BB74B9B0}" type="slidenum">
              <a:rPr lang="zh-CN" altLang="en-US"/>
              <a:pPr>
                <a:defRPr/>
              </a:pPr>
              <a:t>‹#›</a:t>
            </a:fld>
            <a:endParaRPr lang="en-US" altLang="zh-CN"/>
          </a:p>
        </p:txBody>
      </p:sp>
    </p:spTree>
    <p:extLst>
      <p:ext uri="{BB962C8B-B14F-4D97-AF65-F5344CB8AC3E}">
        <p14:creationId xmlns:p14="http://schemas.microsoft.com/office/powerpoint/2010/main" val="3845808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B2F23B-AF66-41A9-897D-44609AD9DFB7}" type="datetimeFigureOut">
              <a:rPr lang="zh-CN" altLang="en-US" smtClean="0"/>
              <a:t>2021/3/29 Monday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2021/3/29 Monday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2021/3/29 Monday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3.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image" Target="../media/image2.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3.pn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2.png"/><Relationship Id="rId5" Type="http://schemas.openxmlformats.org/officeDocument/2006/relationships/theme" Target="../theme/theme3.xml"/><Relationship Id="rId4"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tags" Target="../tags/tag3.xml"/><Relationship Id="rId2" Type="http://schemas.openxmlformats.org/officeDocument/2006/relationships/slideLayout" Target="../slideLayouts/slideLayout30.xml"/><Relationship Id="rId16" Type="http://schemas.openxmlformats.org/officeDocument/2006/relationships/tags" Target="../tags/tag2.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ags" Target="../tags/tag1.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theme" Target="../theme/theme6.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t>2021/3/29 Monday</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4" r:id="rId12"/>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3314" name="组合 1"/>
          <p:cNvGrpSpPr/>
          <p:nvPr userDrawn="1"/>
        </p:nvGrpSpPr>
        <p:grpSpPr bwMode="auto">
          <a:xfrm>
            <a:off x="0" y="1"/>
            <a:ext cx="12192000" cy="836613"/>
            <a:chOff x="0" y="0"/>
            <a:chExt cx="9144000" cy="836613"/>
          </a:xfrm>
        </p:grpSpPr>
        <p:pic>
          <p:nvPicPr>
            <p:cNvPr id="2050" name="Picture 2"/>
            <p:cNvPicPr>
              <a:picLocks noChangeAspect="1" noChangeArrowheads="1"/>
            </p:cNvPicPr>
            <p:nvPr userDrawn="1"/>
          </p:nvPicPr>
          <p:blipFill>
            <a:blip r:embed="rId1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13320" name="Picture 8"/>
            <p:cNvPicPr>
              <a:picLocks noChangeAspect="1" noChangeArrowheads="1"/>
            </p:cNvPicPr>
            <p:nvPr userDrawn="1"/>
          </p:nvPicPr>
          <p:blipFill>
            <a:blip r:embed="rId1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13315"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p>
        </p:txBody>
      </p:sp>
      <p:sp>
        <p:nvSpPr>
          <p:cNvPr id="13316"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8" name="灯片编号占位符 3"/>
          <p:cNvSpPr>
            <a:spLocks noGrp="1"/>
          </p:cNvSpPr>
          <p:nvPr>
            <p:ph type="sldNum" sz="quarter" idx="4"/>
          </p:nvPr>
        </p:nvSpPr>
        <p:spPr>
          <a:xfrm>
            <a:off x="10223500" y="6237288"/>
            <a:ext cx="1354667" cy="476250"/>
          </a:xfrm>
          <a:prstGeom prst="rect">
            <a:avLst/>
          </a:prstGeom>
        </p:spPr>
        <p:txBody>
          <a:bodyPr/>
          <a:lstStyle>
            <a:lvl1pPr algn="r">
              <a:defRPr sz="1400" dirty="0">
                <a:solidFill>
                  <a:srgbClr val="0D7157"/>
                </a:solidFill>
                <a:latin typeface="Arial" panose="020B0604020202020204" pitchFamily="34" charset="0"/>
              </a:defRPr>
            </a:lvl1pPr>
          </a:lstStyle>
          <a:p>
            <a:pPr>
              <a:defRPr/>
            </a:pPr>
            <a:r>
              <a:rPr lang="en-US" altLang="zh-CN"/>
              <a:t> -</a:t>
            </a:r>
            <a:fld id="{CAE7922D-FD5F-4BE1-993F-FD194E04727B}" type="slidenum">
              <a:rPr lang="en-US" altLang="zh-CN"/>
              <a:t>‹#›</a:t>
            </a:fld>
            <a:r>
              <a:rPr lang="en-US" altLang="zh-CN"/>
              <a:t>- </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anim calcmode="lin" valueType="num">
                                      <p:cBhvr additive="base">
                                        <p:cTn id="7" dur="500" fill="hold"/>
                                        <p:tgtEl>
                                          <p:spTgt spid="133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6">
                                            <p:txEl>
                                              <p:pRg st="1" end="1"/>
                                            </p:txEl>
                                          </p:spTgt>
                                        </p:tgtEl>
                                        <p:attrNameLst>
                                          <p:attrName>style.visibility</p:attrName>
                                        </p:attrNameLst>
                                      </p:cBhvr>
                                      <p:to>
                                        <p:strVal val="visible"/>
                                      </p:to>
                                    </p:set>
                                    <p:anim calcmode="lin" valueType="num">
                                      <p:cBhvr additive="base">
                                        <p:cTn id="13" dur="500" fill="hold"/>
                                        <p:tgtEl>
                                          <p:spTgt spid="133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6">
                                            <p:txEl>
                                              <p:pRg st="2" end="2"/>
                                            </p:txEl>
                                          </p:spTgt>
                                        </p:tgtEl>
                                        <p:attrNameLst>
                                          <p:attrName>style.visibility</p:attrName>
                                        </p:attrNameLst>
                                      </p:cBhvr>
                                      <p:to>
                                        <p:strVal val="visible"/>
                                      </p:to>
                                    </p:set>
                                    <p:anim calcmode="lin" valueType="num">
                                      <p:cBhvr additive="base">
                                        <p:cTn id="19" dur="500" fill="hold"/>
                                        <p:tgtEl>
                                          <p:spTgt spid="133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6">
                                            <p:txEl>
                                              <p:pRg st="3" end="3"/>
                                            </p:txEl>
                                          </p:spTgt>
                                        </p:tgtEl>
                                        <p:attrNameLst>
                                          <p:attrName>style.visibility</p:attrName>
                                        </p:attrNameLst>
                                      </p:cBhvr>
                                      <p:to>
                                        <p:strVal val="visible"/>
                                      </p:to>
                                    </p:set>
                                    <p:anim calcmode="lin" valueType="num">
                                      <p:cBhvr additive="base">
                                        <p:cTn id="25" dur="500" fill="hold"/>
                                        <p:tgtEl>
                                          <p:spTgt spid="133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6">
                                            <p:txEl>
                                              <p:pRg st="4" end="4"/>
                                            </p:txEl>
                                          </p:spTgt>
                                        </p:tgtEl>
                                        <p:attrNameLst>
                                          <p:attrName>style.visibility</p:attrName>
                                        </p:attrNameLst>
                                      </p:cBhvr>
                                      <p:to>
                                        <p:strVal val="visible"/>
                                      </p:to>
                                    </p:set>
                                    <p:anim calcmode="lin" valueType="num">
                                      <p:cBhvr additive="base">
                                        <p:cTn id="31" dur="500" fill="hold"/>
                                        <p:tgtEl>
                                          <p:spTgt spid="133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uild="p">
        <p:tmplLst>
          <p:tmpl lvl="1">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0" y="1"/>
            <a:ext cx="12192000" cy="836613"/>
            <a:chOff x="0" y="0"/>
            <a:chExt cx="9144000" cy="836613"/>
          </a:xfrm>
        </p:grpSpPr>
        <p:pic>
          <p:nvPicPr>
            <p:cNvPr id="2050" name="Picture 2"/>
            <p:cNvPicPr>
              <a:picLocks noChangeAspect="1" noChangeArrowheads="1"/>
            </p:cNvPicPr>
            <p:nvPr userDrawn="1"/>
          </p:nvPicPr>
          <p:blipFill>
            <a:blip r:embed="rId6"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7"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51"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2052"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marL="342900" lvl="0" indent="-342900" algn="l" rtl="0" eaLnBrk="0" fontAlgn="base" hangingPunct="0">
              <a:lnSpc>
                <a:spcPct val="120000"/>
              </a:lnSpc>
              <a:spcBef>
                <a:spcPct val="20000"/>
              </a:spcBef>
              <a:spcAft>
                <a:spcPct val="0"/>
              </a:spcAft>
              <a:buClr>
                <a:srgbClr val="FFC000"/>
              </a:buClr>
              <a:buFont typeface="Wingdings" panose="05000000000000000000" pitchFamily="2" charset="2"/>
              <a:buChar char="n"/>
            </a:pPr>
            <a:r>
              <a:rPr lang="zh-CN" altLang="en-US" dirty="0"/>
              <a:t>单击此处编辑母版文本样式</a:t>
            </a:r>
          </a:p>
          <a:p>
            <a:pPr marL="812800" lvl="1" indent="-355600" algn="l" rtl="0" eaLnBrk="0" fontAlgn="base" hangingPunct="0">
              <a:lnSpc>
                <a:spcPct val="120000"/>
              </a:lnSpc>
              <a:spcBef>
                <a:spcPct val="20000"/>
              </a:spcBef>
              <a:spcAft>
                <a:spcPct val="0"/>
              </a:spcAft>
              <a:buClr>
                <a:srgbClr val="FFC000"/>
              </a:buClr>
              <a:buFont typeface="Wingdings" panose="05000000000000000000" pitchFamily="2" charset="2"/>
              <a:buChar char="p"/>
            </a:pPr>
            <a:r>
              <a:rPr lang="zh-CN" altLang="en-US" dirty="0"/>
              <a:t>第二级</a:t>
            </a:r>
          </a:p>
          <a:p>
            <a:pPr marL="1143000" lvl="2" indent="-228600" algn="l" rtl="0" eaLnBrk="0" fontAlgn="base" hangingPunct="0">
              <a:lnSpc>
                <a:spcPct val="120000"/>
              </a:lnSpc>
              <a:spcBef>
                <a:spcPct val="20000"/>
              </a:spcBef>
              <a:spcAft>
                <a:spcPct val="0"/>
              </a:spcAft>
              <a:buClr>
                <a:srgbClr val="FFC000"/>
              </a:buClr>
              <a:buFont typeface="Wingdings" panose="05000000000000000000" pitchFamily="2" charset="2"/>
              <a:buChar char="u"/>
            </a:pPr>
            <a:r>
              <a:rPr lang="zh-CN" altLang="en-US" dirty="0"/>
              <a:t>第三级</a:t>
            </a:r>
          </a:p>
          <a:p>
            <a:pPr lvl="3"/>
            <a:r>
              <a:rPr lang="zh-CN" altLang="en-US" dirty="0"/>
              <a:t>第四级</a:t>
            </a:r>
          </a:p>
          <a:p>
            <a:pPr lvl="4"/>
            <a:r>
              <a:rPr lang="zh-CN" altLang="en-US" dirty="0"/>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lgn="l"/>
            <a:endParaRPr lang="zh-CN" altLang="en-US" sz="1800" i="0">
              <a:latin typeface="微软雅黑" panose="020B0503020204020204" pitchFamily="34" charset="-122"/>
              <a:ea typeface="微软雅黑" panose="020B0503020204020204" pitchFamily="34" charset="-122"/>
            </a:endParaRPr>
          </a:p>
        </p:txBody>
      </p:sp>
      <p:sp>
        <p:nvSpPr>
          <p:cNvPr id="9" name="灯片编号占位符 3"/>
          <p:cNvSpPr>
            <a:spLocks noGrp="1"/>
          </p:cNvSpPr>
          <p:nvPr>
            <p:ph type="sldNum" sz="quarter" idx="4"/>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ftr="0" dt="0"/>
  <p:txStyles>
    <p:titleStyle>
      <a:lvl1pPr algn="l" rtl="0" eaLnBrk="0" fontAlgn="base" hangingPunct="0">
        <a:spcBef>
          <a:spcPct val="0"/>
        </a:spcBef>
        <a:spcAft>
          <a:spcPct val="0"/>
        </a:spcAft>
        <a:defRPr sz="2800" b="1" baseline="0">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8" r:id="rId1"/>
    <p:sldLayoutId id="2147483679"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ts val="475"/>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5pPr>
      <a:lvl6pPr marL="238379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030"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5"/>
            </p:custDataLst>
          </p:nvPr>
        </p:nvSpPr>
        <p:spPr>
          <a:xfrm>
            <a:off x="838200" y="365189"/>
            <a:ext cx="10515600" cy="1325795"/>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16"/>
            </p:custDataLst>
          </p:nvPr>
        </p:nvSpPr>
        <p:spPr>
          <a:xfrm>
            <a:off x="838200" y="1825944"/>
            <a:ext cx="10515600" cy="4352099"/>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8382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t>2021/3/29 Monday</a:t>
            </a:fld>
            <a:endParaRPr lang="zh-CN" altLang="en-US" dirty="0"/>
          </a:p>
        </p:txBody>
      </p:sp>
      <p:sp>
        <p:nvSpPr>
          <p:cNvPr id="10" name="页脚占位符 4"/>
          <p:cNvSpPr>
            <a:spLocks noGrp="1"/>
          </p:cNvSpPr>
          <p:nvPr>
            <p:ph type="ftr" sz="quarter" idx="3"/>
          </p:nvPr>
        </p:nvSpPr>
        <p:spPr>
          <a:xfrm>
            <a:off x="4038600" y="6357462"/>
            <a:ext cx="41148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t>‹#›</a:t>
            </a:fld>
            <a:endParaRPr lang="zh-CN" altLang="en-US"/>
          </a:p>
        </p:txBody>
      </p:sp>
      <p:sp>
        <p:nvSpPr>
          <p:cNvPr id="2" name="KSO_TEMPLATE" hidden="1"/>
          <p:cNvSpPr/>
          <p:nvPr userDrawn="1">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2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835" algn="l" defTabSz="913765" rtl="0" eaLnBrk="1" latinLnBrk="0" hangingPunct="1">
        <a:defRPr sz="1800" kern="1200">
          <a:solidFill>
            <a:schemeClr val="tx1"/>
          </a:solidFill>
          <a:latin typeface="+mn-lt"/>
          <a:ea typeface="+mn-ea"/>
          <a:cs typeface="+mn-cs"/>
        </a:defRPr>
      </a:lvl7pPr>
      <a:lvl8pPr marL="3201035" algn="l" defTabSz="913765" rtl="0" eaLnBrk="1" latinLnBrk="0" hangingPunct="1">
        <a:defRPr sz="1800" kern="1200">
          <a:solidFill>
            <a:schemeClr val="tx1"/>
          </a:solidFill>
          <a:latin typeface="+mn-lt"/>
          <a:ea typeface="+mn-ea"/>
          <a:cs typeface="+mn-cs"/>
        </a:defRPr>
      </a:lvl8pPr>
      <a:lvl9pPr marL="3658235" algn="l" defTabSz="913765"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
            <a:ext cx="121920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标题占位符 1"/>
          <p:cNvSpPr>
            <a:spLocks noGrp="1"/>
          </p:cNvSpPr>
          <p:nvPr>
            <p:ph type="title"/>
          </p:nvPr>
        </p:nvSpPr>
        <p:spPr bwMode="auto">
          <a:xfrm>
            <a:off x="609600" y="214313"/>
            <a:ext cx="10972800"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2" name="文本占位符 2"/>
          <p:cNvSpPr>
            <a:spLocks noGrp="1"/>
          </p:cNvSpPr>
          <p:nvPr>
            <p:ph type="body" idx="1"/>
          </p:nvPr>
        </p:nvSpPr>
        <p:spPr bwMode="auto">
          <a:xfrm>
            <a:off x="609600" y="1052513"/>
            <a:ext cx="10957984"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a:defRPr i="1">
                <a:solidFill>
                  <a:schemeClr val="tx1"/>
                </a:solidFill>
                <a:latin typeface="Arial" panose="020B0604020202020204" pitchFamily="34" charset="0"/>
                <a:ea typeface="华文细黑" panose="02010600040101010101" pitchFamily="2" charset="-122"/>
              </a:defRPr>
            </a:lvl1pPr>
            <a:lvl2pPr marL="742950" indent="-285750" algn="r">
              <a:defRPr i="1">
                <a:solidFill>
                  <a:schemeClr val="tx1"/>
                </a:solidFill>
                <a:latin typeface="Arial" panose="020B0604020202020204" pitchFamily="34" charset="0"/>
                <a:ea typeface="华文细黑" panose="02010600040101010101" pitchFamily="2" charset="-122"/>
              </a:defRPr>
            </a:lvl2pPr>
            <a:lvl3pPr marL="1143000" indent="-228600" algn="r">
              <a:defRPr i="1">
                <a:solidFill>
                  <a:schemeClr val="tx1"/>
                </a:solidFill>
                <a:latin typeface="Arial" panose="020B0604020202020204" pitchFamily="34" charset="0"/>
                <a:ea typeface="华文细黑" panose="02010600040101010101" pitchFamily="2" charset="-122"/>
              </a:defRPr>
            </a:lvl3pPr>
            <a:lvl4pPr marL="1600200" indent="-228600" algn="r">
              <a:defRPr i="1">
                <a:solidFill>
                  <a:schemeClr val="tx1"/>
                </a:solidFill>
                <a:latin typeface="Arial" panose="020B0604020202020204" pitchFamily="34" charset="0"/>
                <a:ea typeface="华文细黑" panose="02010600040101010101" pitchFamily="2" charset="-122"/>
              </a:defRPr>
            </a:lvl4pPr>
            <a:lvl5pPr marL="2057400" indent="-228600" algn="r">
              <a:defRPr i="1">
                <a:solidFill>
                  <a:schemeClr val="tx1"/>
                </a:solidFill>
                <a:latin typeface="Arial" panose="020B0604020202020204" pitchFamily="34" charset="0"/>
                <a:ea typeface="华文细黑" panose="02010600040101010101" pitchFamily="2" charset="-122"/>
              </a:defRPr>
            </a:lvl5pPr>
            <a:lvl6pPr marL="25146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l" eaLnBrk="1" hangingPunct="1">
              <a:defRPr/>
            </a:pPr>
            <a:endParaRPr lang="zh-CN" altLang="en-US" sz="1800" i="0">
              <a:latin typeface="微软雅黑" panose="020B0503020204020204" pitchFamily="34" charset="-122"/>
              <a:ea typeface="微软雅黑" panose="020B0503020204020204" pitchFamily="34" charset="-122"/>
            </a:endParaRPr>
          </a:p>
        </p:txBody>
      </p:sp>
      <p:sp>
        <p:nvSpPr>
          <p:cNvPr id="881679" name="矩形 15"/>
          <p:cNvSpPr>
            <a:spLocks noGrp="1" noChangeArrowheads="1"/>
          </p:cNvSpPr>
          <p:nvPr>
            <p:ph type="sldNum" sz="quarter" idx="4"/>
          </p:nvPr>
        </p:nvSpPr>
        <p:spPr bwMode="auto">
          <a:xfrm>
            <a:off x="624417" y="6524625"/>
            <a:ext cx="1919816" cy="1968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eaLnBrk="0" hangingPunct="0">
              <a:defRPr sz="1000" b="1"/>
            </a:lvl1pPr>
          </a:lstStyle>
          <a:p>
            <a:pPr>
              <a:defRPr/>
            </a:pPr>
            <a:r>
              <a:rPr lang="de-DE" altLang="zh-CN"/>
              <a:t>Page </a:t>
            </a:r>
            <a:r>
              <a:rPr lang="de-DE" altLang="zh-CN">
                <a:sym typeface="MS UI Gothic" panose="020B0600070205080204" pitchFamily="34" charset="-128"/>
              </a:rPr>
              <a:t></a:t>
            </a:r>
            <a:r>
              <a:rPr lang="de-DE" altLang="zh-CN"/>
              <a:t> </a:t>
            </a:r>
            <a:fld id="{7E5DDCFB-3ACE-4311-B546-53507CE1A8DE}" type="slidenum">
              <a:rPr lang="zh-CN" altLang="en-US"/>
              <a:pPr>
                <a:defRPr/>
              </a:pPr>
              <a:t>‹#›</a:t>
            </a:fld>
            <a:endParaRPr lang="en-US" altLang="zh-CN"/>
          </a:p>
        </p:txBody>
      </p:sp>
    </p:spTree>
    <p:extLst>
      <p:ext uri="{BB962C8B-B14F-4D97-AF65-F5344CB8AC3E}">
        <p14:creationId xmlns:p14="http://schemas.microsoft.com/office/powerpoint/2010/main" val="158095044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Lst>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5pPr>
      <a:lvl6pPr marL="457200" algn="l" rtl="0" fontAlgn="base">
        <a:spcBef>
          <a:spcPct val="0"/>
        </a:spcBef>
        <a:spcAft>
          <a:spcPct val="0"/>
        </a:spcAft>
        <a:defRPr sz="2800" b="1">
          <a:solidFill>
            <a:schemeClr val="bg1"/>
          </a:solidFill>
          <a:latin typeface="微软雅黑" pitchFamily="34" charset="-122"/>
          <a:ea typeface="微软雅黑" pitchFamily="34" charset="-122"/>
        </a:defRPr>
      </a:lvl6pPr>
      <a:lvl7pPr marL="914400" algn="l" rtl="0" fontAlgn="base">
        <a:spcBef>
          <a:spcPct val="0"/>
        </a:spcBef>
        <a:spcAft>
          <a:spcPct val="0"/>
        </a:spcAft>
        <a:defRPr sz="2800" b="1">
          <a:solidFill>
            <a:schemeClr val="bg1"/>
          </a:solidFill>
          <a:latin typeface="微软雅黑" pitchFamily="34" charset="-122"/>
          <a:ea typeface="微软雅黑" pitchFamily="34" charset="-122"/>
        </a:defRPr>
      </a:lvl7pPr>
      <a:lvl8pPr marL="1371600" algn="l" rtl="0" fontAlgn="base">
        <a:spcBef>
          <a:spcPct val="0"/>
        </a:spcBef>
        <a:spcAft>
          <a:spcPct val="0"/>
        </a:spcAft>
        <a:defRPr sz="2800" b="1">
          <a:solidFill>
            <a:schemeClr val="bg1"/>
          </a:solidFill>
          <a:latin typeface="微软雅黑" pitchFamily="34" charset="-122"/>
          <a:ea typeface="微软雅黑" pitchFamily="34" charset="-122"/>
        </a:defRPr>
      </a:lvl8pPr>
      <a:lvl9pPr marL="1828800" algn="l" rtl="0" fontAlgn="base">
        <a:spcBef>
          <a:spcPct val="0"/>
        </a:spcBef>
        <a:spcAft>
          <a:spcPct val="0"/>
        </a:spcAft>
        <a:defRPr sz="2800" b="1">
          <a:solidFill>
            <a:schemeClr val="bg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12.png"/><Relationship Id="rId4" Type="http://schemas.microsoft.com/office/2007/relationships/hdphoto" Target="../media/hdphoto2.wdp"/><Relationship Id="rId9" Type="http://schemas.openxmlformats.org/officeDocument/2006/relationships/image" Target="../media/image15.w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tags" Target="../tags/tag16.xml"/><Relationship Id="rId18" Type="http://schemas.openxmlformats.org/officeDocument/2006/relationships/tags" Target="../tags/tag21.xml"/><Relationship Id="rId26" Type="http://schemas.openxmlformats.org/officeDocument/2006/relationships/tags" Target="../tags/tag29.xml"/><Relationship Id="rId3" Type="http://schemas.openxmlformats.org/officeDocument/2006/relationships/tags" Target="../tags/tag6.xml"/><Relationship Id="rId21" Type="http://schemas.openxmlformats.org/officeDocument/2006/relationships/tags" Target="../tags/tag24.xml"/><Relationship Id="rId7" Type="http://schemas.openxmlformats.org/officeDocument/2006/relationships/tags" Target="../tags/tag10.xml"/><Relationship Id="rId12" Type="http://schemas.openxmlformats.org/officeDocument/2006/relationships/tags" Target="../tags/tag15.xml"/><Relationship Id="rId17" Type="http://schemas.openxmlformats.org/officeDocument/2006/relationships/tags" Target="../tags/tag20.xml"/><Relationship Id="rId25" Type="http://schemas.openxmlformats.org/officeDocument/2006/relationships/tags" Target="../tags/tag28.xml"/><Relationship Id="rId2" Type="http://schemas.openxmlformats.org/officeDocument/2006/relationships/tags" Target="../tags/tag5.xml"/><Relationship Id="rId16" Type="http://schemas.openxmlformats.org/officeDocument/2006/relationships/tags" Target="../tags/tag19.xml"/><Relationship Id="rId20" Type="http://schemas.openxmlformats.org/officeDocument/2006/relationships/tags" Target="../tags/tag23.xml"/><Relationship Id="rId29"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24" Type="http://schemas.openxmlformats.org/officeDocument/2006/relationships/tags" Target="../tags/tag27.xml"/><Relationship Id="rId5" Type="http://schemas.openxmlformats.org/officeDocument/2006/relationships/tags" Target="../tags/tag8.xml"/><Relationship Id="rId15" Type="http://schemas.openxmlformats.org/officeDocument/2006/relationships/tags" Target="../tags/tag18.xml"/><Relationship Id="rId23" Type="http://schemas.openxmlformats.org/officeDocument/2006/relationships/tags" Target="../tags/tag26.xml"/><Relationship Id="rId28" Type="http://schemas.openxmlformats.org/officeDocument/2006/relationships/tags" Target="../tags/tag31.xml"/><Relationship Id="rId10" Type="http://schemas.openxmlformats.org/officeDocument/2006/relationships/tags" Target="../tags/tag13.xml"/><Relationship Id="rId19" Type="http://schemas.openxmlformats.org/officeDocument/2006/relationships/tags" Target="../tags/tag22.xml"/><Relationship Id="rId31" Type="http://schemas.openxmlformats.org/officeDocument/2006/relationships/image" Target="../media/image19.tmp"/><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tags" Target="../tags/tag17.xml"/><Relationship Id="rId22" Type="http://schemas.openxmlformats.org/officeDocument/2006/relationships/tags" Target="../tags/tag25.xml"/><Relationship Id="rId27" Type="http://schemas.openxmlformats.org/officeDocument/2006/relationships/tags" Target="../tags/tag30.xml"/><Relationship Id="rId30"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tags" Target="../tags/tag44.xml"/><Relationship Id="rId18" Type="http://schemas.openxmlformats.org/officeDocument/2006/relationships/tags" Target="../tags/tag49.xml"/><Relationship Id="rId26" Type="http://schemas.openxmlformats.org/officeDocument/2006/relationships/tags" Target="../tags/tag57.xml"/><Relationship Id="rId3" Type="http://schemas.openxmlformats.org/officeDocument/2006/relationships/tags" Target="../tags/tag34.xml"/><Relationship Id="rId21" Type="http://schemas.openxmlformats.org/officeDocument/2006/relationships/tags" Target="../tags/tag52.xml"/><Relationship Id="rId7" Type="http://schemas.openxmlformats.org/officeDocument/2006/relationships/tags" Target="../tags/tag38.xml"/><Relationship Id="rId12" Type="http://schemas.openxmlformats.org/officeDocument/2006/relationships/tags" Target="../tags/tag43.xml"/><Relationship Id="rId17" Type="http://schemas.openxmlformats.org/officeDocument/2006/relationships/tags" Target="../tags/tag48.xml"/><Relationship Id="rId25" Type="http://schemas.openxmlformats.org/officeDocument/2006/relationships/tags" Target="../tags/tag56.xml"/><Relationship Id="rId2" Type="http://schemas.openxmlformats.org/officeDocument/2006/relationships/tags" Target="../tags/tag33.xml"/><Relationship Id="rId16" Type="http://schemas.openxmlformats.org/officeDocument/2006/relationships/tags" Target="../tags/tag47.xml"/><Relationship Id="rId20" Type="http://schemas.openxmlformats.org/officeDocument/2006/relationships/tags" Target="../tags/tag51.xml"/><Relationship Id="rId29" Type="http://schemas.openxmlformats.org/officeDocument/2006/relationships/slideLayout" Target="../slideLayouts/slideLayout7.xml"/><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tags" Target="../tags/tag42.xml"/><Relationship Id="rId24" Type="http://schemas.openxmlformats.org/officeDocument/2006/relationships/tags" Target="../tags/tag55.xml"/><Relationship Id="rId5" Type="http://schemas.openxmlformats.org/officeDocument/2006/relationships/tags" Target="../tags/tag36.xml"/><Relationship Id="rId15" Type="http://schemas.openxmlformats.org/officeDocument/2006/relationships/tags" Target="../tags/tag46.xml"/><Relationship Id="rId23" Type="http://schemas.openxmlformats.org/officeDocument/2006/relationships/tags" Target="../tags/tag54.xml"/><Relationship Id="rId28" Type="http://schemas.openxmlformats.org/officeDocument/2006/relationships/tags" Target="../tags/tag59.xml"/><Relationship Id="rId10" Type="http://schemas.openxmlformats.org/officeDocument/2006/relationships/tags" Target="../tags/tag41.xml"/><Relationship Id="rId19" Type="http://schemas.openxmlformats.org/officeDocument/2006/relationships/tags" Target="../tags/tag50.xml"/><Relationship Id="rId31" Type="http://schemas.openxmlformats.org/officeDocument/2006/relationships/image" Target="../media/image19.tmp"/><Relationship Id="rId4" Type="http://schemas.openxmlformats.org/officeDocument/2006/relationships/tags" Target="../tags/tag35.xml"/><Relationship Id="rId9" Type="http://schemas.openxmlformats.org/officeDocument/2006/relationships/tags" Target="../tags/tag40.xml"/><Relationship Id="rId14" Type="http://schemas.openxmlformats.org/officeDocument/2006/relationships/tags" Target="../tags/tag45.xml"/><Relationship Id="rId22" Type="http://schemas.openxmlformats.org/officeDocument/2006/relationships/tags" Target="../tags/tag53.xml"/><Relationship Id="rId27" Type="http://schemas.openxmlformats.org/officeDocument/2006/relationships/tags" Target="../tags/tag58.xml"/><Relationship Id="rId30"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8" Type="http://schemas.openxmlformats.org/officeDocument/2006/relationships/tags" Target="../tags/tag67.xml"/><Relationship Id="rId13" Type="http://schemas.openxmlformats.org/officeDocument/2006/relationships/tags" Target="../tags/tag72.xml"/><Relationship Id="rId18" Type="http://schemas.openxmlformats.org/officeDocument/2006/relationships/tags" Target="../tags/tag77.xml"/><Relationship Id="rId26" Type="http://schemas.openxmlformats.org/officeDocument/2006/relationships/tags" Target="../tags/tag85.xml"/><Relationship Id="rId3" Type="http://schemas.openxmlformats.org/officeDocument/2006/relationships/tags" Target="../tags/tag62.xml"/><Relationship Id="rId21" Type="http://schemas.openxmlformats.org/officeDocument/2006/relationships/tags" Target="../tags/tag80.xml"/><Relationship Id="rId7" Type="http://schemas.openxmlformats.org/officeDocument/2006/relationships/tags" Target="../tags/tag66.xml"/><Relationship Id="rId12" Type="http://schemas.openxmlformats.org/officeDocument/2006/relationships/tags" Target="../tags/tag71.xml"/><Relationship Id="rId17" Type="http://schemas.openxmlformats.org/officeDocument/2006/relationships/tags" Target="../tags/tag76.xml"/><Relationship Id="rId25" Type="http://schemas.openxmlformats.org/officeDocument/2006/relationships/tags" Target="../tags/tag84.xml"/><Relationship Id="rId2" Type="http://schemas.openxmlformats.org/officeDocument/2006/relationships/tags" Target="../tags/tag61.xml"/><Relationship Id="rId16" Type="http://schemas.openxmlformats.org/officeDocument/2006/relationships/tags" Target="../tags/tag75.xml"/><Relationship Id="rId20" Type="http://schemas.openxmlformats.org/officeDocument/2006/relationships/tags" Target="../tags/tag79.xml"/><Relationship Id="rId29" Type="http://schemas.openxmlformats.org/officeDocument/2006/relationships/slideLayout" Target="../slideLayouts/slideLayout7.xml"/><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tags" Target="../tags/tag70.xml"/><Relationship Id="rId24" Type="http://schemas.openxmlformats.org/officeDocument/2006/relationships/tags" Target="../tags/tag83.xml"/><Relationship Id="rId32" Type="http://schemas.openxmlformats.org/officeDocument/2006/relationships/image" Target="../media/image19.tmp"/><Relationship Id="rId5" Type="http://schemas.openxmlformats.org/officeDocument/2006/relationships/tags" Target="../tags/tag64.xml"/><Relationship Id="rId15" Type="http://schemas.openxmlformats.org/officeDocument/2006/relationships/tags" Target="../tags/tag74.xml"/><Relationship Id="rId23" Type="http://schemas.openxmlformats.org/officeDocument/2006/relationships/tags" Target="../tags/tag82.xml"/><Relationship Id="rId28" Type="http://schemas.openxmlformats.org/officeDocument/2006/relationships/tags" Target="../tags/tag87.xml"/><Relationship Id="rId10" Type="http://schemas.openxmlformats.org/officeDocument/2006/relationships/tags" Target="../tags/tag69.xml"/><Relationship Id="rId19" Type="http://schemas.openxmlformats.org/officeDocument/2006/relationships/tags" Target="../tags/tag78.xml"/><Relationship Id="rId31" Type="http://schemas.openxmlformats.org/officeDocument/2006/relationships/image" Target="../media/image20.jpeg"/><Relationship Id="rId4" Type="http://schemas.openxmlformats.org/officeDocument/2006/relationships/tags" Target="../tags/tag63.xml"/><Relationship Id="rId9" Type="http://schemas.openxmlformats.org/officeDocument/2006/relationships/tags" Target="../tags/tag68.xml"/><Relationship Id="rId14" Type="http://schemas.openxmlformats.org/officeDocument/2006/relationships/tags" Target="../tags/tag73.xml"/><Relationship Id="rId22" Type="http://schemas.openxmlformats.org/officeDocument/2006/relationships/tags" Target="../tags/tag81.xml"/><Relationship Id="rId27" Type="http://schemas.openxmlformats.org/officeDocument/2006/relationships/tags" Target="../tags/tag86.xml"/><Relationship Id="rId30"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8" Type="http://schemas.openxmlformats.org/officeDocument/2006/relationships/tags" Target="../tags/tag95.xml"/><Relationship Id="rId13" Type="http://schemas.openxmlformats.org/officeDocument/2006/relationships/tags" Target="../tags/tag100.xml"/><Relationship Id="rId18" Type="http://schemas.openxmlformats.org/officeDocument/2006/relationships/tags" Target="../tags/tag105.xml"/><Relationship Id="rId26" Type="http://schemas.openxmlformats.org/officeDocument/2006/relationships/tags" Target="../tags/tag113.xml"/><Relationship Id="rId3" Type="http://schemas.openxmlformats.org/officeDocument/2006/relationships/tags" Target="../tags/tag90.xml"/><Relationship Id="rId21" Type="http://schemas.openxmlformats.org/officeDocument/2006/relationships/tags" Target="../tags/tag108.xml"/><Relationship Id="rId7" Type="http://schemas.openxmlformats.org/officeDocument/2006/relationships/tags" Target="../tags/tag94.xml"/><Relationship Id="rId12" Type="http://schemas.openxmlformats.org/officeDocument/2006/relationships/tags" Target="../tags/tag99.xml"/><Relationship Id="rId17" Type="http://schemas.openxmlformats.org/officeDocument/2006/relationships/tags" Target="../tags/tag104.xml"/><Relationship Id="rId25" Type="http://schemas.openxmlformats.org/officeDocument/2006/relationships/tags" Target="../tags/tag112.xml"/><Relationship Id="rId2" Type="http://schemas.openxmlformats.org/officeDocument/2006/relationships/tags" Target="../tags/tag89.xml"/><Relationship Id="rId16" Type="http://schemas.openxmlformats.org/officeDocument/2006/relationships/tags" Target="../tags/tag103.xml"/><Relationship Id="rId20" Type="http://schemas.openxmlformats.org/officeDocument/2006/relationships/tags" Target="../tags/tag107.xml"/><Relationship Id="rId29" Type="http://schemas.openxmlformats.org/officeDocument/2006/relationships/slideLayout" Target="../slideLayouts/slideLayout7.xml"/><Relationship Id="rId1" Type="http://schemas.openxmlformats.org/officeDocument/2006/relationships/tags" Target="../tags/tag88.xml"/><Relationship Id="rId6" Type="http://schemas.openxmlformats.org/officeDocument/2006/relationships/tags" Target="../tags/tag93.xml"/><Relationship Id="rId11" Type="http://schemas.openxmlformats.org/officeDocument/2006/relationships/tags" Target="../tags/tag98.xml"/><Relationship Id="rId24" Type="http://schemas.openxmlformats.org/officeDocument/2006/relationships/tags" Target="../tags/tag111.xml"/><Relationship Id="rId5" Type="http://schemas.openxmlformats.org/officeDocument/2006/relationships/tags" Target="../tags/tag92.xml"/><Relationship Id="rId15" Type="http://schemas.openxmlformats.org/officeDocument/2006/relationships/tags" Target="../tags/tag102.xml"/><Relationship Id="rId23" Type="http://schemas.openxmlformats.org/officeDocument/2006/relationships/tags" Target="../tags/tag110.xml"/><Relationship Id="rId28" Type="http://schemas.openxmlformats.org/officeDocument/2006/relationships/tags" Target="../tags/tag115.xml"/><Relationship Id="rId10" Type="http://schemas.openxmlformats.org/officeDocument/2006/relationships/tags" Target="../tags/tag97.xml"/><Relationship Id="rId19" Type="http://schemas.openxmlformats.org/officeDocument/2006/relationships/tags" Target="../tags/tag106.xml"/><Relationship Id="rId31" Type="http://schemas.openxmlformats.org/officeDocument/2006/relationships/image" Target="../media/image19.tmp"/><Relationship Id="rId4" Type="http://schemas.openxmlformats.org/officeDocument/2006/relationships/tags" Target="../tags/tag91.xml"/><Relationship Id="rId9" Type="http://schemas.openxmlformats.org/officeDocument/2006/relationships/tags" Target="../tags/tag96.xml"/><Relationship Id="rId14" Type="http://schemas.openxmlformats.org/officeDocument/2006/relationships/tags" Target="../tags/tag101.xml"/><Relationship Id="rId22" Type="http://schemas.openxmlformats.org/officeDocument/2006/relationships/tags" Target="../tags/tag109.xml"/><Relationship Id="rId27" Type="http://schemas.openxmlformats.org/officeDocument/2006/relationships/tags" Target="../tags/tag114.xml"/><Relationship Id="rId30"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8" Type="http://schemas.openxmlformats.org/officeDocument/2006/relationships/tags" Target="../tags/tag123.xml"/><Relationship Id="rId13" Type="http://schemas.openxmlformats.org/officeDocument/2006/relationships/tags" Target="../tags/tag128.xml"/><Relationship Id="rId18" Type="http://schemas.openxmlformats.org/officeDocument/2006/relationships/slideLayout" Target="../slideLayouts/slideLayout7.xml"/><Relationship Id="rId3" Type="http://schemas.openxmlformats.org/officeDocument/2006/relationships/tags" Target="../tags/tag118.xml"/><Relationship Id="rId7" Type="http://schemas.openxmlformats.org/officeDocument/2006/relationships/tags" Target="../tags/tag122.xml"/><Relationship Id="rId12" Type="http://schemas.openxmlformats.org/officeDocument/2006/relationships/tags" Target="../tags/tag127.xml"/><Relationship Id="rId17" Type="http://schemas.openxmlformats.org/officeDocument/2006/relationships/tags" Target="../tags/tag132.xml"/><Relationship Id="rId2" Type="http://schemas.openxmlformats.org/officeDocument/2006/relationships/tags" Target="../tags/tag117.xml"/><Relationship Id="rId16" Type="http://schemas.openxmlformats.org/officeDocument/2006/relationships/tags" Target="../tags/tag131.xml"/><Relationship Id="rId1" Type="http://schemas.openxmlformats.org/officeDocument/2006/relationships/tags" Target="../tags/tag116.xml"/><Relationship Id="rId6" Type="http://schemas.openxmlformats.org/officeDocument/2006/relationships/tags" Target="../tags/tag121.xml"/><Relationship Id="rId11" Type="http://schemas.openxmlformats.org/officeDocument/2006/relationships/tags" Target="../tags/tag126.xml"/><Relationship Id="rId5" Type="http://schemas.openxmlformats.org/officeDocument/2006/relationships/tags" Target="../tags/tag120.xml"/><Relationship Id="rId15" Type="http://schemas.openxmlformats.org/officeDocument/2006/relationships/tags" Target="../tags/tag130.xml"/><Relationship Id="rId10" Type="http://schemas.openxmlformats.org/officeDocument/2006/relationships/tags" Target="../tags/tag125.xml"/><Relationship Id="rId19" Type="http://schemas.openxmlformats.org/officeDocument/2006/relationships/image" Target="../media/image19.tmp"/><Relationship Id="rId4" Type="http://schemas.openxmlformats.org/officeDocument/2006/relationships/tags" Target="../tags/tag119.xml"/><Relationship Id="rId9" Type="http://schemas.openxmlformats.org/officeDocument/2006/relationships/tags" Target="../tags/tag124.xml"/><Relationship Id="rId14" Type="http://schemas.openxmlformats.org/officeDocument/2006/relationships/tags" Target="../tags/tag129.xml"/></Relationships>
</file>

<file path=ppt/slides/_rels/slide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133.xml"/><Relationship Id="rId5" Type="http://schemas.openxmlformats.org/officeDocument/2006/relationships/image" Target="../media/image25.png"/><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13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78775"/>
          <a:stretch/>
        </p:blipFill>
        <p:spPr>
          <a:xfrm>
            <a:off x="0" y="0"/>
            <a:ext cx="3591499" cy="6858000"/>
          </a:xfrm>
          <a:prstGeom prst="rect">
            <a:avLst/>
          </a:prstGeom>
        </p:spPr>
      </p:pic>
      <p:sp>
        <p:nvSpPr>
          <p:cNvPr id="12" name="矩形 11"/>
          <p:cNvSpPr/>
          <p:nvPr/>
        </p:nvSpPr>
        <p:spPr>
          <a:xfrm>
            <a:off x="0" y="0"/>
            <a:ext cx="3591499" cy="6858000"/>
          </a:xfrm>
          <a:prstGeom prst="rect">
            <a:avLst/>
          </a:prstGeom>
          <a:solidFill>
            <a:srgbClr val="005D9C">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46734" y="2388946"/>
            <a:ext cx="6961412" cy="915004"/>
          </a:xfrm>
          <a:prstGeom prst="rect">
            <a:avLst/>
          </a:prstGeom>
          <a:solidFill>
            <a:srgbClr val="CDFBFF"/>
          </a:solidFill>
          <a:ln w="38100">
            <a:solidFill>
              <a:srgbClr val="005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48309"/>
            <a:ext cx="6961411" cy="830997"/>
          </a:xfrm>
          <a:prstGeom prst="rect">
            <a:avLst/>
          </a:prstGeom>
          <a:noFill/>
        </p:spPr>
        <p:txBody>
          <a:bodyPr wrap="square" rtlCol="0">
            <a:spAutoFit/>
          </a:bodyPr>
          <a:lstStyle/>
          <a:p>
            <a:pPr algn="ctr"/>
            <a:r>
              <a:rPr lang="zh-CN" altLang="en-US" sz="4800" spc="600" dirty="0">
                <a:solidFill>
                  <a:srgbClr val="005D9C"/>
                </a:solidFill>
                <a:latin typeface="义启小楷书" panose="02010601030101010101" pitchFamily="2" charset="-128"/>
                <a:ea typeface="义启小楷书" panose="02010601030101010101" pitchFamily="2" charset="-128"/>
              </a:rPr>
              <a:t>三、运算器</a:t>
            </a:r>
          </a:p>
        </p:txBody>
      </p:sp>
      <p:sp>
        <p:nvSpPr>
          <p:cNvPr id="20" name="矩形 19">
            <a:extLst>
              <a:ext uri="{FF2B5EF4-FFF2-40B4-BE49-F238E27FC236}">
                <a16:creationId xmlns:a16="http://schemas.microsoft.com/office/drawing/2014/main" id="{10EF9F9F-70E2-47A9-9B50-C75D5BD09817}"/>
              </a:ext>
            </a:extLst>
          </p:cNvPr>
          <p:cNvSpPr/>
          <p:nvPr/>
        </p:nvSpPr>
        <p:spPr>
          <a:xfrm>
            <a:off x="0" y="0"/>
            <a:ext cx="3591499" cy="6858000"/>
          </a:xfrm>
          <a:prstGeom prst="rect">
            <a:avLst/>
          </a:prstGeom>
          <a:solidFill>
            <a:srgbClr val="005D9C">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F3E92151-E84A-488E-8B86-B1648BC4DF61}"/>
              </a:ext>
            </a:extLst>
          </p:cNvPr>
          <p:cNvPicPr>
            <a:picLocks noChangeAspect="1"/>
          </p:cNvPicPr>
          <p:nvPr/>
        </p:nvPicPr>
        <p:blipFill>
          <a:blip r:embed="rId5">
            <a:clrChange>
              <a:clrFrom>
                <a:srgbClr val="656D78"/>
              </a:clrFrom>
              <a:clrTo>
                <a:srgbClr val="656D78">
                  <a:alpha val="0"/>
                </a:srgbClr>
              </a:clrTo>
            </a:clrChange>
          </a:blip>
          <a:stretch>
            <a:fillRect/>
          </a:stretch>
        </p:blipFill>
        <p:spPr>
          <a:xfrm>
            <a:off x="1317718" y="506407"/>
            <a:ext cx="880575" cy="877289"/>
          </a:xfrm>
          <a:prstGeom prst="rect">
            <a:avLst/>
          </a:prstGeom>
        </p:spPr>
      </p:pic>
      <p:sp>
        <p:nvSpPr>
          <p:cNvPr id="24" name="文本框 23">
            <a:extLst>
              <a:ext uri="{FF2B5EF4-FFF2-40B4-BE49-F238E27FC236}">
                <a16:creationId xmlns:a16="http://schemas.microsoft.com/office/drawing/2014/main" id="{E3CA8D5E-F9F5-4648-8B5F-4B9FDD4C2E28}"/>
              </a:ext>
            </a:extLst>
          </p:cNvPr>
          <p:cNvSpPr txBox="1"/>
          <p:nvPr/>
        </p:nvSpPr>
        <p:spPr>
          <a:xfrm>
            <a:off x="402779" y="2750678"/>
            <a:ext cx="2982584" cy="523220"/>
          </a:xfrm>
          <a:prstGeom prst="rect">
            <a:avLst/>
          </a:prstGeom>
          <a:noFill/>
        </p:spPr>
        <p:txBody>
          <a:bodyPr wrap="square" rtlCol="0">
            <a:spAutoFit/>
          </a:bodyPr>
          <a:lstStyle/>
          <a:p>
            <a:r>
              <a:rPr lang="zh-CN" altLang="en-US" sz="2800" spc="300" dirty="0">
                <a:solidFill>
                  <a:schemeClr val="bg1"/>
                </a:solidFill>
                <a:latin typeface="华文行楷" panose="02010800040101010101" pitchFamily="2" charset="-122"/>
                <a:ea typeface="华文行楷" panose="02010800040101010101" pitchFamily="2" charset="-122"/>
              </a:rPr>
              <a:t>原版权：谭志虎</a:t>
            </a:r>
          </a:p>
        </p:txBody>
      </p:sp>
      <p:pic>
        <p:nvPicPr>
          <p:cNvPr id="26" name="图片 25">
            <a:extLst>
              <a:ext uri="{FF2B5EF4-FFF2-40B4-BE49-F238E27FC236}">
                <a16:creationId xmlns:a16="http://schemas.microsoft.com/office/drawing/2014/main" id="{4A18AE79-F5DF-45E7-84B1-940BB0BCB2E8}"/>
              </a:ext>
            </a:extLst>
          </p:cNvPr>
          <p:cNvPicPr>
            <a:picLocks noChangeAspect="1"/>
          </p:cNvPicPr>
          <p:nvPr/>
        </p:nvPicPr>
        <p:blipFill>
          <a:blip r:embed="rId6"/>
          <a:stretch>
            <a:fillRect/>
          </a:stretch>
        </p:blipFill>
        <p:spPr>
          <a:xfrm>
            <a:off x="-320962" y="1654403"/>
            <a:ext cx="4296880" cy="793906"/>
          </a:xfrm>
          <a:prstGeom prst="rect">
            <a:avLst/>
          </a:prstGeom>
        </p:spPr>
      </p:pic>
      <p:sp>
        <p:nvSpPr>
          <p:cNvPr id="27" name="文本框 26">
            <a:extLst>
              <a:ext uri="{FF2B5EF4-FFF2-40B4-BE49-F238E27FC236}">
                <a16:creationId xmlns:a16="http://schemas.microsoft.com/office/drawing/2014/main" id="{7F39A88E-9583-450E-B287-3F59979CC297}"/>
              </a:ext>
            </a:extLst>
          </p:cNvPr>
          <p:cNvSpPr txBox="1"/>
          <p:nvPr/>
        </p:nvSpPr>
        <p:spPr>
          <a:xfrm>
            <a:off x="-56271" y="4960811"/>
            <a:ext cx="3912460" cy="523220"/>
          </a:xfrm>
          <a:prstGeom prst="rect">
            <a:avLst/>
          </a:prstGeom>
          <a:noFill/>
        </p:spPr>
        <p:txBody>
          <a:bodyPr wrap="square" rtlCol="0">
            <a:spAutoFit/>
          </a:bodyPr>
          <a:lstStyle/>
          <a:p>
            <a:r>
              <a:rPr lang="zh-CN" altLang="en-US" sz="2800" spc="300" dirty="0">
                <a:solidFill>
                  <a:schemeClr val="bg1"/>
                </a:solidFill>
                <a:latin typeface="华文行楷" panose="02010800040101010101" pitchFamily="2" charset="-122"/>
                <a:ea typeface="华文行楷" panose="02010800040101010101" pitchFamily="2" charset="-122"/>
              </a:rPr>
              <a:t>改版及授课：刘双虎</a:t>
            </a:r>
          </a:p>
        </p:txBody>
      </p:sp>
      <p:pic>
        <p:nvPicPr>
          <p:cNvPr id="28" name="Picture 2" descr="20130702002045_美东行_副本">
            <a:extLst>
              <a:ext uri="{FF2B5EF4-FFF2-40B4-BE49-F238E27FC236}">
                <a16:creationId xmlns:a16="http://schemas.microsoft.com/office/drawing/2014/main" id="{98043BF8-AF02-4DAA-909A-086FC65B42A1}"/>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3188" t="20805" r="27417" b="4822"/>
          <a:stretch/>
        </p:blipFill>
        <p:spPr bwMode="auto">
          <a:xfrm>
            <a:off x="1201384" y="3350216"/>
            <a:ext cx="1286124" cy="1286124"/>
          </a:xfrm>
          <a:prstGeom prst="ellipse">
            <a:avLst/>
          </a:prstGeom>
          <a:noFill/>
          <a:ln w="19050">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29" name="图片 28">
            <a:extLst>
              <a:ext uri="{FF2B5EF4-FFF2-40B4-BE49-F238E27FC236}">
                <a16:creationId xmlns:a16="http://schemas.microsoft.com/office/drawing/2014/main" id="{82E10008-A8E4-4157-895C-C0D9767B1632}"/>
              </a:ext>
            </a:extLst>
          </p:cNvPr>
          <p:cNvPicPr>
            <a:picLocks noChangeAspect="1"/>
          </p:cNvPicPr>
          <p:nvPr/>
        </p:nvPicPr>
        <p:blipFill>
          <a:blip r:embed="rId8"/>
          <a:stretch>
            <a:fillRect/>
          </a:stretch>
        </p:blipFill>
        <p:spPr>
          <a:xfrm>
            <a:off x="6018536" y="6250400"/>
            <a:ext cx="3440383" cy="607600"/>
          </a:xfrm>
          <a:prstGeom prst="rect">
            <a:avLst/>
          </a:prstGeom>
        </p:spPr>
      </p:pic>
      <p:sp>
        <p:nvSpPr>
          <p:cNvPr id="16" name="圆角矩形 17">
            <a:extLst>
              <a:ext uri="{FF2B5EF4-FFF2-40B4-BE49-F238E27FC236}">
                <a16:creationId xmlns:a16="http://schemas.microsoft.com/office/drawing/2014/main" id="{C9839E39-3598-4F0D-9B1B-4AC429B52F36}"/>
              </a:ext>
            </a:extLst>
          </p:cNvPr>
          <p:cNvSpPr/>
          <p:nvPr/>
        </p:nvSpPr>
        <p:spPr>
          <a:xfrm>
            <a:off x="1217111" y="392295"/>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0984B69D-1102-4126-B464-C4BB7BFE0CC2}"/>
              </a:ext>
            </a:extLst>
          </p:cNvPr>
          <p:cNvCxnSpPr/>
          <p:nvPr/>
        </p:nvCxnSpPr>
        <p:spPr>
          <a:xfrm>
            <a:off x="322590" y="2218131"/>
            <a:ext cx="2991677"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pic>
        <p:nvPicPr>
          <p:cNvPr id="17" name="Picture 15" descr="MCj02863080000[1]">
            <a:extLst>
              <a:ext uri="{FF2B5EF4-FFF2-40B4-BE49-F238E27FC236}">
                <a16:creationId xmlns:a16="http://schemas.microsoft.com/office/drawing/2014/main" id="{C59379A3-864E-4AF1-896E-14A1AB40DBE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76395" y="4395566"/>
            <a:ext cx="2175462" cy="1657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1">
            <a:extLst>
              <a:ext uri="{FF2B5EF4-FFF2-40B4-BE49-F238E27FC236}">
                <a16:creationId xmlns:a16="http://schemas.microsoft.com/office/drawing/2014/main" id="{E6FDEEFE-9D91-489B-96C2-CC36D2C8D98D}"/>
              </a:ext>
            </a:extLst>
          </p:cNvPr>
          <p:cNvSpPr txBox="1"/>
          <p:nvPr/>
        </p:nvSpPr>
        <p:spPr>
          <a:xfrm>
            <a:off x="4711849" y="3452839"/>
            <a:ext cx="6282466" cy="646331"/>
          </a:xfrm>
          <a:prstGeom prst="rect">
            <a:avLst/>
          </a:prstGeom>
          <a:noFill/>
        </p:spPr>
        <p:txBody>
          <a:bodyPr wrap="square" anchor="ctr">
            <a:spAutoFit/>
          </a:bodyPr>
          <a:lstStyle/>
          <a:p>
            <a:pPr>
              <a:defRPr/>
            </a:pPr>
            <a:r>
              <a:rPr lang="en-US" altLang="zh-CN" sz="3600" spc="600" dirty="0">
                <a:latin typeface="华文楷体" panose="02010600040101010101" pitchFamily="2" charset="-122"/>
                <a:ea typeface="华文楷体" panose="02010600040101010101" pitchFamily="2" charset="-122"/>
              </a:rPr>
              <a:t>3.2</a:t>
            </a:r>
            <a:r>
              <a:rPr lang="zh-CN" altLang="en-US" sz="3600" spc="600" dirty="0">
                <a:latin typeface="华文楷体" panose="02010600040101010101" pitchFamily="2" charset="-122"/>
                <a:ea typeface="华文楷体" panose="02010600040101010101" pitchFamily="2" charset="-122"/>
              </a:rPr>
              <a:t>浮点运算与运算器组织</a:t>
            </a:r>
          </a:p>
        </p:txBody>
      </p:sp>
    </p:spTree>
    <p:extLst>
      <p:ext uri="{BB962C8B-B14F-4D97-AF65-F5344CB8AC3E}">
        <p14:creationId xmlns:p14="http://schemas.microsoft.com/office/powerpoint/2010/main" val="3656659711"/>
      </p:ext>
    </p:extLst>
  </p:cSld>
  <p:clrMapOvr>
    <a:masterClrMapping/>
  </p:clrMapOvr>
  <mc:AlternateContent xmlns:mc="http://schemas.openxmlformats.org/markup-compatibility/2006" xmlns:p14="http://schemas.microsoft.com/office/powerpoint/2010/main">
    <mc:Choice Requires="p14">
      <p:transition spd="slow" p14:dur="999" advClick="0" advTm="8400"/>
    </mc:Choice>
    <mc:Fallback xmlns="">
      <p:transition spd="slow" advClick="0" advTm="8400"/>
    </mc:Fallback>
  </mc:AlternateContent>
  <p:extLst>
    <p:ext uri="{E180D4A7-C9FB-4DFB-919C-405C955672EB}">
      <p14:showEvtLst xmlns:p14="http://schemas.microsoft.com/office/powerpoint/2010/main">
        <p14:playEvt time="2" objId="4"/>
        <p14:stopEvt time="8737" objId="4"/>
      </p14:showEvtLst>
    </p:ext>
  </p:extLst>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舍入处理</a:t>
            </a:r>
            <a:endParaRPr lang="zh-CN" altLang="en-US" dirty="0"/>
          </a:p>
        </p:txBody>
      </p:sp>
      <p:sp>
        <p:nvSpPr>
          <p:cNvPr id="3" name="内容占位符 2"/>
          <p:cNvSpPr>
            <a:spLocks noGrp="1"/>
          </p:cNvSpPr>
          <p:nvPr>
            <p:ph idx="1"/>
          </p:nvPr>
        </p:nvSpPr>
        <p:spPr>
          <a:xfrm>
            <a:off x="2008436" y="3356992"/>
            <a:ext cx="8218488" cy="2664048"/>
          </a:xfrm>
        </p:spPr>
        <p:txBody>
          <a:bodyPr>
            <a:normAutofit/>
          </a:bodyPr>
          <a:lstStyle/>
          <a:p>
            <a:r>
              <a:rPr lang="zh-CN" altLang="en-US" dirty="0"/>
              <a:t>右规后低位部分丢失了一位，产生误差</a:t>
            </a:r>
            <a:endParaRPr lang="en-US" altLang="zh-CN" dirty="0"/>
          </a:p>
          <a:p>
            <a:r>
              <a:rPr lang="zh-CN" altLang="en-US" dirty="0"/>
              <a:t>舍入方法：</a:t>
            </a:r>
            <a:r>
              <a:rPr lang="en-US" altLang="zh-CN" b="1" dirty="0"/>
              <a:t>0</a:t>
            </a:r>
            <a:r>
              <a:rPr lang="zh-CN" altLang="en-US" b="1" dirty="0"/>
              <a:t>舍</a:t>
            </a:r>
            <a:r>
              <a:rPr lang="en-US" altLang="zh-CN" b="1" dirty="0"/>
              <a:t>1</a:t>
            </a:r>
            <a:r>
              <a:rPr lang="zh-CN" altLang="en-US" b="1" dirty="0"/>
              <a:t>入，截去法，向偶数舍入</a:t>
            </a:r>
            <a:endParaRPr lang="en-US" altLang="zh-CN" b="1" dirty="0"/>
          </a:p>
          <a:p>
            <a:r>
              <a:rPr lang="zh-CN" altLang="en-US" dirty="0"/>
              <a:t>不同舍入方式对精度的影响？</a:t>
            </a:r>
          </a:p>
          <a:p>
            <a:endParaRPr lang="zh-CN" altLang="en-US" dirty="0"/>
          </a:p>
        </p:txBody>
      </p:sp>
      <p:graphicFrame>
        <p:nvGraphicFramePr>
          <p:cNvPr id="5" name="Group 5"/>
          <p:cNvGraphicFramePr>
            <a:graphicFrameLocks noGrp="1"/>
          </p:cNvGraphicFramePr>
          <p:nvPr>
            <p:extLst>
              <p:ext uri="{D42A27DB-BD31-4B8C-83A1-F6EECF244321}">
                <p14:modId xmlns:p14="http://schemas.microsoft.com/office/powerpoint/2010/main" val="3080153057"/>
              </p:ext>
            </p:extLst>
          </p:nvPr>
        </p:nvGraphicFramePr>
        <p:xfrm>
          <a:off x="2786063" y="1781175"/>
          <a:ext cx="3592512" cy="566738"/>
        </p:xfrm>
        <a:graphic>
          <a:graphicData uri="http://schemas.openxmlformats.org/drawingml/2006/table">
            <a:tbl>
              <a:tblPr/>
              <a:tblGrid>
                <a:gridCol w="447675">
                  <a:extLst>
                    <a:ext uri="{9D8B030D-6E8A-4147-A177-3AD203B41FA5}">
                      <a16:colId xmlns:a16="http://schemas.microsoft.com/office/drawing/2014/main" val="20000"/>
                    </a:ext>
                  </a:extLst>
                </a:gridCol>
                <a:gridCol w="449262">
                  <a:extLst>
                    <a:ext uri="{9D8B030D-6E8A-4147-A177-3AD203B41FA5}">
                      <a16:colId xmlns:a16="http://schemas.microsoft.com/office/drawing/2014/main" val="20001"/>
                    </a:ext>
                  </a:extLst>
                </a:gridCol>
                <a:gridCol w="449263">
                  <a:extLst>
                    <a:ext uri="{9D8B030D-6E8A-4147-A177-3AD203B41FA5}">
                      <a16:colId xmlns:a16="http://schemas.microsoft.com/office/drawing/2014/main" val="20002"/>
                    </a:ext>
                  </a:extLst>
                </a:gridCol>
                <a:gridCol w="449262">
                  <a:extLst>
                    <a:ext uri="{9D8B030D-6E8A-4147-A177-3AD203B41FA5}">
                      <a16:colId xmlns:a16="http://schemas.microsoft.com/office/drawing/2014/main" val="20003"/>
                    </a:ext>
                  </a:extLst>
                </a:gridCol>
                <a:gridCol w="449263">
                  <a:extLst>
                    <a:ext uri="{9D8B030D-6E8A-4147-A177-3AD203B41FA5}">
                      <a16:colId xmlns:a16="http://schemas.microsoft.com/office/drawing/2014/main" val="20004"/>
                    </a:ext>
                  </a:extLst>
                </a:gridCol>
                <a:gridCol w="449262">
                  <a:extLst>
                    <a:ext uri="{9D8B030D-6E8A-4147-A177-3AD203B41FA5}">
                      <a16:colId xmlns:a16="http://schemas.microsoft.com/office/drawing/2014/main" val="20005"/>
                    </a:ext>
                  </a:extLst>
                </a:gridCol>
                <a:gridCol w="449263">
                  <a:extLst>
                    <a:ext uri="{9D8B030D-6E8A-4147-A177-3AD203B41FA5}">
                      <a16:colId xmlns:a16="http://schemas.microsoft.com/office/drawing/2014/main" val="20006"/>
                    </a:ext>
                  </a:extLst>
                </a:gridCol>
                <a:gridCol w="449262">
                  <a:extLst>
                    <a:ext uri="{9D8B030D-6E8A-4147-A177-3AD203B41FA5}">
                      <a16:colId xmlns:a16="http://schemas.microsoft.com/office/drawing/2014/main" val="20007"/>
                    </a:ext>
                  </a:extLst>
                </a:gridCol>
              </a:tblGrid>
              <a:tr h="566738">
                <a:tc>
                  <a:txBody>
                    <a:bodyPr/>
                    <a:lstStyle>
                      <a:lvl1pPr algn="l" eaLnBrk="0" hangingPunct="0">
                        <a:lnSpc>
                          <a:spcPct val="120000"/>
                        </a:lnSpc>
                        <a:buClr>
                          <a:schemeClr val="accent2"/>
                        </a:buClr>
                        <a:defRPr sz="2600">
                          <a:solidFill>
                            <a:schemeClr val="tx1"/>
                          </a:solidFill>
                          <a:latin typeface="Verdana" panose="020B0604030504040204" pitchFamily="34" charset="0"/>
                          <a:ea typeface="华文新魏" panose="02010800040101010101" pitchFamily="2" charset="-122"/>
                        </a:defRPr>
                      </a:lvl1pPr>
                      <a:lvl2pPr marL="742950" indent="-285750" algn="l" eaLnBrk="0" hangingPunct="0">
                        <a:lnSpc>
                          <a:spcPct val="120000"/>
                        </a:lnSpc>
                        <a:buClr>
                          <a:schemeClr val="accent2"/>
                        </a:buClr>
                        <a:defRPr sz="2200">
                          <a:solidFill>
                            <a:schemeClr val="tx1"/>
                          </a:solidFill>
                          <a:latin typeface="Verdana" panose="020B0604030504040204" pitchFamily="34" charset="0"/>
                          <a:ea typeface="华文新魏" panose="02010800040101010101" pitchFamily="2" charset="-122"/>
                        </a:defRPr>
                      </a:lvl2pPr>
                      <a:lvl3pPr marL="1143000" indent="-228600" algn="l" eaLnBrk="0" hangingPunct="0">
                        <a:lnSpc>
                          <a:spcPct val="120000"/>
                        </a:lnSpc>
                        <a:buClr>
                          <a:schemeClr val="accent2"/>
                        </a:buClr>
                        <a:defRPr sz="2100">
                          <a:solidFill>
                            <a:schemeClr val="tx1"/>
                          </a:solidFill>
                          <a:latin typeface="Verdana" panose="020B0604030504040204" pitchFamily="34" charset="0"/>
                          <a:ea typeface="华文新魏" panose="02010800040101010101" pitchFamily="2" charset="-122"/>
                        </a:defRPr>
                      </a:lvl3pPr>
                      <a:lvl4pPr marL="1600200" indent="-228600" algn="l" eaLnBrk="0" hangingPunct="0">
                        <a:lnSpc>
                          <a:spcPct val="120000"/>
                        </a:lnSpc>
                        <a:buClr>
                          <a:schemeClr val="accent2"/>
                        </a:buClr>
                        <a:defRPr>
                          <a:solidFill>
                            <a:schemeClr val="tx1"/>
                          </a:solidFill>
                          <a:latin typeface="Verdana" panose="020B0604030504040204" pitchFamily="34" charset="0"/>
                          <a:ea typeface="华文新魏" panose="02010800040101010101" pitchFamily="2" charset="-122"/>
                        </a:defRPr>
                      </a:lvl4pPr>
                      <a:lvl5pPr marL="2057400" indent="-228600" algn="l" eaLnBrk="0" hangingPunct="0">
                        <a:lnSpc>
                          <a:spcPct val="120000"/>
                        </a:lnSpc>
                        <a:spcBef>
                          <a:spcPct val="25000"/>
                        </a:spcBef>
                        <a:buClr>
                          <a:schemeClr val="accent2"/>
                        </a:buClr>
                        <a:defRPr>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altLang="zh-CN" sz="2600" b="1" i="0" u="none" strike="noStrike" cap="none" normalizeH="0" baseline="0" dirty="0">
                          <a:ln>
                            <a:noFill/>
                          </a:ln>
                          <a:solidFill>
                            <a:srgbClr val="FF0000"/>
                          </a:solidFill>
                          <a:effectLst/>
                          <a:latin typeface="Verdana" panose="020B0604030504040204" pitchFamily="34" charset="0"/>
                          <a:ea typeface="微软雅黑" panose="020B0503020204020204" pitchFamily="34" charset="-122"/>
                        </a:rPr>
                        <a:t>0</a:t>
                      </a:r>
                    </a:p>
                  </a:txBody>
                  <a:tcPr marT="45632" marB="456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buClr>
                          <a:schemeClr val="accent2"/>
                        </a:buClr>
                        <a:defRPr sz="2600">
                          <a:solidFill>
                            <a:schemeClr val="tx1"/>
                          </a:solidFill>
                          <a:latin typeface="Verdana" panose="020B0604030504040204" pitchFamily="34" charset="0"/>
                          <a:ea typeface="华文新魏" panose="02010800040101010101" pitchFamily="2" charset="-122"/>
                        </a:defRPr>
                      </a:lvl1pPr>
                      <a:lvl2pPr marL="742950" indent="-285750" algn="l" eaLnBrk="0" hangingPunct="0">
                        <a:lnSpc>
                          <a:spcPct val="120000"/>
                        </a:lnSpc>
                        <a:buClr>
                          <a:schemeClr val="accent2"/>
                        </a:buClr>
                        <a:defRPr sz="2200">
                          <a:solidFill>
                            <a:schemeClr val="tx1"/>
                          </a:solidFill>
                          <a:latin typeface="Verdana" panose="020B0604030504040204" pitchFamily="34" charset="0"/>
                          <a:ea typeface="华文新魏" panose="02010800040101010101" pitchFamily="2" charset="-122"/>
                        </a:defRPr>
                      </a:lvl2pPr>
                      <a:lvl3pPr marL="1143000" indent="-228600" algn="l" eaLnBrk="0" hangingPunct="0">
                        <a:lnSpc>
                          <a:spcPct val="120000"/>
                        </a:lnSpc>
                        <a:buClr>
                          <a:schemeClr val="accent2"/>
                        </a:buClr>
                        <a:defRPr sz="2100">
                          <a:solidFill>
                            <a:schemeClr val="tx1"/>
                          </a:solidFill>
                          <a:latin typeface="Verdana" panose="020B0604030504040204" pitchFamily="34" charset="0"/>
                          <a:ea typeface="华文新魏" panose="02010800040101010101" pitchFamily="2" charset="-122"/>
                        </a:defRPr>
                      </a:lvl3pPr>
                      <a:lvl4pPr marL="1600200" indent="-228600" algn="l" eaLnBrk="0" hangingPunct="0">
                        <a:lnSpc>
                          <a:spcPct val="120000"/>
                        </a:lnSpc>
                        <a:buClr>
                          <a:schemeClr val="accent2"/>
                        </a:buClr>
                        <a:defRPr>
                          <a:solidFill>
                            <a:schemeClr val="tx1"/>
                          </a:solidFill>
                          <a:latin typeface="Verdana" panose="020B0604030504040204" pitchFamily="34" charset="0"/>
                          <a:ea typeface="华文新魏" panose="02010800040101010101" pitchFamily="2" charset="-122"/>
                        </a:defRPr>
                      </a:lvl4pPr>
                      <a:lvl5pPr marL="2057400" indent="-228600" algn="l" eaLnBrk="0" hangingPunct="0">
                        <a:lnSpc>
                          <a:spcPct val="120000"/>
                        </a:lnSpc>
                        <a:spcBef>
                          <a:spcPct val="25000"/>
                        </a:spcBef>
                        <a:buClr>
                          <a:schemeClr val="accent2"/>
                        </a:buClr>
                        <a:defRPr>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altLang="zh-CN" sz="2600" b="1" i="0" u="none" strike="noStrike" cap="none" normalizeH="0" baseline="0" dirty="0">
                          <a:ln>
                            <a:noFill/>
                          </a:ln>
                          <a:solidFill>
                            <a:srgbClr val="FF0000"/>
                          </a:solidFill>
                          <a:effectLst/>
                          <a:latin typeface="Verdana" panose="020B0604030504040204" pitchFamily="34" charset="0"/>
                          <a:ea typeface="微软雅黑" panose="020B0503020204020204" pitchFamily="34" charset="-122"/>
                        </a:rPr>
                        <a:t>1</a:t>
                      </a:r>
                    </a:p>
                  </a:txBody>
                  <a:tcPr marT="45632" marB="456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buClr>
                          <a:schemeClr val="accent2"/>
                        </a:buClr>
                        <a:defRPr sz="2600">
                          <a:solidFill>
                            <a:schemeClr val="tx1"/>
                          </a:solidFill>
                          <a:latin typeface="Verdana" panose="020B0604030504040204" pitchFamily="34" charset="0"/>
                          <a:ea typeface="华文新魏" panose="02010800040101010101" pitchFamily="2" charset="-122"/>
                        </a:defRPr>
                      </a:lvl1pPr>
                      <a:lvl2pPr marL="742950" indent="-285750" algn="l" eaLnBrk="0" hangingPunct="0">
                        <a:lnSpc>
                          <a:spcPct val="120000"/>
                        </a:lnSpc>
                        <a:buClr>
                          <a:schemeClr val="accent2"/>
                        </a:buClr>
                        <a:defRPr sz="2200">
                          <a:solidFill>
                            <a:schemeClr val="tx1"/>
                          </a:solidFill>
                          <a:latin typeface="Verdana" panose="020B0604030504040204" pitchFamily="34" charset="0"/>
                          <a:ea typeface="华文新魏" panose="02010800040101010101" pitchFamily="2" charset="-122"/>
                        </a:defRPr>
                      </a:lvl2pPr>
                      <a:lvl3pPr marL="1143000" indent="-228600" algn="l" eaLnBrk="0" hangingPunct="0">
                        <a:lnSpc>
                          <a:spcPct val="120000"/>
                        </a:lnSpc>
                        <a:buClr>
                          <a:schemeClr val="accent2"/>
                        </a:buClr>
                        <a:defRPr sz="2100">
                          <a:solidFill>
                            <a:schemeClr val="tx1"/>
                          </a:solidFill>
                          <a:latin typeface="Verdana" panose="020B0604030504040204" pitchFamily="34" charset="0"/>
                          <a:ea typeface="华文新魏" panose="02010800040101010101" pitchFamily="2" charset="-122"/>
                        </a:defRPr>
                      </a:lvl3pPr>
                      <a:lvl4pPr marL="1600200" indent="-228600" algn="l" eaLnBrk="0" hangingPunct="0">
                        <a:lnSpc>
                          <a:spcPct val="120000"/>
                        </a:lnSpc>
                        <a:buClr>
                          <a:schemeClr val="accent2"/>
                        </a:buClr>
                        <a:defRPr>
                          <a:solidFill>
                            <a:schemeClr val="tx1"/>
                          </a:solidFill>
                          <a:latin typeface="Verdana" panose="020B0604030504040204" pitchFamily="34" charset="0"/>
                          <a:ea typeface="华文新魏" panose="02010800040101010101" pitchFamily="2" charset="-122"/>
                        </a:defRPr>
                      </a:lvl4pPr>
                      <a:lvl5pPr marL="2057400" indent="-228600" algn="l" eaLnBrk="0" hangingPunct="0">
                        <a:lnSpc>
                          <a:spcPct val="120000"/>
                        </a:lnSpc>
                        <a:spcBef>
                          <a:spcPct val="25000"/>
                        </a:spcBef>
                        <a:buClr>
                          <a:schemeClr val="accent2"/>
                        </a:buClr>
                        <a:defRPr>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altLang="zh-CN" sz="2600" b="1"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1</a:t>
                      </a:r>
                    </a:p>
                  </a:txBody>
                  <a:tcPr marT="45632" marB="456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buClr>
                          <a:schemeClr val="accent2"/>
                        </a:buClr>
                        <a:defRPr sz="2600">
                          <a:solidFill>
                            <a:schemeClr val="tx1"/>
                          </a:solidFill>
                          <a:latin typeface="Verdana" panose="020B0604030504040204" pitchFamily="34" charset="0"/>
                          <a:ea typeface="华文新魏" panose="02010800040101010101" pitchFamily="2" charset="-122"/>
                        </a:defRPr>
                      </a:lvl1pPr>
                      <a:lvl2pPr marL="742950" indent="-285750" algn="l" eaLnBrk="0" hangingPunct="0">
                        <a:lnSpc>
                          <a:spcPct val="120000"/>
                        </a:lnSpc>
                        <a:buClr>
                          <a:schemeClr val="accent2"/>
                        </a:buClr>
                        <a:defRPr sz="2200">
                          <a:solidFill>
                            <a:schemeClr val="tx1"/>
                          </a:solidFill>
                          <a:latin typeface="Verdana" panose="020B0604030504040204" pitchFamily="34" charset="0"/>
                          <a:ea typeface="华文新魏" panose="02010800040101010101" pitchFamily="2" charset="-122"/>
                        </a:defRPr>
                      </a:lvl2pPr>
                      <a:lvl3pPr marL="1143000" indent="-228600" algn="l" eaLnBrk="0" hangingPunct="0">
                        <a:lnSpc>
                          <a:spcPct val="120000"/>
                        </a:lnSpc>
                        <a:buClr>
                          <a:schemeClr val="accent2"/>
                        </a:buClr>
                        <a:defRPr sz="2100">
                          <a:solidFill>
                            <a:schemeClr val="tx1"/>
                          </a:solidFill>
                          <a:latin typeface="Verdana" panose="020B0604030504040204" pitchFamily="34" charset="0"/>
                          <a:ea typeface="华文新魏" panose="02010800040101010101" pitchFamily="2" charset="-122"/>
                        </a:defRPr>
                      </a:lvl3pPr>
                      <a:lvl4pPr marL="1600200" indent="-228600" algn="l" eaLnBrk="0" hangingPunct="0">
                        <a:lnSpc>
                          <a:spcPct val="120000"/>
                        </a:lnSpc>
                        <a:buClr>
                          <a:schemeClr val="accent2"/>
                        </a:buClr>
                        <a:defRPr>
                          <a:solidFill>
                            <a:schemeClr val="tx1"/>
                          </a:solidFill>
                          <a:latin typeface="Verdana" panose="020B0604030504040204" pitchFamily="34" charset="0"/>
                          <a:ea typeface="华文新魏" panose="02010800040101010101" pitchFamily="2" charset="-122"/>
                        </a:defRPr>
                      </a:lvl4pPr>
                      <a:lvl5pPr marL="2057400" indent="-228600" algn="l" eaLnBrk="0" hangingPunct="0">
                        <a:lnSpc>
                          <a:spcPct val="120000"/>
                        </a:lnSpc>
                        <a:spcBef>
                          <a:spcPct val="25000"/>
                        </a:spcBef>
                        <a:buClr>
                          <a:schemeClr val="accent2"/>
                        </a:buClr>
                        <a:defRPr>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altLang="zh-CN" sz="2600" b="1"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0</a:t>
                      </a:r>
                    </a:p>
                  </a:txBody>
                  <a:tcPr marT="45632" marB="456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buClr>
                          <a:schemeClr val="accent2"/>
                        </a:buClr>
                        <a:defRPr sz="2600">
                          <a:solidFill>
                            <a:schemeClr val="tx1"/>
                          </a:solidFill>
                          <a:latin typeface="Verdana" panose="020B0604030504040204" pitchFamily="34" charset="0"/>
                          <a:ea typeface="华文新魏" panose="02010800040101010101" pitchFamily="2" charset="-122"/>
                        </a:defRPr>
                      </a:lvl1pPr>
                      <a:lvl2pPr marL="742950" indent="-285750" algn="l" eaLnBrk="0" hangingPunct="0">
                        <a:lnSpc>
                          <a:spcPct val="120000"/>
                        </a:lnSpc>
                        <a:buClr>
                          <a:schemeClr val="accent2"/>
                        </a:buClr>
                        <a:defRPr sz="2200">
                          <a:solidFill>
                            <a:schemeClr val="tx1"/>
                          </a:solidFill>
                          <a:latin typeface="Verdana" panose="020B0604030504040204" pitchFamily="34" charset="0"/>
                          <a:ea typeface="华文新魏" panose="02010800040101010101" pitchFamily="2" charset="-122"/>
                        </a:defRPr>
                      </a:lvl2pPr>
                      <a:lvl3pPr marL="1143000" indent="-228600" algn="l" eaLnBrk="0" hangingPunct="0">
                        <a:lnSpc>
                          <a:spcPct val="120000"/>
                        </a:lnSpc>
                        <a:buClr>
                          <a:schemeClr val="accent2"/>
                        </a:buClr>
                        <a:defRPr sz="2100">
                          <a:solidFill>
                            <a:schemeClr val="tx1"/>
                          </a:solidFill>
                          <a:latin typeface="Verdana" panose="020B0604030504040204" pitchFamily="34" charset="0"/>
                          <a:ea typeface="华文新魏" panose="02010800040101010101" pitchFamily="2" charset="-122"/>
                        </a:defRPr>
                      </a:lvl3pPr>
                      <a:lvl4pPr marL="1600200" indent="-228600" algn="l" eaLnBrk="0" hangingPunct="0">
                        <a:lnSpc>
                          <a:spcPct val="120000"/>
                        </a:lnSpc>
                        <a:buClr>
                          <a:schemeClr val="accent2"/>
                        </a:buClr>
                        <a:defRPr>
                          <a:solidFill>
                            <a:schemeClr val="tx1"/>
                          </a:solidFill>
                          <a:latin typeface="Verdana" panose="020B0604030504040204" pitchFamily="34" charset="0"/>
                          <a:ea typeface="华文新魏" panose="02010800040101010101" pitchFamily="2" charset="-122"/>
                        </a:defRPr>
                      </a:lvl4pPr>
                      <a:lvl5pPr marL="2057400" indent="-228600" algn="l" eaLnBrk="0" hangingPunct="0">
                        <a:lnSpc>
                          <a:spcPct val="120000"/>
                        </a:lnSpc>
                        <a:spcBef>
                          <a:spcPct val="25000"/>
                        </a:spcBef>
                        <a:buClr>
                          <a:schemeClr val="accent2"/>
                        </a:buClr>
                        <a:defRPr>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altLang="zh-CN" sz="2600" b="1"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0</a:t>
                      </a:r>
                    </a:p>
                  </a:txBody>
                  <a:tcPr marT="45632" marB="456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buClr>
                          <a:schemeClr val="accent2"/>
                        </a:buClr>
                        <a:defRPr sz="2600">
                          <a:solidFill>
                            <a:schemeClr val="tx1"/>
                          </a:solidFill>
                          <a:latin typeface="Verdana" panose="020B0604030504040204" pitchFamily="34" charset="0"/>
                          <a:ea typeface="华文新魏" panose="02010800040101010101" pitchFamily="2" charset="-122"/>
                        </a:defRPr>
                      </a:lvl1pPr>
                      <a:lvl2pPr marL="742950" indent="-285750" algn="l" eaLnBrk="0" hangingPunct="0">
                        <a:lnSpc>
                          <a:spcPct val="120000"/>
                        </a:lnSpc>
                        <a:buClr>
                          <a:schemeClr val="accent2"/>
                        </a:buClr>
                        <a:defRPr sz="2200">
                          <a:solidFill>
                            <a:schemeClr val="tx1"/>
                          </a:solidFill>
                          <a:latin typeface="Verdana" panose="020B0604030504040204" pitchFamily="34" charset="0"/>
                          <a:ea typeface="华文新魏" panose="02010800040101010101" pitchFamily="2" charset="-122"/>
                        </a:defRPr>
                      </a:lvl2pPr>
                      <a:lvl3pPr marL="1143000" indent="-228600" algn="l" eaLnBrk="0" hangingPunct="0">
                        <a:lnSpc>
                          <a:spcPct val="120000"/>
                        </a:lnSpc>
                        <a:buClr>
                          <a:schemeClr val="accent2"/>
                        </a:buClr>
                        <a:defRPr sz="2100">
                          <a:solidFill>
                            <a:schemeClr val="tx1"/>
                          </a:solidFill>
                          <a:latin typeface="Verdana" panose="020B0604030504040204" pitchFamily="34" charset="0"/>
                          <a:ea typeface="华文新魏" panose="02010800040101010101" pitchFamily="2" charset="-122"/>
                        </a:defRPr>
                      </a:lvl3pPr>
                      <a:lvl4pPr marL="1600200" indent="-228600" algn="l" eaLnBrk="0" hangingPunct="0">
                        <a:lnSpc>
                          <a:spcPct val="120000"/>
                        </a:lnSpc>
                        <a:buClr>
                          <a:schemeClr val="accent2"/>
                        </a:buClr>
                        <a:defRPr>
                          <a:solidFill>
                            <a:schemeClr val="tx1"/>
                          </a:solidFill>
                          <a:latin typeface="Verdana" panose="020B0604030504040204" pitchFamily="34" charset="0"/>
                          <a:ea typeface="华文新魏" panose="02010800040101010101" pitchFamily="2" charset="-122"/>
                        </a:defRPr>
                      </a:lvl4pPr>
                      <a:lvl5pPr marL="2057400" indent="-228600" algn="l" eaLnBrk="0" hangingPunct="0">
                        <a:lnSpc>
                          <a:spcPct val="120000"/>
                        </a:lnSpc>
                        <a:spcBef>
                          <a:spcPct val="25000"/>
                        </a:spcBef>
                        <a:buClr>
                          <a:schemeClr val="accent2"/>
                        </a:buClr>
                        <a:defRPr>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altLang="zh-CN" sz="2600" b="1"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0</a:t>
                      </a:r>
                    </a:p>
                  </a:txBody>
                  <a:tcPr marT="45632" marB="456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buClr>
                          <a:schemeClr val="accent2"/>
                        </a:buClr>
                        <a:defRPr sz="2600">
                          <a:solidFill>
                            <a:schemeClr val="tx1"/>
                          </a:solidFill>
                          <a:latin typeface="Verdana" panose="020B0604030504040204" pitchFamily="34" charset="0"/>
                          <a:ea typeface="华文新魏" panose="02010800040101010101" pitchFamily="2" charset="-122"/>
                        </a:defRPr>
                      </a:lvl1pPr>
                      <a:lvl2pPr marL="742950" indent="-285750" algn="l" eaLnBrk="0" hangingPunct="0">
                        <a:lnSpc>
                          <a:spcPct val="120000"/>
                        </a:lnSpc>
                        <a:buClr>
                          <a:schemeClr val="accent2"/>
                        </a:buClr>
                        <a:defRPr sz="2200">
                          <a:solidFill>
                            <a:schemeClr val="tx1"/>
                          </a:solidFill>
                          <a:latin typeface="Verdana" panose="020B0604030504040204" pitchFamily="34" charset="0"/>
                          <a:ea typeface="华文新魏" panose="02010800040101010101" pitchFamily="2" charset="-122"/>
                        </a:defRPr>
                      </a:lvl2pPr>
                      <a:lvl3pPr marL="1143000" indent="-228600" algn="l" eaLnBrk="0" hangingPunct="0">
                        <a:lnSpc>
                          <a:spcPct val="120000"/>
                        </a:lnSpc>
                        <a:buClr>
                          <a:schemeClr val="accent2"/>
                        </a:buClr>
                        <a:defRPr sz="2100">
                          <a:solidFill>
                            <a:schemeClr val="tx1"/>
                          </a:solidFill>
                          <a:latin typeface="Verdana" panose="020B0604030504040204" pitchFamily="34" charset="0"/>
                          <a:ea typeface="华文新魏" panose="02010800040101010101" pitchFamily="2" charset="-122"/>
                        </a:defRPr>
                      </a:lvl3pPr>
                      <a:lvl4pPr marL="1600200" indent="-228600" algn="l" eaLnBrk="0" hangingPunct="0">
                        <a:lnSpc>
                          <a:spcPct val="120000"/>
                        </a:lnSpc>
                        <a:buClr>
                          <a:schemeClr val="accent2"/>
                        </a:buClr>
                        <a:defRPr>
                          <a:solidFill>
                            <a:schemeClr val="tx1"/>
                          </a:solidFill>
                          <a:latin typeface="Verdana" panose="020B0604030504040204" pitchFamily="34" charset="0"/>
                          <a:ea typeface="华文新魏" panose="02010800040101010101" pitchFamily="2" charset="-122"/>
                        </a:defRPr>
                      </a:lvl4pPr>
                      <a:lvl5pPr marL="2057400" indent="-228600" algn="l" eaLnBrk="0" hangingPunct="0">
                        <a:lnSpc>
                          <a:spcPct val="120000"/>
                        </a:lnSpc>
                        <a:spcBef>
                          <a:spcPct val="25000"/>
                        </a:spcBef>
                        <a:buClr>
                          <a:schemeClr val="accent2"/>
                        </a:buClr>
                        <a:defRPr>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altLang="zh-CN" sz="2600" b="1"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1</a:t>
                      </a:r>
                    </a:p>
                  </a:txBody>
                  <a:tcPr marT="45632" marB="456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buClr>
                          <a:schemeClr val="accent2"/>
                        </a:buClr>
                        <a:defRPr sz="2600">
                          <a:solidFill>
                            <a:schemeClr val="tx1"/>
                          </a:solidFill>
                          <a:latin typeface="Verdana" panose="020B0604030504040204" pitchFamily="34" charset="0"/>
                          <a:ea typeface="华文新魏" panose="02010800040101010101" pitchFamily="2" charset="-122"/>
                        </a:defRPr>
                      </a:lvl1pPr>
                      <a:lvl2pPr marL="742950" indent="-285750" algn="l" eaLnBrk="0" hangingPunct="0">
                        <a:lnSpc>
                          <a:spcPct val="120000"/>
                        </a:lnSpc>
                        <a:buClr>
                          <a:schemeClr val="accent2"/>
                        </a:buClr>
                        <a:defRPr sz="2200">
                          <a:solidFill>
                            <a:schemeClr val="tx1"/>
                          </a:solidFill>
                          <a:latin typeface="Verdana" panose="020B0604030504040204" pitchFamily="34" charset="0"/>
                          <a:ea typeface="华文新魏" panose="02010800040101010101" pitchFamily="2" charset="-122"/>
                        </a:defRPr>
                      </a:lvl2pPr>
                      <a:lvl3pPr marL="1143000" indent="-228600" algn="l" eaLnBrk="0" hangingPunct="0">
                        <a:lnSpc>
                          <a:spcPct val="120000"/>
                        </a:lnSpc>
                        <a:buClr>
                          <a:schemeClr val="accent2"/>
                        </a:buClr>
                        <a:defRPr sz="2100">
                          <a:solidFill>
                            <a:schemeClr val="tx1"/>
                          </a:solidFill>
                          <a:latin typeface="Verdana" panose="020B0604030504040204" pitchFamily="34" charset="0"/>
                          <a:ea typeface="华文新魏" panose="02010800040101010101" pitchFamily="2" charset="-122"/>
                        </a:defRPr>
                      </a:lvl3pPr>
                      <a:lvl4pPr marL="1600200" indent="-228600" algn="l" eaLnBrk="0" hangingPunct="0">
                        <a:lnSpc>
                          <a:spcPct val="120000"/>
                        </a:lnSpc>
                        <a:buClr>
                          <a:schemeClr val="accent2"/>
                        </a:buClr>
                        <a:defRPr>
                          <a:solidFill>
                            <a:schemeClr val="tx1"/>
                          </a:solidFill>
                          <a:latin typeface="Verdana" panose="020B0604030504040204" pitchFamily="34" charset="0"/>
                          <a:ea typeface="华文新魏" panose="02010800040101010101" pitchFamily="2" charset="-122"/>
                        </a:defRPr>
                      </a:lvl4pPr>
                      <a:lvl5pPr marL="2057400" indent="-228600" algn="l" eaLnBrk="0" hangingPunct="0">
                        <a:lnSpc>
                          <a:spcPct val="120000"/>
                        </a:lnSpc>
                        <a:spcBef>
                          <a:spcPct val="25000"/>
                        </a:spcBef>
                        <a:buClr>
                          <a:schemeClr val="accent2"/>
                        </a:buClr>
                        <a:defRPr>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altLang="zh-CN" sz="2600" b="1"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1</a:t>
                      </a:r>
                    </a:p>
                  </a:txBody>
                  <a:tcPr marT="45632" marB="456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6" name="Group 25"/>
          <p:cNvGraphicFramePr>
            <a:graphicFrameLocks noGrp="1"/>
          </p:cNvGraphicFramePr>
          <p:nvPr>
            <p:extLst>
              <p:ext uri="{D42A27DB-BD31-4B8C-83A1-F6EECF244321}">
                <p14:modId xmlns:p14="http://schemas.microsoft.com/office/powerpoint/2010/main" val="1911958233"/>
              </p:ext>
            </p:extLst>
          </p:nvPr>
        </p:nvGraphicFramePr>
        <p:xfrm>
          <a:off x="2792413" y="2490788"/>
          <a:ext cx="4057650" cy="566737"/>
        </p:xfrm>
        <a:graphic>
          <a:graphicData uri="http://schemas.openxmlformats.org/drawingml/2006/table">
            <a:tbl>
              <a:tblPr/>
              <a:tblGrid>
                <a:gridCol w="449262">
                  <a:extLst>
                    <a:ext uri="{9D8B030D-6E8A-4147-A177-3AD203B41FA5}">
                      <a16:colId xmlns:a16="http://schemas.microsoft.com/office/drawing/2014/main" val="20000"/>
                    </a:ext>
                  </a:extLst>
                </a:gridCol>
                <a:gridCol w="450850">
                  <a:extLst>
                    <a:ext uri="{9D8B030D-6E8A-4147-A177-3AD203B41FA5}">
                      <a16:colId xmlns:a16="http://schemas.microsoft.com/office/drawing/2014/main" val="20001"/>
                    </a:ext>
                  </a:extLst>
                </a:gridCol>
                <a:gridCol w="450850">
                  <a:extLst>
                    <a:ext uri="{9D8B030D-6E8A-4147-A177-3AD203B41FA5}">
                      <a16:colId xmlns:a16="http://schemas.microsoft.com/office/drawing/2014/main" val="20002"/>
                    </a:ext>
                  </a:extLst>
                </a:gridCol>
                <a:gridCol w="450850">
                  <a:extLst>
                    <a:ext uri="{9D8B030D-6E8A-4147-A177-3AD203B41FA5}">
                      <a16:colId xmlns:a16="http://schemas.microsoft.com/office/drawing/2014/main" val="20003"/>
                    </a:ext>
                  </a:extLst>
                </a:gridCol>
                <a:gridCol w="452438">
                  <a:extLst>
                    <a:ext uri="{9D8B030D-6E8A-4147-A177-3AD203B41FA5}">
                      <a16:colId xmlns:a16="http://schemas.microsoft.com/office/drawing/2014/main" val="20004"/>
                    </a:ext>
                  </a:extLst>
                </a:gridCol>
                <a:gridCol w="450850">
                  <a:extLst>
                    <a:ext uri="{9D8B030D-6E8A-4147-A177-3AD203B41FA5}">
                      <a16:colId xmlns:a16="http://schemas.microsoft.com/office/drawing/2014/main" val="20005"/>
                    </a:ext>
                  </a:extLst>
                </a:gridCol>
                <a:gridCol w="450850">
                  <a:extLst>
                    <a:ext uri="{9D8B030D-6E8A-4147-A177-3AD203B41FA5}">
                      <a16:colId xmlns:a16="http://schemas.microsoft.com/office/drawing/2014/main" val="20006"/>
                    </a:ext>
                  </a:extLst>
                </a:gridCol>
                <a:gridCol w="450850">
                  <a:extLst>
                    <a:ext uri="{9D8B030D-6E8A-4147-A177-3AD203B41FA5}">
                      <a16:colId xmlns:a16="http://schemas.microsoft.com/office/drawing/2014/main" val="20007"/>
                    </a:ext>
                  </a:extLst>
                </a:gridCol>
                <a:gridCol w="450850">
                  <a:extLst>
                    <a:ext uri="{9D8B030D-6E8A-4147-A177-3AD203B41FA5}">
                      <a16:colId xmlns:a16="http://schemas.microsoft.com/office/drawing/2014/main" val="20008"/>
                    </a:ext>
                  </a:extLst>
                </a:gridCol>
              </a:tblGrid>
              <a:tr h="566737">
                <a:tc>
                  <a:txBody>
                    <a:bodyPr/>
                    <a:lstStyle>
                      <a:lvl1pPr algn="l" eaLnBrk="0" hangingPunct="0">
                        <a:lnSpc>
                          <a:spcPct val="120000"/>
                        </a:lnSpc>
                        <a:buClr>
                          <a:schemeClr val="accent2"/>
                        </a:buClr>
                        <a:defRPr sz="2600">
                          <a:solidFill>
                            <a:schemeClr val="tx1"/>
                          </a:solidFill>
                          <a:latin typeface="Verdana" panose="020B0604030504040204" pitchFamily="34" charset="0"/>
                          <a:ea typeface="华文新魏" panose="02010800040101010101" pitchFamily="2" charset="-122"/>
                        </a:defRPr>
                      </a:lvl1pPr>
                      <a:lvl2pPr marL="742950" indent="-285750" algn="l" eaLnBrk="0" hangingPunct="0">
                        <a:lnSpc>
                          <a:spcPct val="120000"/>
                        </a:lnSpc>
                        <a:buClr>
                          <a:schemeClr val="accent2"/>
                        </a:buClr>
                        <a:defRPr sz="2200">
                          <a:solidFill>
                            <a:schemeClr val="tx1"/>
                          </a:solidFill>
                          <a:latin typeface="Verdana" panose="020B0604030504040204" pitchFamily="34" charset="0"/>
                          <a:ea typeface="华文新魏" panose="02010800040101010101" pitchFamily="2" charset="-122"/>
                        </a:defRPr>
                      </a:lvl2pPr>
                      <a:lvl3pPr marL="1143000" indent="-228600" algn="l" eaLnBrk="0" hangingPunct="0">
                        <a:lnSpc>
                          <a:spcPct val="120000"/>
                        </a:lnSpc>
                        <a:buClr>
                          <a:schemeClr val="accent2"/>
                        </a:buClr>
                        <a:defRPr sz="2100">
                          <a:solidFill>
                            <a:schemeClr val="tx1"/>
                          </a:solidFill>
                          <a:latin typeface="Verdana" panose="020B0604030504040204" pitchFamily="34" charset="0"/>
                          <a:ea typeface="华文新魏" panose="02010800040101010101" pitchFamily="2" charset="-122"/>
                        </a:defRPr>
                      </a:lvl3pPr>
                      <a:lvl4pPr marL="1600200" indent="-228600" algn="l" eaLnBrk="0" hangingPunct="0">
                        <a:lnSpc>
                          <a:spcPct val="120000"/>
                        </a:lnSpc>
                        <a:buClr>
                          <a:schemeClr val="accent2"/>
                        </a:buClr>
                        <a:defRPr>
                          <a:solidFill>
                            <a:schemeClr val="tx1"/>
                          </a:solidFill>
                          <a:latin typeface="Verdana" panose="020B0604030504040204" pitchFamily="34" charset="0"/>
                          <a:ea typeface="华文新魏" panose="02010800040101010101" pitchFamily="2" charset="-122"/>
                        </a:defRPr>
                      </a:lvl4pPr>
                      <a:lvl5pPr marL="2057400" indent="-228600" algn="l" eaLnBrk="0" hangingPunct="0">
                        <a:lnSpc>
                          <a:spcPct val="120000"/>
                        </a:lnSpc>
                        <a:spcBef>
                          <a:spcPct val="25000"/>
                        </a:spcBef>
                        <a:buClr>
                          <a:schemeClr val="accent2"/>
                        </a:buClr>
                        <a:defRPr>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altLang="zh-CN" sz="2600" b="1" i="0" u="none" strike="noStrike" cap="none" normalizeH="0" baseline="0" dirty="0">
                          <a:ln>
                            <a:noFill/>
                          </a:ln>
                          <a:solidFill>
                            <a:srgbClr val="FF0000"/>
                          </a:solidFill>
                          <a:effectLst/>
                          <a:latin typeface="Verdana" panose="020B0604030504040204" pitchFamily="34" charset="0"/>
                          <a:ea typeface="微软雅黑" panose="020B0503020204020204" pitchFamily="34" charset="-122"/>
                        </a:rPr>
                        <a:t>0</a:t>
                      </a:r>
                    </a:p>
                  </a:txBody>
                  <a:tcPr marT="45631" marB="456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buClr>
                          <a:schemeClr val="accent2"/>
                        </a:buClr>
                        <a:defRPr sz="2600">
                          <a:solidFill>
                            <a:schemeClr val="tx1"/>
                          </a:solidFill>
                          <a:latin typeface="Verdana" panose="020B0604030504040204" pitchFamily="34" charset="0"/>
                          <a:ea typeface="华文新魏" panose="02010800040101010101" pitchFamily="2" charset="-122"/>
                        </a:defRPr>
                      </a:lvl1pPr>
                      <a:lvl2pPr marL="742950" indent="-285750" algn="l" eaLnBrk="0" hangingPunct="0">
                        <a:lnSpc>
                          <a:spcPct val="120000"/>
                        </a:lnSpc>
                        <a:buClr>
                          <a:schemeClr val="accent2"/>
                        </a:buClr>
                        <a:defRPr sz="2200">
                          <a:solidFill>
                            <a:schemeClr val="tx1"/>
                          </a:solidFill>
                          <a:latin typeface="Verdana" panose="020B0604030504040204" pitchFamily="34" charset="0"/>
                          <a:ea typeface="华文新魏" panose="02010800040101010101" pitchFamily="2" charset="-122"/>
                        </a:defRPr>
                      </a:lvl2pPr>
                      <a:lvl3pPr marL="1143000" indent="-228600" algn="l" eaLnBrk="0" hangingPunct="0">
                        <a:lnSpc>
                          <a:spcPct val="120000"/>
                        </a:lnSpc>
                        <a:buClr>
                          <a:schemeClr val="accent2"/>
                        </a:buClr>
                        <a:defRPr sz="2100">
                          <a:solidFill>
                            <a:schemeClr val="tx1"/>
                          </a:solidFill>
                          <a:latin typeface="Verdana" panose="020B0604030504040204" pitchFamily="34" charset="0"/>
                          <a:ea typeface="华文新魏" panose="02010800040101010101" pitchFamily="2" charset="-122"/>
                        </a:defRPr>
                      </a:lvl3pPr>
                      <a:lvl4pPr marL="1600200" indent="-228600" algn="l" eaLnBrk="0" hangingPunct="0">
                        <a:lnSpc>
                          <a:spcPct val="120000"/>
                        </a:lnSpc>
                        <a:buClr>
                          <a:schemeClr val="accent2"/>
                        </a:buClr>
                        <a:defRPr>
                          <a:solidFill>
                            <a:schemeClr val="tx1"/>
                          </a:solidFill>
                          <a:latin typeface="Verdana" panose="020B0604030504040204" pitchFamily="34" charset="0"/>
                          <a:ea typeface="华文新魏" panose="02010800040101010101" pitchFamily="2" charset="-122"/>
                        </a:defRPr>
                      </a:lvl4pPr>
                      <a:lvl5pPr marL="2057400" indent="-228600" algn="l" eaLnBrk="0" hangingPunct="0">
                        <a:lnSpc>
                          <a:spcPct val="120000"/>
                        </a:lnSpc>
                        <a:spcBef>
                          <a:spcPct val="25000"/>
                        </a:spcBef>
                        <a:buClr>
                          <a:schemeClr val="accent2"/>
                        </a:buClr>
                        <a:defRPr>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altLang="zh-CN" sz="2600" b="1" i="0" u="none" strike="noStrike" cap="none" normalizeH="0" baseline="0" dirty="0">
                          <a:ln>
                            <a:noFill/>
                          </a:ln>
                          <a:solidFill>
                            <a:srgbClr val="FF0000"/>
                          </a:solidFill>
                          <a:effectLst/>
                          <a:latin typeface="Verdana" panose="020B0604030504040204" pitchFamily="34" charset="0"/>
                          <a:ea typeface="微软雅黑" panose="020B0503020204020204" pitchFamily="34" charset="-122"/>
                        </a:rPr>
                        <a:t>0</a:t>
                      </a:r>
                    </a:p>
                  </a:txBody>
                  <a:tcPr marT="45631" marB="456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buClr>
                          <a:schemeClr val="accent2"/>
                        </a:buClr>
                        <a:defRPr sz="2600">
                          <a:solidFill>
                            <a:schemeClr val="tx1"/>
                          </a:solidFill>
                          <a:latin typeface="Verdana" panose="020B0604030504040204" pitchFamily="34" charset="0"/>
                          <a:ea typeface="华文新魏" panose="02010800040101010101" pitchFamily="2" charset="-122"/>
                        </a:defRPr>
                      </a:lvl1pPr>
                      <a:lvl2pPr marL="742950" indent="-285750" algn="l" eaLnBrk="0" hangingPunct="0">
                        <a:lnSpc>
                          <a:spcPct val="120000"/>
                        </a:lnSpc>
                        <a:buClr>
                          <a:schemeClr val="accent2"/>
                        </a:buClr>
                        <a:defRPr sz="2200">
                          <a:solidFill>
                            <a:schemeClr val="tx1"/>
                          </a:solidFill>
                          <a:latin typeface="Verdana" panose="020B0604030504040204" pitchFamily="34" charset="0"/>
                          <a:ea typeface="华文新魏" panose="02010800040101010101" pitchFamily="2" charset="-122"/>
                        </a:defRPr>
                      </a:lvl2pPr>
                      <a:lvl3pPr marL="1143000" indent="-228600" algn="l" eaLnBrk="0" hangingPunct="0">
                        <a:lnSpc>
                          <a:spcPct val="120000"/>
                        </a:lnSpc>
                        <a:buClr>
                          <a:schemeClr val="accent2"/>
                        </a:buClr>
                        <a:defRPr sz="2100">
                          <a:solidFill>
                            <a:schemeClr val="tx1"/>
                          </a:solidFill>
                          <a:latin typeface="Verdana" panose="020B0604030504040204" pitchFamily="34" charset="0"/>
                          <a:ea typeface="华文新魏" panose="02010800040101010101" pitchFamily="2" charset="-122"/>
                        </a:defRPr>
                      </a:lvl3pPr>
                      <a:lvl4pPr marL="1600200" indent="-228600" algn="l" eaLnBrk="0" hangingPunct="0">
                        <a:lnSpc>
                          <a:spcPct val="120000"/>
                        </a:lnSpc>
                        <a:buClr>
                          <a:schemeClr val="accent2"/>
                        </a:buClr>
                        <a:defRPr>
                          <a:solidFill>
                            <a:schemeClr val="tx1"/>
                          </a:solidFill>
                          <a:latin typeface="Verdana" panose="020B0604030504040204" pitchFamily="34" charset="0"/>
                          <a:ea typeface="华文新魏" panose="02010800040101010101" pitchFamily="2" charset="-122"/>
                        </a:defRPr>
                      </a:lvl4pPr>
                      <a:lvl5pPr marL="2057400" indent="-228600" algn="l" eaLnBrk="0" hangingPunct="0">
                        <a:lnSpc>
                          <a:spcPct val="120000"/>
                        </a:lnSpc>
                        <a:spcBef>
                          <a:spcPct val="25000"/>
                        </a:spcBef>
                        <a:buClr>
                          <a:schemeClr val="accent2"/>
                        </a:buClr>
                        <a:defRPr>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altLang="zh-CN" sz="2600" b="1"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1</a:t>
                      </a:r>
                    </a:p>
                  </a:txBody>
                  <a:tcPr marT="45631" marB="456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buClr>
                          <a:schemeClr val="accent2"/>
                        </a:buClr>
                        <a:defRPr sz="2600">
                          <a:solidFill>
                            <a:schemeClr val="tx1"/>
                          </a:solidFill>
                          <a:latin typeface="Verdana" panose="020B0604030504040204" pitchFamily="34" charset="0"/>
                          <a:ea typeface="华文新魏" panose="02010800040101010101" pitchFamily="2" charset="-122"/>
                        </a:defRPr>
                      </a:lvl1pPr>
                      <a:lvl2pPr marL="742950" indent="-285750" algn="l" eaLnBrk="0" hangingPunct="0">
                        <a:lnSpc>
                          <a:spcPct val="120000"/>
                        </a:lnSpc>
                        <a:buClr>
                          <a:schemeClr val="accent2"/>
                        </a:buClr>
                        <a:defRPr sz="2200">
                          <a:solidFill>
                            <a:schemeClr val="tx1"/>
                          </a:solidFill>
                          <a:latin typeface="Verdana" panose="020B0604030504040204" pitchFamily="34" charset="0"/>
                          <a:ea typeface="华文新魏" panose="02010800040101010101" pitchFamily="2" charset="-122"/>
                        </a:defRPr>
                      </a:lvl2pPr>
                      <a:lvl3pPr marL="1143000" indent="-228600" algn="l" eaLnBrk="0" hangingPunct="0">
                        <a:lnSpc>
                          <a:spcPct val="120000"/>
                        </a:lnSpc>
                        <a:buClr>
                          <a:schemeClr val="accent2"/>
                        </a:buClr>
                        <a:defRPr sz="2100">
                          <a:solidFill>
                            <a:schemeClr val="tx1"/>
                          </a:solidFill>
                          <a:latin typeface="Verdana" panose="020B0604030504040204" pitchFamily="34" charset="0"/>
                          <a:ea typeface="华文新魏" panose="02010800040101010101" pitchFamily="2" charset="-122"/>
                        </a:defRPr>
                      </a:lvl3pPr>
                      <a:lvl4pPr marL="1600200" indent="-228600" algn="l" eaLnBrk="0" hangingPunct="0">
                        <a:lnSpc>
                          <a:spcPct val="120000"/>
                        </a:lnSpc>
                        <a:buClr>
                          <a:schemeClr val="accent2"/>
                        </a:buClr>
                        <a:defRPr>
                          <a:solidFill>
                            <a:schemeClr val="tx1"/>
                          </a:solidFill>
                          <a:latin typeface="Verdana" panose="020B0604030504040204" pitchFamily="34" charset="0"/>
                          <a:ea typeface="华文新魏" panose="02010800040101010101" pitchFamily="2" charset="-122"/>
                        </a:defRPr>
                      </a:lvl4pPr>
                      <a:lvl5pPr marL="2057400" indent="-228600" algn="l" eaLnBrk="0" hangingPunct="0">
                        <a:lnSpc>
                          <a:spcPct val="120000"/>
                        </a:lnSpc>
                        <a:spcBef>
                          <a:spcPct val="25000"/>
                        </a:spcBef>
                        <a:buClr>
                          <a:schemeClr val="accent2"/>
                        </a:buClr>
                        <a:defRPr>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altLang="zh-CN" sz="2600" b="1"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1</a:t>
                      </a:r>
                    </a:p>
                  </a:txBody>
                  <a:tcPr marT="45631" marB="456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buClr>
                          <a:schemeClr val="accent2"/>
                        </a:buClr>
                        <a:defRPr sz="2600">
                          <a:solidFill>
                            <a:schemeClr val="tx1"/>
                          </a:solidFill>
                          <a:latin typeface="Verdana" panose="020B0604030504040204" pitchFamily="34" charset="0"/>
                          <a:ea typeface="华文新魏" panose="02010800040101010101" pitchFamily="2" charset="-122"/>
                        </a:defRPr>
                      </a:lvl1pPr>
                      <a:lvl2pPr marL="742950" indent="-285750" algn="l" eaLnBrk="0" hangingPunct="0">
                        <a:lnSpc>
                          <a:spcPct val="120000"/>
                        </a:lnSpc>
                        <a:buClr>
                          <a:schemeClr val="accent2"/>
                        </a:buClr>
                        <a:defRPr sz="2200">
                          <a:solidFill>
                            <a:schemeClr val="tx1"/>
                          </a:solidFill>
                          <a:latin typeface="Verdana" panose="020B0604030504040204" pitchFamily="34" charset="0"/>
                          <a:ea typeface="华文新魏" panose="02010800040101010101" pitchFamily="2" charset="-122"/>
                        </a:defRPr>
                      </a:lvl2pPr>
                      <a:lvl3pPr marL="1143000" indent="-228600" algn="l" eaLnBrk="0" hangingPunct="0">
                        <a:lnSpc>
                          <a:spcPct val="120000"/>
                        </a:lnSpc>
                        <a:buClr>
                          <a:schemeClr val="accent2"/>
                        </a:buClr>
                        <a:defRPr sz="2100">
                          <a:solidFill>
                            <a:schemeClr val="tx1"/>
                          </a:solidFill>
                          <a:latin typeface="Verdana" panose="020B0604030504040204" pitchFamily="34" charset="0"/>
                          <a:ea typeface="华文新魏" panose="02010800040101010101" pitchFamily="2" charset="-122"/>
                        </a:defRPr>
                      </a:lvl3pPr>
                      <a:lvl4pPr marL="1600200" indent="-228600" algn="l" eaLnBrk="0" hangingPunct="0">
                        <a:lnSpc>
                          <a:spcPct val="120000"/>
                        </a:lnSpc>
                        <a:buClr>
                          <a:schemeClr val="accent2"/>
                        </a:buClr>
                        <a:defRPr>
                          <a:solidFill>
                            <a:schemeClr val="tx1"/>
                          </a:solidFill>
                          <a:latin typeface="Verdana" panose="020B0604030504040204" pitchFamily="34" charset="0"/>
                          <a:ea typeface="华文新魏" panose="02010800040101010101" pitchFamily="2" charset="-122"/>
                        </a:defRPr>
                      </a:lvl4pPr>
                      <a:lvl5pPr marL="2057400" indent="-228600" algn="l" eaLnBrk="0" hangingPunct="0">
                        <a:lnSpc>
                          <a:spcPct val="120000"/>
                        </a:lnSpc>
                        <a:spcBef>
                          <a:spcPct val="25000"/>
                        </a:spcBef>
                        <a:buClr>
                          <a:schemeClr val="accent2"/>
                        </a:buClr>
                        <a:defRPr>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altLang="zh-CN" sz="2600" b="1"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0</a:t>
                      </a:r>
                    </a:p>
                  </a:txBody>
                  <a:tcPr marT="45631" marB="456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buClr>
                          <a:schemeClr val="accent2"/>
                        </a:buClr>
                        <a:defRPr sz="2600">
                          <a:solidFill>
                            <a:schemeClr val="tx1"/>
                          </a:solidFill>
                          <a:latin typeface="Verdana" panose="020B0604030504040204" pitchFamily="34" charset="0"/>
                          <a:ea typeface="华文新魏" panose="02010800040101010101" pitchFamily="2" charset="-122"/>
                        </a:defRPr>
                      </a:lvl1pPr>
                      <a:lvl2pPr marL="742950" indent="-285750" algn="l" eaLnBrk="0" hangingPunct="0">
                        <a:lnSpc>
                          <a:spcPct val="120000"/>
                        </a:lnSpc>
                        <a:buClr>
                          <a:schemeClr val="accent2"/>
                        </a:buClr>
                        <a:defRPr sz="2200">
                          <a:solidFill>
                            <a:schemeClr val="tx1"/>
                          </a:solidFill>
                          <a:latin typeface="Verdana" panose="020B0604030504040204" pitchFamily="34" charset="0"/>
                          <a:ea typeface="华文新魏" panose="02010800040101010101" pitchFamily="2" charset="-122"/>
                        </a:defRPr>
                      </a:lvl2pPr>
                      <a:lvl3pPr marL="1143000" indent="-228600" algn="l" eaLnBrk="0" hangingPunct="0">
                        <a:lnSpc>
                          <a:spcPct val="120000"/>
                        </a:lnSpc>
                        <a:buClr>
                          <a:schemeClr val="accent2"/>
                        </a:buClr>
                        <a:defRPr sz="2100">
                          <a:solidFill>
                            <a:schemeClr val="tx1"/>
                          </a:solidFill>
                          <a:latin typeface="Verdana" panose="020B0604030504040204" pitchFamily="34" charset="0"/>
                          <a:ea typeface="华文新魏" panose="02010800040101010101" pitchFamily="2" charset="-122"/>
                        </a:defRPr>
                      </a:lvl3pPr>
                      <a:lvl4pPr marL="1600200" indent="-228600" algn="l" eaLnBrk="0" hangingPunct="0">
                        <a:lnSpc>
                          <a:spcPct val="120000"/>
                        </a:lnSpc>
                        <a:buClr>
                          <a:schemeClr val="accent2"/>
                        </a:buClr>
                        <a:defRPr>
                          <a:solidFill>
                            <a:schemeClr val="tx1"/>
                          </a:solidFill>
                          <a:latin typeface="Verdana" panose="020B0604030504040204" pitchFamily="34" charset="0"/>
                          <a:ea typeface="华文新魏" panose="02010800040101010101" pitchFamily="2" charset="-122"/>
                        </a:defRPr>
                      </a:lvl4pPr>
                      <a:lvl5pPr marL="2057400" indent="-228600" algn="l" eaLnBrk="0" hangingPunct="0">
                        <a:lnSpc>
                          <a:spcPct val="120000"/>
                        </a:lnSpc>
                        <a:spcBef>
                          <a:spcPct val="25000"/>
                        </a:spcBef>
                        <a:buClr>
                          <a:schemeClr val="accent2"/>
                        </a:buClr>
                        <a:defRPr>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altLang="zh-CN" sz="2600" b="1"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0</a:t>
                      </a:r>
                    </a:p>
                  </a:txBody>
                  <a:tcPr marT="45631" marB="456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buClr>
                          <a:schemeClr val="accent2"/>
                        </a:buClr>
                        <a:defRPr sz="2600">
                          <a:solidFill>
                            <a:schemeClr val="tx1"/>
                          </a:solidFill>
                          <a:latin typeface="Verdana" panose="020B0604030504040204" pitchFamily="34" charset="0"/>
                          <a:ea typeface="华文新魏" panose="02010800040101010101" pitchFamily="2" charset="-122"/>
                        </a:defRPr>
                      </a:lvl1pPr>
                      <a:lvl2pPr marL="742950" indent="-285750" algn="l" eaLnBrk="0" hangingPunct="0">
                        <a:lnSpc>
                          <a:spcPct val="120000"/>
                        </a:lnSpc>
                        <a:buClr>
                          <a:schemeClr val="accent2"/>
                        </a:buClr>
                        <a:defRPr sz="2200">
                          <a:solidFill>
                            <a:schemeClr val="tx1"/>
                          </a:solidFill>
                          <a:latin typeface="Verdana" panose="020B0604030504040204" pitchFamily="34" charset="0"/>
                          <a:ea typeface="华文新魏" panose="02010800040101010101" pitchFamily="2" charset="-122"/>
                        </a:defRPr>
                      </a:lvl2pPr>
                      <a:lvl3pPr marL="1143000" indent="-228600" algn="l" eaLnBrk="0" hangingPunct="0">
                        <a:lnSpc>
                          <a:spcPct val="120000"/>
                        </a:lnSpc>
                        <a:buClr>
                          <a:schemeClr val="accent2"/>
                        </a:buClr>
                        <a:defRPr sz="2100">
                          <a:solidFill>
                            <a:schemeClr val="tx1"/>
                          </a:solidFill>
                          <a:latin typeface="Verdana" panose="020B0604030504040204" pitchFamily="34" charset="0"/>
                          <a:ea typeface="华文新魏" panose="02010800040101010101" pitchFamily="2" charset="-122"/>
                        </a:defRPr>
                      </a:lvl3pPr>
                      <a:lvl4pPr marL="1600200" indent="-228600" algn="l" eaLnBrk="0" hangingPunct="0">
                        <a:lnSpc>
                          <a:spcPct val="120000"/>
                        </a:lnSpc>
                        <a:buClr>
                          <a:schemeClr val="accent2"/>
                        </a:buClr>
                        <a:defRPr>
                          <a:solidFill>
                            <a:schemeClr val="tx1"/>
                          </a:solidFill>
                          <a:latin typeface="Verdana" panose="020B0604030504040204" pitchFamily="34" charset="0"/>
                          <a:ea typeface="华文新魏" panose="02010800040101010101" pitchFamily="2" charset="-122"/>
                        </a:defRPr>
                      </a:lvl4pPr>
                      <a:lvl5pPr marL="2057400" indent="-228600" algn="l" eaLnBrk="0" hangingPunct="0">
                        <a:lnSpc>
                          <a:spcPct val="120000"/>
                        </a:lnSpc>
                        <a:spcBef>
                          <a:spcPct val="25000"/>
                        </a:spcBef>
                        <a:buClr>
                          <a:schemeClr val="accent2"/>
                        </a:buClr>
                        <a:defRPr>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altLang="zh-CN" sz="2600" b="1"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0</a:t>
                      </a:r>
                    </a:p>
                  </a:txBody>
                  <a:tcPr marT="45631" marB="456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buClr>
                          <a:schemeClr val="accent2"/>
                        </a:buClr>
                        <a:defRPr sz="2600">
                          <a:solidFill>
                            <a:schemeClr val="tx1"/>
                          </a:solidFill>
                          <a:latin typeface="Verdana" panose="020B0604030504040204" pitchFamily="34" charset="0"/>
                          <a:ea typeface="华文新魏" panose="02010800040101010101" pitchFamily="2" charset="-122"/>
                        </a:defRPr>
                      </a:lvl1pPr>
                      <a:lvl2pPr marL="742950" indent="-285750" algn="l" eaLnBrk="0" hangingPunct="0">
                        <a:lnSpc>
                          <a:spcPct val="120000"/>
                        </a:lnSpc>
                        <a:buClr>
                          <a:schemeClr val="accent2"/>
                        </a:buClr>
                        <a:defRPr sz="2200">
                          <a:solidFill>
                            <a:schemeClr val="tx1"/>
                          </a:solidFill>
                          <a:latin typeface="Verdana" panose="020B0604030504040204" pitchFamily="34" charset="0"/>
                          <a:ea typeface="华文新魏" panose="02010800040101010101" pitchFamily="2" charset="-122"/>
                        </a:defRPr>
                      </a:lvl2pPr>
                      <a:lvl3pPr marL="1143000" indent="-228600" algn="l" eaLnBrk="0" hangingPunct="0">
                        <a:lnSpc>
                          <a:spcPct val="120000"/>
                        </a:lnSpc>
                        <a:buClr>
                          <a:schemeClr val="accent2"/>
                        </a:buClr>
                        <a:defRPr sz="2100">
                          <a:solidFill>
                            <a:schemeClr val="tx1"/>
                          </a:solidFill>
                          <a:latin typeface="Verdana" panose="020B0604030504040204" pitchFamily="34" charset="0"/>
                          <a:ea typeface="华文新魏" panose="02010800040101010101" pitchFamily="2" charset="-122"/>
                        </a:defRPr>
                      </a:lvl3pPr>
                      <a:lvl4pPr marL="1600200" indent="-228600" algn="l" eaLnBrk="0" hangingPunct="0">
                        <a:lnSpc>
                          <a:spcPct val="120000"/>
                        </a:lnSpc>
                        <a:buClr>
                          <a:schemeClr val="accent2"/>
                        </a:buClr>
                        <a:defRPr>
                          <a:solidFill>
                            <a:schemeClr val="tx1"/>
                          </a:solidFill>
                          <a:latin typeface="Verdana" panose="020B0604030504040204" pitchFamily="34" charset="0"/>
                          <a:ea typeface="华文新魏" panose="02010800040101010101" pitchFamily="2" charset="-122"/>
                        </a:defRPr>
                      </a:lvl4pPr>
                      <a:lvl5pPr marL="2057400" indent="-228600" algn="l" eaLnBrk="0" hangingPunct="0">
                        <a:lnSpc>
                          <a:spcPct val="120000"/>
                        </a:lnSpc>
                        <a:spcBef>
                          <a:spcPct val="25000"/>
                        </a:spcBef>
                        <a:buClr>
                          <a:schemeClr val="accent2"/>
                        </a:buClr>
                        <a:defRPr>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altLang="zh-CN" sz="2600" b="1" i="0" u="none" strike="noStrike" cap="none" normalizeH="0" baseline="0" dirty="0">
                          <a:ln>
                            <a:noFill/>
                          </a:ln>
                          <a:solidFill>
                            <a:schemeClr val="tx1"/>
                          </a:solidFill>
                          <a:effectLst/>
                          <a:latin typeface="Verdana" panose="020B0604030504040204" pitchFamily="34" charset="0"/>
                          <a:ea typeface="微软雅黑" panose="020B0503020204020204" pitchFamily="34" charset="-122"/>
                        </a:rPr>
                        <a:t>1</a:t>
                      </a:r>
                    </a:p>
                  </a:txBody>
                  <a:tcPr marT="45631" marB="456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lnSpc>
                          <a:spcPct val="120000"/>
                        </a:lnSpc>
                        <a:buClr>
                          <a:schemeClr val="accent2"/>
                        </a:buClr>
                        <a:defRPr sz="2600">
                          <a:solidFill>
                            <a:schemeClr val="tx1"/>
                          </a:solidFill>
                          <a:latin typeface="Verdana" panose="020B0604030504040204" pitchFamily="34" charset="0"/>
                          <a:ea typeface="华文新魏" panose="02010800040101010101" pitchFamily="2" charset="-122"/>
                        </a:defRPr>
                      </a:lvl1pPr>
                      <a:lvl2pPr marL="742950" indent="-285750" algn="l" eaLnBrk="0" hangingPunct="0">
                        <a:lnSpc>
                          <a:spcPct val="120000"/>
                        </a:lnSpc>
                        <a:buClr>
                          <a:schemeClr val="accent2"/>
                        </a:buClr>
                        <a:defRPr sz="2200">
                          <a:solidFill>
                            <a:schemeClr val="tx1"/>
                          </a:solidFill>
                          <a:latin typeface="Verdana" panose="020B0604030504040204" pitchFamily="34" charset="0"/>
                          <a:ea typeface="华文新魏" panose="02010800040101010101" pitchFamily="2" charset="-122"/>
                        </a:defRPr>
                      </a:lvl2pPr>
                      <a:lvl3pPr marL="1143000" indent="-228600" algn="l" eaLnBrk="0" hangingPunct="0">
                        <a:lnSpc>
                          <a:spcPct val="120000"/>
                        </a:lnSpc>
                        <a:buClr>
                          <a:schemeClr val="accent2"/>
                        </a:buClr>
                        <a:defRPr sz="2100">
                          <a:solidFill>
                            <a:schemeClr val="tx1"/>
                          </a:solidFill>
                          <a:latin typeface="Verdana" panose="020B0604030504040204" pitchFamily="34" charset="0"/>
                          <a:ea typeface="华文新魏" panose="02010800040101010101" pitchFamily="2" charset="-122"/>
                        </a:defRPr>
                      </a:lvl3pPr>
                      <a:lvl4pPr marL="1600200" indent="-228600" algn="l" eaLnBrk="0" hangingPunct="0">
                        <a:lnSpc>
                          <a:spcPct val="120000"/>
                        </a:lnSpc>
                        <a:buClr>
                          <a:schemeClr val="accent2"/>
                        </a:buClr>
                        <a:defRPr>
                          <a:solidFill>
                            <a:schemeClr val="tx1"/>
                          </a:solidFill>
                          <a:latin typeface="Verdana" panose="020B0604030504040204" pitchFamily="34" charset="0"/>
                          <a:ea typeface="华文新魏" panose="02010800040101010101" pitchFamily="2" charset="-122"/>
                        </a:defRPr>
                      </a:lvl4pPr>
                      <a:lvl5pPr marL="2057400" indent="-228600" algn="l" eaLnBrk="0" hangingPunct="0">
                        <a:lnSpc>
                          <a:spcPct val="120000"/>
                        </a:lnSpc>
                        <a:spcBef>
                          <a:spcPct val="25000"/>
                        </a:spcBef>
                        <a:buClr>
                          <a:schemeClr val="accent2"/>
                        </a:buClr>
                        <a:defRPr>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altLang="zh-CN" sz="2600" b="1" i="0" u="none" strike="noStrike" cap="none" normalizeH="0" baseline="0" dirty="0">
                          <a:ln>
                            <a:noFill/>
                          </a:ln>
                          <a:solidFill>
                            <a:srgbClr val="0000FF"/>
                          </a:solidFill>
                          <a:effectLst/>
                          <a:latin typeface="Verdana" panose="020B0604030504040204" pitchFamily="34" charset="0"/>
                          <a:ea typeface="微软雅黑" panose="020B0503020204020204" pitchFamily="34" charset="-122"/>
                        </a:rPr>
                        <a:t>1</a:t>
                      </a:r>
                    </a:p>
                  </a:txBody>
                  <a:tcPr marT="45631" marB="456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10796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left)">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left)">
                                      <p:cBhvr>
                                        <p:cTn id="2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舍入处理</a:t>
            </a:r>
            <a:endParaRPr lang="zh-CN" altLang="en-US" dirty="0"/>
          </a:p>
        </p:txBody>
      </p:sp>
      <p:sp>
        <p:nvSpPr>
          <p:cNvPr id="5" name="矩形 7"/>
          <p:cNvSpPr>
            <a:spLocks noChangeArrowheads="1"/>
          </p:cNvSpPr>
          <p:nvPr/>
        </p:nvSpPr>
        <p:spPr bwMode="auto">
          <a:xfrm>
            <a:off x="1007981" y="2302963"/>
            <a:ext cx="2066469" cy="501689"/>
          </a:xfrm>
          <a:prstGeom prst="rect">
            <a:avLst/>
          </a:prstGeom>
          <a:gradFill rotWithShape="1">
            <a:gsLst>
              <a:gs pos="0">
                <a:srgbClr val="769535"/>
              </a:gs>
              <a:gs pos="80000">
                <a:srgbClr val="9BC348"/>
              </a:gs>
              <a:gs pos="100000">
                <a:srgbClr val="9CC746"/>
              </a:gs>
            </a:gsLst>
            <a:lin ang="5400000"/>
          </a:gradFill>
          <a:ln w="28575">
            <a:solidFill>
              <a:schemeClr val="bg2">
                <a:lumMod val="90000"/>
              </a:schemeClr>
            </a:solidFill>
            <a:miter lim="800000"/>
            <a:headEnd/>
            <a:tailEnd/>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zh-CN" altLang="en-US" sz="1800" u="none" dirty="0">
                <a:solidFill>
                  <a:srgbClr val="FFFFFF"/>
                </a:solidFill>
                <a:latin typeface="微软雅黑" panose="020B0503020204020204" pitchFamily="34" charset="-122"/>
                <a:ea typeface="微软雅黑" panose="020B0503020204020204" pitchFamily="34" charset="-122"/>
              </a:rPr>
              <a:t>向零舍入</a:t>
            </a:r>
          </a:p>
        </p:txBody>
      </p:sp>
      <p:sp>
        <p:nvSpPr>
          <p:cNvPr id="6" name="矩形 24"/>
          <p:cNvSpPr>
            <a:spLocks noChangeArrowheads="1"/>
          </p:cNvSpPr>
          <p:nvPr/>
        </p:nvSpPr>
        <p:spPr bwMode="auto">
          <a:xfrm>
            <a:off x="3191251" y="2302963"/>
            <a:ext cx="1212928" cy="501689"/>
          </a:xfrm>
          <a:prstGeom prst="rect">
            <a:avLst/>
          </a:prstGeom>
          <a:solidFill>
            <a:srgbClr val="FFC000"/>
          </a:solidFill>
          <a:ln w="28575">
            <a:solidFill>
              <a:schemeClr val="bg2">
                <a:lumMod val="90000"/>
              </a:schemeClr>
            </a:solidFill>
            <a:miter lim="800000"/>
            <a:headEnd/>
            <a:tailEnd/>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b="0" u="none">
              <a:solidFill>
                <a:schemeClr val="tx1"/>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7" name="矩形 24"/>
          <p:cNvSpPr>
            <a:spLocks noChangeArrowheads="1"/>
          </p:cNvSpPr>
          <p:nvPr/>
        </p:nvSpPr>
        <p:spPr bwMode="auto">
          <a:xfrm>
            <a:off x="4541195" y="2302963"/>
            <a:ext cx="1212928" cy="501689"/>
          </a:xfrm>
          <a:prstGeom prst="rect">
            <a:avLst/>
          </a:prstGeom>
          <a:solidFill>
            <a:srgbClr val="FFC000"/>
          </a:solidFill>
          <a:ln w="28575">
            <a:solidFill>
              <a:schemeClr val="bg2">
                <a:lumMod val="90000"/>
              </a:schemeClr>
            </a:solidFill>
            <a:miter lim="800000"/>
            <a:headEnd/>
            <a:tailEnd/>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b="0" u="none">
              <a:solidFill>
                <a:schemeClr val="tx1"/>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8" name="矩形 24"/>
          <p:cNvSpPr>
            <a:spLocks noChangeArrowheads="1"/>
          </p:cNvSpPr>
          <p:nvPr/>
        </p:nvSpPr>
        <p:spPr bwMode="auto">
          <a:xfrm>
            <a:off x="5891138" y="2302963"/>
            <a:ext cx="1212928" cy="501689"/>
          </a:xfrm>
          <a:prstGeom prst="rect">
            <a:avLst/>
          </a:prstGeom>
          <a:solidFill>
            <a:srgbClr val="FFC000"/>
          </a:solidFill>
          <a:ln w="28575">
            <a:solidFill>
              <a:schemeClr val="bg2">
                <a:lumMod val="90000"/>
              </a:schemeClr>
            </a:solidFill>
            <a:miter lim="800000"/>
            <a:headEnd/>
            <a:tailEnd/>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b="0" u="none">
              <a:solidFill>
                <a:schemeClr val="tx1"/>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9" name="矩形 24"/>
          <p:cNvSpPr>
            <a:spLocks noChangeArrowheads="1"/>
          </p:cNvSpPr>
          <p:nvPr/>
        </p:nvSpPr>
        <p:spPr bwMode="auto">
          <a:xfrm>
            <a:off x="7241083" y="2302963"/>
            <a:ext cx="1212928" cy="501689"/>
          </a:xfrm>
          <a:prstGeom prst="rect">
            <a:avLst/>
          </a:prstGeom>
          <a:solidFill>
            <a:srgbClr val="FFC000"/>
          </a:solidFill>
          <a:ln w="28575">
            <a:solidFill>
              <a:schemeClr val="bg2">
                <a:lumMod val="90000"/>
              </a:schemeClr>
            </a:solidFill>
            <a:miter lim="800000"/>
            <a:headEnd/>
            <a:tailEnd/>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2</a:t>
            </a:r>
            <a:endParaRPr lang="zh-CN" altLang="en-US" b="0" u="none">
              <a:solidFill>
                <a:schemeClr val="tx1"/>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10" name="矩形 24"/>
          <p:cNvSpPr>
            <a:spLocks noChangeArrowheads="1"/>
          </p:cNvSpPr>
          <p:nvPr/>
        </p:nvSpPr>
        <p:spPr bwMode="auto">
          <a:xfrm>
            <a:off x="8591025" y="2302963"/>
            <a:ext cx="1212928" cy="501689"/>
          </a:xfrm>
          <a:prstGeom prst="rect">
            <a:avLst/>
          </a:prstGeom>
          <a:solidFill>
            <a:srgbClr val="FFC000"/>
          </a:solidFill>
          <a:ln w="28575">
            <a:solidFill>
              <a:schemeClr val="bg2">
                <a:lumMod val="90000"/>
              </a:schemeClr>
            </a:solidFill>
            <a:miter lim="800000"/>
            <a:headEnd/>
            <a:tailEnd/>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2</a:t>
            </a:r>
            <a:endParaRPr lang="zh-CN" altLang="en-US" b="0" u="none">
              <a:solidFill>
                <a:schemeClr val="tx1"/>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11" name="矩形 7"/>
          <p:cNvSpPr>
            <a:spLocks noChangeArrowheads="1"/>
          </p:cNvSpPr>
          <p:nvPr/>
        </p:nvSpPr>
        <p:spPr bwMode="auto">
          <a:xfrm>
            <a:off x="1007981" y="2948448"/>
            <a:ext cx="2066469" cy="501689"/>
          </a:xfrm>
          <a:prstGeom prst="rect">
            <a:avLst/>
          </a:prstGeom>
          <a:gradFill rotWithShape="1">
            <a:gsLst>
              <a:gs pos="0">
                <a:srgbClr val="769535"/>
              </a:gs>
              <a:gs pos="80000">
                <a:srgbClr val="9BC348"/>
              </a:gs>
              <a:gs pos="100000">
                <a:srgbClr val="9CC746"/>
              </a:gs>
            </a:gsLst>
            <a:lin ang="5400000"/>
          </a:gradFill>
          <a:ln w="28575">
            <a:solidFill>
              <a:schemeClr val="bg2">
                <a:lumMod val="90000"/>
              </a:schemeClr>
            </a:solidFill>
            <a:miter lim="800000"/>
            <a:headEnd/>
            <a:tailEnd/>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zh-CN" altLang="en-US" sz="1800" u="none" dirty="0">
                <a:solidFill>
                  <a:srgbClr val="FFFFFF"/>
                </a:solidFill>
                <a:latin typeface="微软雅黑" panose="020B0503020204020204" pitchFamily="34" charset="-122"/>
                <a:ea typeface="微软雅黑" panose="020B0503020204020204" pitchFamily="34" charset="-122"/>
              </a:rPr>
              <a:t>向上舍入</a:t>
            </a:r>
          </a:p>
        </p:txBody>
      </p:sp>
      <p:sp>
        <p:nvSpPr>
          <p:cNvPr id="12" name="矩形 24"/>
          <p:cNvSpPr>
            <a:spLocks noChangeArrowheads="1"/>
          </p:cNvSpPr>
          <p:nvPr/>
        </p:nvSpPr>
        <p:spPr bwMode="auto">
          <a:xfrm>
            <a:off x="3191251" y="2948448"/>
            <a:ext cx="1212928" cy="501689"/>
          </a:xfrm>
          <a:prstGeom prst="rect">
            <a:avLst/>
          </a:prstGeom>
          <a:solidFill>
            <a:srgbClr val="FF9999"/>
          </a:solidFill>
          <a:ln w="28575">
            <a:solidFill>
              <a:schemeClr val="bg2">
                <a:lumMod val="90000"/>
              </a:schemeClr>
            </a:solidFill>
            <a:miter lim="800000"/>
            <a:headEnd/>
            <a:tailEnd/>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2</a:t>
            </a:r>
            <a:endParaRPr lang="zh-CN" altLang="en-US" b="0" u="none">
              <a:solidFill>
                <a:schemeClr val="tx1"/>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13" name="矩形 24"/>
          <p:cNvSpPr>
            <a:spLocks noChangeArrowheads="1"/>
          </p:cNvSpPr>
          <p:nvPr/>
        </p:nvSpPr>
        <p:spPr bwMode="auto">
          <a:xfrm>
            <a:off x="4541195" y="2948448"/>
            <a:ext cx="1212928" cy="501689"/>
          </a:xfrm>
          <a:prstGeom prst="rect">
            <a:avLst/>
          </a:prstGeom>
          <a:solidFill>
            <a:srgbClr val="FF9999"/>
          </a:solidFill>
          <a:ln w="28575">
            <a:solidFill>
              <a:schemeClr val="bg2">
                <a:lumMod val="90000"/>
              </a:schemeClr>
            </a:solidFill>
            <a:miter lim="800000"/>
            <a:headEnd/>
            <a:tailEnd/>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2</a:t>
            </a:r>
            <a:endParaRPr lang="zh-CN" altLang="en-US" b="0" u="none">
              <a:solidFill>
                <a:schemeClr val="tx1"/>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14" name="矩形 24"/>
          <p:cNvSpPr>
            <a:spLocks noChangeArrowheads="1"/>
          </p:cNvSpPr>
          <p:nvPr/>
        </p:nvSpPr>
        <p:spPr bwMode="auto">
          <a:xfrm>
            <a:off x="5891138" y="2948448"/>
            <a:ext cx="1212928" cy="501689"/>
          </a:xfrm>
          <a:prstGeom prst="rect">
            <a:avLst/>
          </a:prstGeom>
          <a:solidFill>
            <a:srgbClr val="FF9999"/>
          </a:solidFill>
          <a:ln w="28575">
            <a:solidFill>
              <a:schemeClr val="bg2">
                <a:lumMod val="90000"/>
              </a:schemeClr>
            </a:solidFill>
            <a:miter lim="800000"/>
            <a:headEnd/>
            <a:tailEnd/>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2</a:t>
            </a:r>
            <a:endParaRPr lang="zh-CN" altLang="en-US" b="0" u="none">
              <a:solidFill>
                <a:schemeClr val="tx1"/>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15" name="矩形 24"/>
          <p:cNvSpPr>
            <a:spLocks noChangeArrowheads="1"/>
          </p:cNvSpPr>
          <p:nvPr/>
        </p:nvSpPr>
        <p:spPr bwMode="auto">
          <a:xfrm>
            <a:off x="7241083" y="2948448"/>
            <a:ext cx="1212928" cy="501689"/>
          </a:xfrm>
          <a:prstGeom prst="rect">
            <a:avLst/>
          </a:prstGeom>
          <a:solidFill>
            <a:srgbClr val="FF9999"/>
          </a:solidFill>
          <a:ln w="28575">
            <a:solidFill>
              <a:schemeClr val="bg2">
                <a:lumMod val="90000"/>
              </a:schemeClr>
            </a:solidFill>
            <a:miter lim="800000"/>
            <a:headEnd/>
            <a:tailEnd/>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3</a:t>
            </a:r>
            <a:endParaRPr lang="zh-CN" altLang="en-US" b="0" u="none">
              <a:solidFill>
                <a:schemeClr val="tx1"/>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16" name="矩形 24"/>
          <p:cNvSpPr>
            <a:spLocks noChangeArrowheads="1"/>
          </p:cNvSpPr>
          <p:nvPr/>
        </p:nvSpPr>
        <p:spPr bwMode="auto">
          <a:xfrm>
            <a:off x="8591025" y="2948448"/>
            <a:ext cx="1212928" cy="501689"/>
          </a:xfrm>
          <a:prstGeom prst="rect">
            <a:avLst/>
          </a:prstGeom>
          <a:solidFill>
            <a:srgbClr val="FF9999"/>
          </a:solidFill>
          <a:ln w="28575">
            <a:solidFill>
              <a:schemeClr val="bg2">
                <a:lumMod val="90000"/>
              </a:schemeClr>
            </a:solidFill>
            <a:miter lim="800000"/>
            <a:headEnd/>
            <a:tailEnd/>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3</a:t>
            </a:r>
            <a:endParaRPr lang="zh-CN" altLang="en-US" b="0" u="none">
              <a:solidFill>
                <a:schemeClr val="tx1"/>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17" name="矩形 7"/>
          <p:cNvSpPr>
            <a:spLocks noChangeArrowheads="1"/>
          </p:cNvSpPr>
          <p:nvPr/>
        </p:nvSpPr>
        <p:spPr bwMode="auto">
          <a:xfrm>
            <a:off x="1007981" y="3593933"/>
            <a:ext cx="2066469" cy="501689"/>
          </a:xfrm>
          <a:prstGeom prst="rect">
            <a:avLst/>
          </a:prstGeom>
          <a:gradFill rotWithShape="1">
            <a:gsLst>
              <a:gs pos="0">
                <a:srgbClr val="769535"/>
              </a:gs>
              <a:gs pos="80000">
                <a:srgbClr val="9BC348"/>
              </a:gs>
              <a:gs pos="100000">
                <a:srgbClr val="9CC746"/>
              </a:gs>
            </a:gsLst>
            <a:lin ang="5400000"/>
          </a:gradFill>
          <a:ln w="28575">
            <a:solidFill>
              <a:schemeClr val="bg2">
                <a:lumMod val="90000"/>
              </a:schemeClr>
            </a:solidFill>
            <a:miter lim="800000"/>
            <a:headEnd/>
            <a:tailEnd/>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zh-CN" altLang="en-US" sz="1800" u="none">
                <a:solidFill>
                  <a:srgbClr val="FFFFFF"/>
                </a:solidFill>
                <a:latin typeface="微软雅黑" panose="020B0503020204020204" pitchFamily="34" charset="-122"/>
                <a:ea typeface="微软雅黑" panose="020B0503020204020204" pitchFamily="34" charset="-122"/>
              </a:rPr>
              <a:t>向下舍入</a:t>
            </a:r>
          </a:p>
        </p:txBody>
      </p:sp>
      <p:sp>
        <p:nvSpPr>
          <p:cNvPr id="18" name="矩形 24"/>
          <p:cNvSpPr>
            <a:spLocks noChangeArrowheads="1"/>
          </p:cNvSpPr>
          <p:nvPr/>
        </p:nvSpPr>
        <p:spPr bwMode="auto">
          <a:xfrm>
            <a:off x="3191251" y="3593933"/>
            <a:ext cx="1212928" cy="501689"/>
          </a:xfrm>
          <a:prstGeom prst="rect">
            <a:avLst/>
          </a:prstGeom>
          <a:solidFill>
            <a:srgbClr val="FFC000"/>
          </a:solidFill>
          <a:ln w="28575">
            <a:solidFill>
              <a:schemeClr val="bg2">
                <a:lumMod val="90000"/>
              </a:schemeClr>
            </a:solidFill>
            <a:miter lim="800000"/>
            <a:headEnd/>
            <a:tailEnd/>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b="0" u="none">
              <a:solidFill>
                <a:schemeClr val="tx1"/>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19" name="矩形 24"/>
          <p:cNvSpPr>
            <a:spLocks noChangeArrowheads="1"/>
          </p:cNvSpPr>
          <p:nvPr/>
        </p:nvSpPr>
        <p:spPr bwMode="auto">
          <a:xfrm>
            <a:off x="4541195" y="3593933"/>
            <a:ext cx="1212928" cy="501689"/>
          </a:xfrm>
          <a:prstGeom prst="rect">
            <a:avLst/>
          </a:prstGeom>
          <a:solidFill>
            <a:srgbClr val="FFC000"/>
          </a:solidFill>
          <a:ln w="28575">
            <a:solidFill>
              <a:schemeClr val="bg2">
                <a:lumMod val="90000"/>
              </a:schemeClr>
            </a:solidFill>
            <a:miter lim="800000"/>
            <a:headEnd/>
            <a:tailEnd/>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b="0" u="none">
              <a:solidFill>
                <a:schemeClr val="tx1"/>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20" name="矩形 24"/>
          <p:cNvSpPr>
            <a:spLocks noChangeArrowheads="1"/>
          </p:cNvSpPr>
          <p:nvPr/>
        </p:nvSpPr>
        <p:spPr bwMode="auto">
          <a:xfrm>
            <a:off x="5891138" y="3593933"/>
            <a:ext cx="1212928" cy="501689"/>
          </a:xfrm>
          <a:prstGeom prst="rect">
            <a:avLst/>
          </a:prstGeom>
          <a:solidFill>
            <a:srgbClr val="FFC000"/>
          </a:solidFill>
          <a:ln w="28575">
            <a:solidFill>
              <a:schemeClr val="bg2">
                <a:lumMod val="90000"/>
              </a:schemeClr>
            </a:solidFill>
            <a:miter lim="800000"/>
            <a:headEnd/>
            <a:tailEnd/>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b="0" u="none">
              <a:solidFill>
                <a:schemeClr val="tx1"/>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21" name="矩形 24"/>
          <p:cNvSpPr>
            <a:spLocks noChangeArrowheads="1"/>
          </p:cNvSpPr>
          <p:nvPr/>
        </p:nvSpPr>
        <p:spPr bwMode="auto">
          <a:xfrm>
            <a:off x="7241083" y="3593933"/>
            <a:ext cx="1212928" cy="501689"/>
          </a:xfrm>
          <a:prstGeom prst="rect">
            <a:avLst/>
          </a:prstGeom>
          <a:solidFill>
            <a:srgbClr val="FFC000"/>
          </a:solidFill>
          <a:ln w="28575">
            <a:solidFill>
              <a:schemeClr val="bg2">
                <a:lumMod val="90000"/>
              </a:schemeClr>
            </a:solidFill>
            <a:miter lim="800000"/>
            <a:headEnd/>
            <a:tailEnd/>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2</a:t>
            </a:r>
            <a:endParaRPr lang="zh-CN" altLang="en-US" b="0" u="none">
              <a:solidFill>
                <a:schemeClr val="tx1"/>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22" name="矩形 24"/>
          <p:cNvSpPr>
            <a:spLocks noChangeArrowheads="1"/>
          </p:cNvSpPr>
          <p:nvPr/>
        </p:nvSpPr>
        <p:spPr bwMode="auto">
          <a:xfrm>
            <a:off x="8591025" y="3593933"/>
            <a:ext cx="1212928" cy="501689"/>
          </a:xfrm>
          <a:prstGeom prst="rect">
            <a:avLst/>
          </a:prstGeom>
          <a:solidFill>
            <a:srgbClr val="FFC000"/>
          </a:solidFill>
          <a:ln w="28575">
            <a:solidFill>
              <a:schemeClr val="bg2">
                <a:lumMod val="90000"/>
              </a:schemeClr>
            </a:solidFill>
            <a:miter lim="800000"/>
            <a:headEnd/>
            <a:tailEnd/>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2</a:t>
            </a:r>
            <a:endParaRPr lang="zh-CN" altLang="en-US" b="0" u="none">
              <a:solidFill>
                <a:schemeClr val="tx1"/>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23" name="矩形 7"/>
          <p:cNvSpPr>
            <a:spLocks noChangeArrowheads="1"/>
          </p:cNvSpPr>
          <p:nvPr/>
        </p:nvSpPr>
        <p:spPr bwMode="auto">
          <a:xfrm>
            <a:off x="1007981" y="4239418"/>
            <a:ext cx="2066469" cy="501689"/>
          </a:xfrm>
          <a:prstGeom prst="rect">
            <a:avLst/>
          </a:prstGeom>
          <a:gradFill rotWithShape="1">
            <a:gsLst>
              <a:gs pos="0">
                <a:srgbClr val="769535"/>
              </a:gs>
              <a:gs pos="80000">
                <a:srgbClr val="9BC348"/>
              </a:gs>
              <a:gs pos="100000">
                <a:srgbClr val="9CC746"/>
              </a:gs>
            </a:gsLst>
            <a:lin ang="5400000"/>
          </a:gradFill>
          <a:ln w="28575">
            <a:solidFill>
              <a:schemeClr val="bg2">
                <a:lumMod val="90000"/>
              </a:schemeClr>
            </a:solidFill>
            <a:miter lim="800000"/>
            <a:headEnd/>
            <a:tailEnd/>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zh-CN" altLang="en-US" sz="1800" u="none" dirty="0">
                <a:solidFill>
                  <a:srgbClr val="FFFFFF"/>
                </a:solidFill>
                <a:latin typeface="微软雅黑" panose="020B0503020204020204" pitchFamily="34" charset="-122"/>
                <a:ea typeface="微软雅黑" panose="020B0503020204020204" pitchFamily="34" charset="-122"/>
              </a:rPr>
              <a:t>四舍五入</a:t>
            </a:r>
          </a:p>
        </p:txBody>
      </p:sp>
      <p:sp>
        <p:nvSpPr>
          <p:cNvPr id="24" name="矩形 24"/>
          <p:cNvSpPr>
            <a:spLocks noChangeArrowheads="1"/>
          </p:cNvSpPr>
          <p:nvPr/>
        </p:nvSpPr>
        <p:spPr bwMode="auto">
          <a:xfrm>
            <a:off x="3191251" y="4239418"/>
            <a:ext cx="1212928" cy="501689"/>
          </a:xfrm>
          <a:prstGeom prst="rect">
            <a:avLst/>
          </a:prstGeom>
          <a:solidFill>
            <a:srgbClr val="FF9999"/>
          </a:solidFill>
          <a:ln w="28575">
            <a:solidFill>
              <a:schemeClr val="bg2">
                <a:lumMod val="90000"/>
              </a:schemeClr>
            </a:solidFill>
            <a:miter lim="800000"/>
            <a:headEnd/>
            <a:tailEnd/>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b="0" u="none">
              <a:solidFill>
                <a:schemeClr val="tx1"/>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25" name="矩形 30"/>
          <p:cNvSpPr>
            <a:spLocks noChangeArrowheads="1"/>
          </p:cNvSpPr>
          <p:nvPr/>
        </p:nvSpPr>
        <p:spPr bwMode="auto">
          <a:xfrm>
            <a:off x="4541195" y="4239418"/>
            <a:ext cx="1212928" cy="501689"/>
          </a:xfrm>
          <a:prstGeom prst="rect">
            <a:avLst/>
          </a:prstGeom>
          <a:solidFill>
            <a:srgbClr val="FF9999"/>
          </a:solidFill>
          <a:ln w="28575">
            <a:solidFill>
              <a:schemeClr val="bg2">
                <a:lumMod val="90000"/>
              </a:schemeClr>
            </a:solidFill>
            <a:miter lim="800000"/>
            <a:headEnd/>
            <a:tailEnd/>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dirty="0">
                <a:solidFill>
                  <a:schemeClr val="tx1"/>
                </a:solidFill>
                <a:latin typeface="Segoe UI Black" panose="020B0A02040204020203" pitchFamily="34" charset="0"/>
                <a:ea typeface="宋体" panose="02010600030101010101" pitchFamily="2" charset="-122"/>
                <a:cs typeface="Segoe UI Black" panose="020B0A02040204020203" pitchFamily="34" charset="0"/>
              </a:rPr>
              <a:t>2</a:t>
            </a:r>
            <a:endParaRPr lang="zh-CN" altLang="en-US" b="0" u="none" dirty="0">
              <a:solidFill>
                <a:schemeClr val="tx1"/>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26" name="矩形 24"/>
          <p:cNvSpPr>
            <a:spLocks noChangeArrowheads="1"/>
          </p:cNvSpPr>
          <p:nvPr/>
        </p:nvSpPr>
        <p:spPr bwMode="auto">
          <a:xfrm>
            <a:off x="5891138" y="4239418"/>
            <a:ext cx="1212928" cy="501689"/>
          </a:xfrm>
          <a:prstGeom prst="rect">
            <a:avLst/>
          </a:prstGeom>
          <a:solidFill>
            <a:srgbClr val="FF9999"/>
          </a:solidFill>
          <a:ln w="28575">
            <a:solidFill>
              <a:schemeClr val="bg2">
                <a:lumMod val="90000"/>
              </a:schemeClr>
            </a:solidFill>
            <a:miter lim="800000"/>
            <a:headEnd/>
            <a:tailEnd/>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2</a:t>
            </a:r>
            <a:endParaRPr lang="zh-CN" altLang="en-US" b="0" u="none">
              <a:solidFill>
                <a:schemeClr val="tx1"/>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27" name="矩形 24"/>
          <p:cNvSpPr>
            <a:spLocks noChangeArrowheads="1"/>
          </p:cNvSpPr>
          <p:nvPr/>
        </p:nvSpPr>
        <p:spPr bwMode="auto">
          <a:xfrm>
            <a:off x="7241083" y="4239418"/>
            <a:ext cx="1212928" cy="501689"/>
          </a:xfrm>
          <a:prstGeom prst="rect">
            <a:avLst/>
          </a:prstGeom>
          <a:solidFill>
            <a:srgbClr val="FF9999"/>
          </a:solidFill>
          <a:ln w="28575">
            <a:solidFill>
              <a:schemeClr val="bg2">
                <a:lumMod val="90000"/>
              </a:schemeClr>
            </a:solidFill>
            <a:miter lim="800000"/>
            <a:headEnd/>
            <a:tailEnd/>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3</a:t>
            </a:r>
            <a:endParaRPr lang="zh-CN" altLang="en-US" b="0" u="none" dirty="0">
              <a:solidFill>
                <a:schemeClr val="tx1"/>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28" name="矩形 24"/>
          <p:cNvSpPr>
            <a:spLocks noChangeArrowheads="1"/>
          </p:cNvSpPr>
          <p:nvPr/>
        </p:nvSpPr>
        <p:spPr bwMode="auto">
          <a:xfrm>
            <a:off x="8591025" y="4239418"/>
            <a:ext cx="1212928" cy="501689"/>
          </a:xfrm>
          <a:prstGeom prst="rect">
            <a:avLst/>
          </a:prstGeom>
          <a:solidFill>
            <a:srgbClr val="FF9999"/>
          </a:solidFill>
          <a:ln w="28575">
            <a:solidFill>
              <a:schemeClr val="bg2">
                <a:lumMod val="90000"/>
              </a:schemeClr>
            </a:solidFill>
            <a:miter lim="800000"/>
            <a:headEnd/>
            <a:tailEnd/>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3</a:t>
            </a:r>
            <a:endParaRPr lang="zh-CN" altLang="en-US" b="0" u="none">
              <a:solidFill>
                <a:schemeClr val="tx1"/>
              </a:solidFill>
              <a:latin typeface="Segoe UI Black" panose="020B0A02040204020203" pitchFamily="34" charset="0"/>
              <a:ea typeface="宋体" panose="02010600030101010101" pitchFamily="2" charset="-122"/>
              <a:cs typeface="Segoe UI Black" panose="020B0A02040204020203" pitchFamily="34" charset="0"/>
            </a:endParaRPr>
          </a:p>
        </p:txBody>
      </p:sp>
      <p:grpSp>
        <p:nvGrpSpPr>
          <p:cNvPr id="29" name="Group 28"/>
          <p:cNvGrpSpPr>
            <a:grpSpLocks/>
          </p:cNvGrpSpPr>
          <p:nvPr/>
        </p:nvGrpSpPr>
        <p:grpSpPr bwMode="auto">
          <a:xfrm>
            <a:off x="1007981" y="1666875"/>
            <a:ext cx="10161639" cy="501689"/>
            <a:chOff x="0" y="0"/>
            <a:chExt cx="7181849" cy="428627"/>
          </a:xfrm>
          <a:solidFill>
            <a:srgbClr val="00B0F0"/>
          </a:solidFill>
          <a:effectLst>
            <a:outerShdw blurRad="50800" dist="38100" dir="5400000" algn="t" rotWithShape="0">
              <a:prstClr val="black">
                <a:alpha val="40000"/>
              </a:prstClr>
            </a:outerShdw>
          </a:effectLst>
        </p:grpSpPr>
        <p:sp>
          <p:nvSpPr>
            <p:cNvPr id="30" name="矩形 7"/>
            <p:cNvSpPr>
              <a:spLocks noChangeArrowheads="1"/>
            </p:cNvSpPr>
            <p:nvPr/>
          </p:nvSpPr>
          <p:spPr bwMode="auto">
            <a:xfrm>
              <a:off x="0" y="0"/>
              <a:ext cx="1460500" cy="428627"/>
            </a:xfrm>
            <a:prstGeom prst="rect">
              <a:avLst/>
            </a:prstGeom>
            <a:grpFill/>
            <a:ln w="28575">
              <a:solidFill>
                <a:schemeClr val="bg2">
                  <a:lumMod val="90000"/>
                </a:schemeClr>
              </a:solidFill>
              <a:headEnd/>
              <a:tailEnd/>
            </a:ln>
          </p:spPr>
          <p:style>
            <a:lnRef idx="3">
              <a:schemeClr val="lt1"/>
            </a:lnRef>
            <a:fillRef idx="1">
              <a:schemeClr val="dk1"/>
            </a:fillRef>
            <a:effectRef idx="1">
              <a:schemeClr val="dk1"/>
            </a:effectRef>
            <a:fontRef idx="minor">
              <a:schemeClr val="lt1"/>
            </a:fontRef>
          </p:style>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zh-CN" altLang="en-US" sz="1800" u="none" dirty="0">
                  <a:solidFill>
                    <a:srgbClr val="FFFFFF"/>
                  </a:solidFill>
                  <a:latin typeface="Segoe UI Black" panose="020B0A02040204020203" pitchFamily="34" charset="0"/>
                  <a:ea typeface="微软雅黑" panose="020B0503020204020204" pitchFamily="34" charset="-122"/>
                  <a:cs typeface="Segoe UI Black" panose="020B0A02040204020203" pitchFamily="34" charset="0"/>
                </a:rPr>
                <a:t>舍入方式</a:t>
              </a:r>
            </a:p>
          </p:txBody>
        </p:sp>
        <p:sp>
          <p:nvSpPr>
            <p:cNvPr id="31" name="矩形 24"/>
            <p:cNvSpPr>
              <a:spLocks noChangeArrowheads="1"/>
            </p:cNvSpPr>
            <p:nvPr/>
          </p:nvSpPr>
          <p:spPr bwMode="auto">
            <a:xfrm>
              <a:off x="1543050" y="0"/>
              <a:ext cx="857250" cy="428627"/>
            </a:xfrm>
            <a:prstGeom prst="rect">
              <a:avLst/>
            </a:prstGeom>
            <a:grpFill/>
            <a:ln w="28575">
              <a:solidFill>
                <a:schemeClr val="bg2">
                  <a:lumMod val="90000"/>
                </a:schemeClr>
              </a:solidFill>
              <a:headEnd/>
              <a:tailEnd/>
            </a:ln>
          </p:spPr>
          <p:style>
            <a:lnRef idx="3">
              <a:schemeClr val="lt1"/>
            </a:lnRef>
            <a:fillRef idx="1">
              <a:schemeClr val="dk1"/>
            </a:fillRef>
            <a:effectRef idx="1">
              <a:schemeClr val="dk1"/>
            </a:effectRef>
            <a:fontRef idx="minor">
              <a:schemeClr val="lt1"/>
            </a:fontRef>
          </p:style>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1.2</a:t>
              </a:r>
              <a:endParaRPr lang="zh-CN" altLang="en-US" b="0" u="none">
                <a:solidFill>
                  <a:srgbClr val="FFFFFF"/>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32" name="矩形 24"/>
            <p:cNvSpPr>
              <a:spLocks noChangeArrowheads="1"/>
            </p:cNvSpPr>
            <p:nvPr/>
          </p:nvSpPr>
          <p:spPr bwMode="auto">
            <a:xfrm>
              <a:off x="2497138" y="0"/>
              <a:ext cx="857250" cy="428627"/>
            </a:xfrm>
            <a:prstGeom prst="rect">
              <a:avLst/>
            </a:prstGeom>
            <a:grpFill/>
            <a:ln w="28575">
              <a:solidFill>
                <a:schemeClr val="bg2">
                  <a:lumMod val="90000"/>
                </a:schemeClr>
              </a:solidFill>
              <a:headEnd/>
              <a:tailEnd/>
            </a:ln>
          </p:spPr>
          <p:style>
            <a:lnRef idx="3">
              <a:schemeClr val="lt1"/>
            </a:lnRef>
            <a:fillRef idx="1">
              <a:schemeClr val="dk1"/>
            </a:fillRef>
            <a:effectRef idx="1">
              <a:schemeClr val="dk1"/>
            </a:effectRef>
            <a:fontRef idx="minor">
              <a:schemeClr val="lt1"/>
            </a:fontRef>
          </p:style>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1.6</a:t>
              </a:r>
              <a:endParaRPr lang="zh-CN" altLang="en-US" b="0" u="none">
                <a:solidFill>
                  <a:srgbClr val="FFFFFF"/>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33" name="矩形 24"/>
            <p:cNvSpPr>
              <a:spLocks noChangeArrowheads="1"/>
            </p:cNvSpPr>
            <p:nvPr/>
          </p:nvSpPr>
          <p:spPr bwMode="auto">
            <a:xfrm>
              <a:off x="3451225" y="0"/>
              <a:ext cx="857250" cy="428627"/>
            </a:xfrm>
            <a:prstGeom prst="rect">
              <a:avLst/>
            </a:prstGeom>
            <a:grpFill/>
            <a:ln w="28575">
              <a:solidFill>
                <a:schemeClr val="bg2">
                  <a:lumMod val="90000"/>
                </a:schemeClr>
              </a:solidFill>
              <a:headEnd/>
              <a:tailEnd/>
            </a:ln>
          </p:spPr>
          <p:style>
            <a:lnRef idx="3">
              <a:schemeClr val="lt1"/>
            </a:lnRef>
            <a:fillRef idx="1">
              <a:schemeClr val="dk1"/>
            </a:fillRef>
            <a:effectRef idx="1">
              <a:schemeClr val="dk1"/>
            </a:effectRef>
            <a:fontRef idx="minor">
              <a:schemeClr val="lt1"/>
            </a:fontRef>
          </p:style>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1.5</a:t>
              </a:r>
              <a:endParaRPr lang="zh-CN" altLang="en-US" b="0" u="none">
                <a:solidFill>
                  <a:srgbClr val="FFFFFF"/>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34" name="矩形 24"/>
            <p:cNvSpPr>
              <a:spLocks noChangeArrowheads="1"/>
            </p:cNvSpPr>
            <p:nvPr/>
          </p:nvSpPr>
          <p:spPr bwMode="auto">
            <a:xfrm>
              <a:off x="4405312" y="0"/>
              <a:ext cx="857250" cy="428627"/>
            </a:xfrm>
            <a:prstGeom prst="rect">
              <a:avLst/>
            </a:prstGeom>
            <a:grpFill/>
            <a:ln w="28575">
              <a:solidFill>
                <a:schemeClr val="bg2">
                  <a:lumMod val="90000"/>
                </a:schemeClr>
              </a:solidFill>
              <a:headEnd/>
              <a:tailEnd/>
            </a:ln>
          </p:spPr>
          <p:style>
            <a:lnRef idx="3">
              <a:schemeClr val="lt1"/>
            </a:lnRef>
            <a:fillRef idx="1">
              <a:schemeClr val="dk1"/>
            </a:fillRef>
            <a:effectRef idx="1">
              <a:schemeClr val="dk1"/>
            </a:effectRef>
            <a:fontRef idx="minor">
              <a:schemeClr val="lt1"/>
            </a:fontRef>
          </p:style>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2.5</a:t>
              </a:r>
              <a:endParaRPr lang="zh-CN" altLang="en-US" b="0" u="none">
                <a:solidFill>
                  <a:srgbClr val="FFFFFF"/>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35" name="矩形 24"/>
            <p:cNvSpPr>
              <a:spLocks noChangeArrowheads="1"/>
            </p:cNvSpPr>
            <p:nvPr/>
          </p:nvSpPr>
          <p:spPr bwMode="auto">
            <a:xfrm>
              <a:off x="5359399" y="0"/>
              <a:ext cx="857250" cy="428627"/>
            </a:xfrm>
            <a:prstGeom prst="rect">
              <a:avLst/>
            </a:prstGeom>
            <a:grpFill/>
            <a:ln w="28575">
              <a:solidFill>
                <a:schemeClr val="bg2">
                  <a:lumMod val="90000"/>
                </a:schemeClr>
              </a:solidFill>
              <a:headEnd/>
              <a:tailEnd/>
            </a:ln>
          </p:spPr>
          <p:style>
            <a:lnRef idx="3">
              <a:schemeClr val="lt1"/>
            </a:lnRef>
            <a:fillRef idx="1">
              <a:schemeClr val="dk1"/>
            </a:fillRef>
            <a:effectRef idx="1">
              <a:schemeClr val="dk1"/>
            </a:effectRef>
            <a:fontRef idx="minor">
              <a:schemeClr val="lt1"/>
            </a:fontRef>
          </p:style>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2.6</a:t>
              </a:r>
              <a:endParaRPr lang="zh-CN" altLang="en-US" b="0" u="none">
                <a:solidFill>
                  <a:srgbClr val="FFFFFF"/>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36" name="矩形 24"/>
            <p:cNvSpPr>
              <a:spLocks noChangeArrowheads="1"/>
            </p:cNvSpPr>
            <p:nvPr/>
          </p:nvSpPr>
          <p:spPr bwMode="auto">
            <a:xfrm>
              <a:off x="6324599" y="0"/>
              <a:ext cx="857250" cy="428627"/>
            </a:xfrm>
            <a:prstGeom prst="rect">
              <a:avLst/>
            </a:prstGeom>
            <a:grpFill/>
            <a:ln w="28575">
              <a:solidFill>
                <a:schemeClr val="bg2">
                  <a:lumMod val="90000"/>
                </a:schemeClr>
              </a:solidFill>
              <a:headEnd/>
              <a:tailEnd/>
            </a:ln>
          </p:spPr>
          <p:style>
            <a:lnRef idx="3">
              <a:schemeClr val="lt1"/>
            </a:lnRef>
            <a:fillRef idx="1">
              <a:schemeClr val="dk1"/>
            </a:fillRef>
            <a:effectRef idx="1">
              <a:schemeClr val="dk1"/>
            </a:effectRef>
            <a:fontRef idx="minor">
              <a:schemeClr val="lt1"/>
            </a:fontRef>
          </p:style>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-1.5</a:t>
              </a:r>
              <a:endParaRPr lang="zh-CN" altLang="en-US" b="0" u="none">
                <a:solidFill>
                  <a:srgbClr val="FFFFFF"/>
                </a:solidFill>
                <a:latin typeface="Segoe UI Black" panose="020B0A02040204020203" pitchFamily="34" charset="0"/>
                <a:ea typeface="宋体" panose="02010600030101010101" pitchFamily="2" charset="-122"/>
                <a:cs typeface="Segoe UI Black" panose="020B0A02040204020203" pitchFamily="34" charset="0"/>
              </a:endParaRPr>
            </a:p>
          </p:txBody>
        </p:sp>
      </p:grpSp>
      <p:sp>
        <p:nvSpPr>
          <p:cNvPr id="37" name="矩形 24"/>
          <p:cNvSpPr>
            <a:spLocks noChangeArrowheads="1"/>
          </p:cNvSpPr>
          <p:nvPr/>
        </p:nvSpPr>
        <p:spPr bwMode="auto">
          <a:xfrm>
            <a:off x="9956692" y="2302963"/>
            <a:ext cx="1212928" cy="501689"/>
          </a:xfrm>
          <a:prstGeom prst="rect">
            <a:avLst/>
          </a:prstGeom>
          <a:solidFill>
            <a:srgbClr val="FFC000"/>
          </a:solidFill>
          <a:ln w="28575">
            <a:solidFill>
              <a:schemeClr val="bg2">
                <a:lumMod val="90000"/>
              </a:schemeClr>
            </a:solidFill>
            <a:miter lim="800000"/>
            <a:headEnd/>
            <a:tailEnd/>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b="0" u="none">
              <a:solidFill>
                <a:schemeClr val="tx1"/>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38" name="矩形 24"/>
          <p:cNvSpPr>
            <a:spLocks noChangeArrowheads="1"/>
          </p:cNvSpPr>
          <p:nvPr/>
        </p:nvSpPr>
        <p:spPr bwMode="auto">
          <a:xfrm>
            <a:off x="9956692" y="2948448"/>
            <a:ext cx="1212928" cy="501689"/>
          </a:xfrm>
          <a:prstGeom prst="rect">
            <a:avLst/>
          </a:prstGeom>
          <a:solidFill>
            <a:srgbClr val="FF9999"/>
          </a:solidFill>
          <a:ln w="28575">
            <a:solidFill>
              <a:schemeClr val="bg2">
                <a:lumMod val="90000"/>
              </a:schemeClr>
            </a:solidFill>
            <a:miter lim="800000"/>
            <a:headEnd/>
            <a:tailEnd/>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b="0" u="none">
              <a:solidFill>
                <a:schemeClr val="tx1"/>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39" name="矩形 24"/>
          <p:cNvSpPr>
            <a:spLocks noChangeArrowheads="1"/>
          </p:cNvSpPr>
          <p:nvPr/>
        </p:nvSpPr>
        <p:spPr bwMode="auto">
          <a:xfrm>
            <a:off x="9956692" y="3593933"/>
            <a:ext cx="1212928" cy="501689"/>
          </a:xfrm>
          <a:prstGeom prst="rect">
            <a:avLst/>
          </a:prstGeom>
          <a:solidFill>
            <a:srgbClr val="FFC000"/>
          </a:solidFill>
          <a:ln w="28575">
            <a:solidFill>
              <a:schemeClr val="bg2">
                <a:lumMod val="90000"/>
              </a:schemeClr>
            </a:solidFill>
            <a:miter lim="800000"/>
            <a:headEnd/>
            <a:tailEnd/>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-2</a:t>
            </a:r>
            <a:endParaRPr lang="zh-CN" altLang="en-US" b="0" u="none">
              <a:solidFill>
                <a:schemeClr val="tx1"/>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40" name="矩形 24"/>
          <p:cNvSpPr>
            <a:spLocks noChangeArrowheads="1"/>
          </p:cNvSpPr>
          <p:nvPr/>
        </p:nvSpPr>
        <p:spPr bwMode="auto">
          <a:xfrm>
            <a:off x="9956692" y="4239418"/>
            <a:ext cx="1212928" cy="501689"/>
          </a:xfrm>
          <a:prstGeom prst="rect">
            <a:avLst/>
          </a:prstGeom>
          <a:solidFill>
            <a:srgbClr val="FF9999"/>
          </a:solidFill>
          <a:ln w="28575">
            <a:solidFill>
              <a:schemeClr val="bg2">
                <a:lumMod val="90000"/>
              </a:schemeClr>
            </a:solidFill>
            <a:miter lim="800000"/>
            <a:headEnd/>
            <a:tailEnd/>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-2</a:t>
            </a:r>
            <a:endParaRPr lang="zh-CN" altLang="en-US" b="0" u="none">
              <a:solidFill>
                <a:schemeClr val="tx1"/>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41" name="矩形 7"/>
          <p:cNvSpPr>
            <a:spLocks noChangeArrowheads="1"/>
          </p:cNvSpPr>
          <p:nvPr/>
        </p:nvSpPr>
        <p:spPr bwMode="auto">
          <a:xfrm>
            <a:off x="1007981" y="4884903"/>
            <a:ext cx="2066469" cy="501689"/>
          </a:xfrm>
          <a:prstGeom prst="rect">
            <a:avLst/>
          </a:prstGeom>
          <a:gradFill rotWithShape="1">
            <a:gsLst>
              <a:gs pos="0">
                <a:srgbClr val="769535"/>
              </a:gs>
              <a:gs pos="80000">
                <a:srgbClr val="9BC348"/>
              </a:gs>
              <a:gs pos="100000">
                <a:srgbClr val="9CC746"/>
              </a:gs>
            </a:gsLst>
            <a:lin ang="5400000"/>
          </a:gradFill>
          <a:ln w="28575">
            <a:solidFill>
              <a:schemeClr val="bg2">
                <a:lumMod val="90000"/>
              </a:schemeClr>
            </a:solidFill>
            <a:miter lim="800000"/>
            <a:headEnd/>
            <a:tailEnd/>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zh-CN" altLang="en-US" sz="1800" u="none" dirty="0">
                <a:solidFill>
                  <a:srgbClr val="FFFFFF"/>
                </a:solidFill>
                <a:latin typeface="微软雅黑" panose="020B0503020204020204" pitchFamily="34" charset="-122"/>
                <a:ea typeface="微软雅黑" panose="020B0503020204020204" pitchFamily="34" charset="-122"/>
              </a:rPr>
              <a:t>向偶数舍入</a:t>
            </a:r>
          </a:p>
        </p:txBody>
      </p:sp>
      <p:sp>
        <p:nvSpPr>
          <p:cNvPr id="42" name="矩形 24"/>
          <p:cNvSpPr>
            <a:spLocks noChangeArrowheads="1"/>
          </p:cNvSpPr>
          <p:nvPr/>
        </p:nvSpPr>
        <p:spPr bwMode="auto">
          <a:xfrm>
            <a:off x="3191251" y="4884903"/>
            <a:ext cx="1212928" cy="501689"/>
          </a:xfrm>
          <a:prstGeom prst="rect">
            <a:avLst/>
          </a:prstGeom>
          <a:solidFill>
            <a:srgbClr val="FF9999"/>
          </a:solidFill>
          <a:ln w="28575">
            <a:solidFill>
              <a:schemeClr val="bg2">
                <a:lumMod val="90000"/>
              </a:schemeClr>
            </a:solidFill>
            <a:miter lim="800000"/>
            <a:headEnd/>
            <a:tailEnd/>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b="0" u="none">
              <a:solidFill>
                <a:schemeClr val="tx1"/>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43" name="矩形 30"/>
          <p:cNvSpPr>
            <a:spLocks noChangeArrowheads="1"/>
          </p:cNvSpPr>
          <p:nvPr/>
        </p:nvSpPr>
        <p:spPr bwMode="auto">
          <a:xfrm>
            <a:off x="4541195" y="4884903"/>
            <a:ext cx="1212928" cy="501689"/>
          </a:xfrm>
          <a:prstGeom prst="rect">
            <a:avLst/>
          </a:prstGeom>
          <a:solidFill>
            <a:srgbClr val="FF9999"/>
          </a:solidFill>
          <a:ln w="28575">
            <a:solidFill>
              <a:schemeClr val="bg2">
                <a:lumMod val="90000"/>
              </a:schemeClr>
            </a:solidFill>
            <a:miter lim="800000"/>
            <a:headEnd/>
            <a:tailEnd/>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2</a:t>
            </a:r>
            <a:endParaRPr lang="zh-CN" altLang="en-US" b="0" u="none">
              <a:solidFill>
                <a:schemeClr val="tx1"/>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44" name="矩形 24"/>
          <p:cNvSpPr>
            <a:spLocks noChangeArrowheads="1"/>
          </p:cNvSpPr>
          <p:nvPr/>
        </p:nvSpPr>
        <p:spPr bwMode="auto">
          <a:xfrm>
            <a:off x="5891138" y="4884903"/>
            <a:ext cx="1212928" cy="501689"/>
          </a:xfrm>
          <a:prstGeom prst="rect">
            <a:avLst/>
          </a:prstGeom>
          <a:solidFill>
            <a:srgbClr val="FF9999"/>
          </a:solidFill>
          <a:ln w="28575">
            <a:solidFill>
              <a:schemeClr val="bg2">
                <a:lumMod val="90000"/>
              </a:schemeClr>
            </a:solidFill>
            <a:miter lim="800000"/>
            <a:headEnd/>
            <a:tailEnd/>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2</a:t>
            </a:r>
            <a:endParaRPr lang="zh-CN" altLang="en-US" b="0" u="none">
              <a:solidFill>
                <a:schemeClr val="tx1"/>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45" name="矩形 24"/>
          <p:cNvSpPr>
            <a:spLocks noChangeArrowheads="1"/>
          </p:cNvSpPr>
          <p:nvPr/>
        </p:nvSpPr>
        <p:spPr bwMode="auto">
          <a:xfrm>
            <a:off x="7241083" y="4884903"/>
            <a:ext cx="1212928" cy="501689"/>
          </a:xfrm>
          <a:prstGeom prst="rect">
            <a:avLst/>
          </a:prstGeom>
          <a:solidFill>
            <a:srgbClr val="FF9999"/>
          </a:solidFill>
          <a:ln w="28575">
            <a:solidFill>
              <a:schemeClr val="bg2">
                <a:lumMod val="90000"/>
              </a:schemeClr>
            </a:solidFill>
            <a:miter lim="800000"/>
            <a:headEnd/>
            <a:tailEnd/>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2</a:t>
            </a:r>
            <a:endParaRPr lang="zh-CN" altLang="en-US" b="0" u="none">
              <a:solidFill>
                <a:schemeClr val="tx1"/>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46" name="矩形 24"/>
          <p:cNvSpPr>
            <a:spLocks noChangeArrowheads="1"/>
          </p:cNvSpPr>
          <p:nvPr/>
        </p:nvSpPr>
        <p:spPr bwMode="auto">
          <a:xfrm>
            <a:off x="8591025" y="4884903"/>
            <a:ext cx="1212928" cy="501689"/>
          </a:xfrm>
          <a:prstGeom prst="rect">
            <a:avLst/>
          </a:prstGeom>
          <a:solidFill>
            <a:srgbClr val="FF9999"/>
          </a:solidFill>
          <a:ln w="28575">
            <a:solidFill>
              <a:schemeClr val="bg2">
                <a:lumMod val="90000"/>
              </a:schemeClr>
            </a:solidFill>
            <a:miter lim="800000"/>
            <a:headEnd/>
            <a:tailEnd/>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3</a:t>
            </a:r>
            <a:endParaRPr lang="zh-CN" altLang="en-US" b="0" u="none">
              <a:solidFill>
                <a:schemeClr val="tx1"/>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47" name="矩形 24"/>
          <p:cNvSpPr>
            <a:spLocks noChangeArrowheads="1"/>
          </p:cNvSpPr>
          <p:nvPr/>
        </p:nvSpPr>
        <p:spPr bwMode="auto">
          <a:xfrm>
            <a:off x="9956692" y="4884903"/>
            <a:ext cx="1212928" cy="501689"/>
          </a:xfrm>
          <a:prstGeom prst="rect">
            <a:avLst/>
          </a:prstGeom>
          <a:solidFill>
            <a:srgbClr val="FF9999"/>
          </a:solidFill>
          <a:ln w="28575">
            <a:solidFill>
              <a:schemeClr val="bg2">
                <a:lumMod val="90000"/>
              </a:schemeClr>
            </a:solidFill>
            <a:miter lim="800000"/>
            <a:headEnd/>
            <a:tailEnd/>
          </a:ln>
          <a:effectLst>
            <a:outerShdw blurRad="50800" dist="38100" dir="5400000" algn="t" rotWithShape="0">
              <a:prstClr val="black">
                <a:alpha val="40000"/>
              </a:prstClr>
            </a:outerShdw>
          </a:effectLst>
        </p:spPr>
        <p:txBody>
          <a:bodyPr tIns="108000"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spcBef>
                <a:spcPct val="0"/>
              </a:spcBef>
            </a:pPr>
            <a:r>
              <a:rPr lang="en-US" altLang="zh-CN" b="0" u="none">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-2</a:t>
            </a:r>
            <a:endParaRPr lang="zh-CN" altLang="en-US" b="0" u="none">
              <a:solidFill>
                <a:schemeClr val="tx1"/>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48" name="Text Box 57"/>
          <p:cNvSpPr txBox="1">
            <a:spLocks noChangeArrowheads="1"/>
          </p:cNvSpPr>
          <p:nvPr/>
        </p:nvSpPr>
        <p:spPr bwMode="auto">
          <a:xfrm>
            <a:off x="1377027" y="5820894"/>
            <a:ext cx="9548037"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a:spcBef>
                <a:spcPct val="50000"/>
              </a:spcBef>
              <a:buNone/>
            </a:pPr>
            <a:r>
              <a:rPr lang="en-US" altLang="zh-CN" sz="2400" b="1" dirty="0">
                <a:ea typeface="微软雅黑" panose="020B0503020204020204" pitchFamily="34" charset="-122"/>
              </a:rPr>
              <a:t>IEEE 754</a:t>
            </a:r>
            <a:r>
              <a:rPr lang="zh-CN" altLang="en-US" sz="2400" b="1" dirty="0">
                <a:ea typeface="微软雅黑" panose="020B0503020204020204" pitchFamily="34" charset="-122"/>
              </a:rPr>
              <a:t>采用向偶数舍入，</a:t>
            </a:r>
            <a:r>
              <a:rPr lang="en-US" altLang="zh-CN" sz="2400" b="1" dirty="0">
                <a:ea typeface="微软雅黑" panose="020B0503020204020204" pitchFamily="34" charset="-122"/>
              </a:rPr>
              <a:t>00</a:t>
            </a:r>
            <a:r>
              <a:rPr lang="en-US" altLang="zh-CN" sz="2400" b="1" dirty="0">
                <a:solidFill>
                  <a:srgbClr val="0000FF"/>
                </a:solidFill>
                <a:ea typeface="微软雅黑" panose="020B0503020204020204" pitchFamily="34" charset="-122"/>
              </a:rPr>
              <a:t>1</a:t>
            </a:r>
            <a:r>
              <a:rPr lang="en-US" altLang="zh-CN" sz="2400" b="1" dirty="0">
                <a:ea typeface="微软雅黑" panose="020B0503020204020204" pitchFamily="34" charset="-122"/>
                <a:sym typeface="Wingdings" panose="05000000000000000000" pitchFamily="2" charset="2"/>
              </a:rPr>
              <a:t>0   01</a:t>
            </a:r>
            <a:r>
              <a:rPr lang="en-US" altLang="zh-CN" sz="2400" b="1" dirty="0">
                <a:solidFill>
                  <a:srgbClr val="0000FF"/>
                </a:solidFill>
                <a:ea typeface="微软雅黑" panose="020B0503020204020204" pitchFamily="34" charset="-122"/>
                <a:sym typeface="Wingdings" panose="05000000000000000000" pitchFamily="2" charset="2"/>
              </a:rPr>
              <a:t>1</a:t>
            </a:r>
            <a:r>
              <a:rPr lang="en-US" altLang="zh-CN" sz="2400" b="1" dirty="0">
                <a:ea typeface="微软雅黑" panose="020B0503020204020204" pitchFamily="34" charset="-122"/>
                <a:sym typeface="Wingdings" panose="05000000000000000000" pitchFamily="2" charset="2"/>
              </a:rPr>
              <a:t> 10  </a:t>
            </a:r>
            <a:r>
              <a:rPr lang="zh-CN" altLang="en-US" sz="2400" b="1" dirty="0">
                <a:ea typeface="微软雅黑" panose="020B0503020204020204" pitchFamily="34" charset="-122"/>
              </a:rPr>
              <a:t>保证</a:t>
            </a:r>
            <a:r>
              <a:rPr lang="en-US" altLang="zh-CN" sz="2400" b="1" dirty="0">
                <a:ea typeface="微软雅黑" panose="020B0503020204020204" pitchFamily="34" charset="-122"/>
              </a:rPr>
              <a:t>LSB</a:t>
            </a:r>
            <a:r>
              <a:rPr lang="zh-CN" altLang="en-US" sz="2400" b="1" dirty="0">
                <a:ea typeface="微软雅黑" panose="020B0503020204020204" pitchFamily="34" charset="-122"/>
              </a:rPr>
              <a:t>为</a:t>
            </a:r>
            <a:r>
              <a:rPr lang="en-US" altLang="zh-CN" sz="2400" b="1" dirty="0">
                <a:ea typeface="微软雅黑" panose="020B0503020204020204" pitchFamily="34" charset="-122"/>
              </a:rPr>
              <a:t>0</a:t>
            </a:r>
            <a:endParaRPr lang="en-US" altLang="zh-CN" sz="2400" b="1" i="0" u="none" dirty="0">
              <a:ea typeface="微软雅黑" panose="020B0503020204020204" pitchFamily="34" charset="-122"/>
            </a:endParaRPr>
          </a:p>
        </p:txBody>
      </p:sp>
    </p:spTree>
    <p:extLst>
      <p:ext uri="{BB962C8B-B14F-4D97-AF65-F5344CB8AC3E}">
        <p14:creationId xmlns:p14="http://schemas.microsoft.com/office/powerpoint/2010/main" val="143988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ipe(left)">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left)">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left)">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left)">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left)">
                                      <p:cBhvr>
                                        <p:cTn id="62" dur="5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wipe(left)">
                                      <p:cBhvr>
                                        <p:cTn id="67" dur="500"/>
                                        <p:tgtEl>
                                          <p:spTgt spid="1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wipe(left)">
                                      <p:cBhvr>
                                        <p:cTn id="72" dur="500"/>
                                        <p:tgtEl>
                                          <p:spTgt spid="1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wipe(left)">
                                      <p:cBhvr>
                                        <p:cTn id="77" dur="500"/>
                                        <p:tgtEl>
                                          <p:spTgt spid="38"/>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wipe(left)">
                                      <p:cBhvr>
                                        <p:cTn id="82" dur="500"/>
                                        <p:tgtEl>
                                          <p:spTgt spid="1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wipe(left)">
                                      <p:cBhvr>
                                        <p:cTn id="87" dur="500"/>
                                        <p:tgtEl>
                                          <p:spTgt spid="18"/>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wipe(left)">
                                      <p:cBhvr>
                                        <p:cTn id="92" dur="500"/>
                                        <p:tgtEl>
                                          <p:spTgt spid="19"/>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20"/>
                                        </p:tgtEl>
                                        <p:attrNameLst>
                                          <p:attrName>style.visibility</p:attrName>
                                        </p:attrNameLst>
                                      </p:cBhvr>
                                      <p:to>
                                        <p:strVal val="visible"/>
                                      </p:to>
                                    </p:set>
                                    <p:animEffect transition="in" filter="wipe(left)">
                                      <p:cBhvr>
                                        <p:cTn id="97" dur="500"/>
                                        <p:tgtEl>
                                          <p:spTgt spid="20"/>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21"/>
                                        </p:tgtEl>
                                        <p:attrNameLst>
                                          <p:attrName>style.visibility</p:attrName>
                                        </p:attrNameLst>
                                      </p:cBhvr>
                                      <p:to>
                                        <p:strVal val="visible"/>
                                      </p:to>
                                    </p:set>
                                    <p:animEffect transition="in" filter="wipe(left)">
                                      <p:cBhvr>
                                        <p:cTn id="102" dur="500"/>
                                        <p:tgtEl>
                                          <p:spTgt spid="21"/>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22"/>
                                        </p:tgtEl>
                                        <p:attrNameLst>
                                          <p:attrName>style.visibility</p:attrName>
                                        </p:attrNameLst>
                                      </p:cBhvr>
                                      <p:to>
                                        <p:strVal val="visible"/>
                                      </p:to>
                                    </p:set>
                                    <p:animEffect transition="in" filter="wipe(left)">
                                      <p:cBhvr>
                                        <p:cTn id="107" dur="500"/>
                                        <p:tgtEl>
                                          <p:spTgt spid="22"/>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39"/>
                                        </p:tgtEl>
                                        <p:attrNameLst>
                                          <p:attrName>style.visibility</p:attrName>
                                        </p:attrNameLst>
                                      </p:cBhvr>
                                      <p:to>
                                        <p:strVal val="visible"/>
                                      </p:to>
                                    </p:set>
                                    <p:animEffect transition="in" filter="wipe(left)">
                                      <p:cBhvr>
                                        <p:cTn id="112" dur="500"/>
                                        <p:tgtEl>
                                          <p:spTgt spid="39"/>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23"/>
                                        </p:tgtEl>
                                        <p:attrNameLst>
                                          <p:attrName>style.visibility</p:attrName>
                                        </p:attrNameLst>
                                      </p:cBhvr>
                                      <p:to>
                                        <p:strVal val="visible"/>
                                      </p:to>
                                    </p:set>
                                    <p:animEffect transition="in" filter="wipe(left)">
                                      <p:cBhvr>
                                        <p:cTn id="117" dur="500"/>
                                        <p:tgtEl>
                                          <p:spTgt spid="23"/>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24"/>
                                        </p:tgtEl>
                                        <p:attrNameLst>
                                          <p:attrName>style.visibility</p:attrName>
                                        </p:attrNameLst>
                                      </p:cBhvr>
                                      <p:to>
                                        <p:strVal val="visible"/>
                                      </p:to>
                                    </p:set>
                                    <p:animEffect transition="in" filter="wipe(left)">
                                      <p:cBhvr>
                                        <p:cTn id="122" dur="500"/>
                                        <p:tgtEl>
                                          <p:spTgt spid="24"/>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25"/>
                                        </p:tgtEl>
                                        <p:attrNameLst>
                                          <p:attrName>style.visibility</p:attrName>
                                        </p:attrNameLst>
                                      </p:cBhvr>
                                      <p:to>
                                        <p:strVal val="visible"/>
                                      </p:to>
                                    </p:set>
                                    <p:animEffect transition="in" filter="wipe(left)">
                                      <p:cBhvr>
                                        <p:cTn id="127" dur="500"/>
                                        <p:tgtEl>
                                          <p:spTgt spid="25"/>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26"/>
                                        </p:tgtEl>
                                        <p:attrNameLst>
                                          <p:attrName>style.visibility</p:attrName>
                                        </p:attrNameLst>
                                      </p:cBhvr>
                                      <p:to>
                                        <p:strVal val="visible"/>
                                      </p:to>
                                    </p:set>
                                    <p:animEffect transition="in" filter="wipe(left)">
                                      <p:cBhvr>
                                        <p:cTn id="132" dur="500"/>
                                        <p:tgtEl>
                                          <p:spTgt spid="26"/>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27"/>
                                        </p:tgtEl>
                                        <p:attrNameLst>
                                          <p:attrName>style.visibility</p:attrName>
                                        </p:attrNameLst>
                                      </p:cBhvr>
                                      <p:to>
                                        <p:strVal val="visible"/>
                                      </p:to>
                                    </p:set>
                                    <p:animEffect transition="in" filter="wipe(left)">
                                      <p:cBhvr>
                                        <p:cTn id="137" dur="500"/>
                                        <p:tgtEl>
                                          <p:spTgt spid="27"/>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28"/>
                                        </p:tgtEl>
                                        <p:attrNameLst>
                                          <p:attrName>style.visibility</p:attrName>
                                        </p:attrNameLst>
                                      </p:cBhvr>
                                      <p:to>
                                        <p:strVal val="visible"/>
                                      </p:to>
                                    </p:set>
                                    <p:animEffect transition="in" filter="wipe(left)">
                                      <p:cBhvr>
                                        <p:cTn id="142" dur="500"/>
                                        <p:tgtEl>
                                          <p:spTgt spid="28"/>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grpId="0" nodeType="clickEffect">
                                  <p:stCondLst>
                                    <p:cond delay="0"/>
                                  </p:stCondLst>
                                  <p:childTnLst>
                                    <p:set>
                                      <p:cBhvr>
                                        <p:cTn id="146" dur="1" fill="hold">
                                          <p:stCondLst>
                                            <p:cond delay="0"/>
                                          </p:stCondLst>
                                        </p:cTn>
                                        <p:tgtEl>
                                          <p:spTgt spid="40"/>
                                        </p:tgtEl>
                                        <p:attrNameLst>
                                          <p:attrName>style.visibility</p:attrName>
                                        </p:attrNameLst>
                                      </p:cBhvr>
                                      <p:to>
                                        <p:strVal val="visible"/>
                                      </p:to>
                                    </p:set>
                                    <p:animEffect transition="in" filter="wipe(left)">
                                      <p:cBhvr>
                                        <p:cTn id="147" dur="500"/>
                                        <p:tgtEl>
                                          <p:spTgt spid="40"/>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8" fill="hold" grpId="0" nodeType="clickEffect">
                                  <p:stCondLst>
                                    <p:cond delay="0"/>
                                  </p:stCondLst>
                                  <p:childTnLst>
                                    <p:set>
                                      <p:cBhvr>
                                        <p:cTn id="151" dur="1" fill="hold">
                                          <p:stCondLst>
                                            <p:cond delay="0"/>
                                          </p:stCondLst>
                                        </p:cTn>
                                        <p:tgtEl>
                                          <p:spTgt spid="41"/>
                                        </p:tgtEl>
                                        <p:attrNameLst>
                                          <p:attrName>style.visibility</p:attrName>
                                        </p:attrNameLst>
                                      </p:cBhvr>
                                      <p:to>
                                        <p:strVal val="visible"/>
                                      </p:to>
                                    </p:set>
                                    <p:animEffect transition="in" filter="wipe(left)">
                                      <p:cBhvr>
                                        <p:cTn id="152" dur="500"/>
                                        <p:tgtEl>
                                          <p:spTgt spid="41"/>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8" fill="hold" grpId="0" nodeType="clickEffect">
                                  <p:stCondLst>
                                    <p:cond delay="0"/>
                                  </p:stCondLst>
                                  <p:childTnLst>
                                    <p:set>
                                      <p:cBhvr>
                                        <p:cTn id="156" dur="1" fill="hold">
                                          <p:stCondLst>
                                            <p:cond delay="0"/>
                                          </p:stCondLst>
                                        </p:cTn>
                                        <p:tgtEl>
                                          <p:spTgt spid="42"/>
                                        </p:tgtEl>
                                        <p:attrNameLst>
                                          <p:attrName>style.visibility</p:attrName>
                                        </p:attrNameLst>
                                      </p:cBhvr>
                                      <p:to>
                                        <p:strVal val="visible"/>
                                      </p:to>
                                    </p:set>
                                    <p:animEffect transition="in" filter="wipe(left)">
                                      <p:cBhvr>
                                        <p:cTn id="157" dur="500"/>
                                        <p:tgtEl>
                                          <p:spTgt spid="42"/>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8" fill="hold" grpId="0" nodeType="clickEffect">
                                  <p:stCondLst>
                                    <p:cond delay="0"/>
                                  </p:stCondLst>
                                  <p:childTnLst>
                                    <p:set>
                                      <p:cBhvr>
                                        <p:cTn id="161" dur="1" fill="hold">
                                          <p:stCondLst>
                                            <p:cond delay="0"/>
                                          </p:stCondLst>
                                        </p:cTn>
                                        <p:tgtEl>
                                          <p:spTgt spid="43"/>
                                        </p:tgtEl>
                                        <p:attrNameLst>
                                          <p:attrName>style.visibility</p:attrName>
                                        </p:attrNameLst>
                                      </p:cBhvr>
                                      <p:to>
                                        <p:strVal val="visible"/>
                                      </p:to>
                                    </p:set>
                                    <p:animEffect transition="in" filter="wipe(left)">
                                      <p:cBhvr>
                                        <p:cTn id="162" dur="500"/>
                                        <p:tgtEl>
                                          <p:spTgt spid="43"/>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8" fill="hold" grpId="0" nodeType="clickEffect">
                                  <p:stCondLst>
                                    <p:cond delay="0"/>
                                  </p:stCondLst>
                                  <p:childTnLst>
                                    <p:set>
                                      <p:cBhvr>
                                        <p:cTn id="166" dur="1" fill="hold">
                                          <p:stCondLst>
                                            <p:cond delay="0"/>
                                          </p:stCondLst>
                                        </p:cTn>
                                        <p:tgtEl>
                                          <p:spTgt spid="44"/>
                                        </p:tgtEl>
                                        <p:attrNameLst>
                                          <p:attrName>style.visibility</p:attrName>
                                        </p:attrNameLst>
                                      </p:cBhvr>
                                      <p:to>
                                        <p:strVal val="visible"/>
                                      </p:to>
                                    </p:set>
                                    <p:animEffect transition="in" filter="wipe(left)">
                                      <p:cBhvr>
                                        <p:cTn id="167" dur="500"/>
                                        <p:tgtEl>
                                          <p:spTgt spid="44"/>
                                        </p:tgtEl>
                                      </p:cBhvr>
                                    </p:animEffect>
                                  </p:childTnLst>
                                </p:cTn>
                              </p:par>
                            </p:childTnLst>
                          </p:cTn>
                        </p:par>
                      </p:childTnLst>
                    </p:cTn>
                  </p:par>
                  <p:par>
                    <p:cTn id="168" fill="hold">
                      <p:stCondLst>
                        <p:cond delay="indefinite"/>
                      </p:stCondLst>
                      <p:childTnLst>
                        <p:par>
                          <p:cTn id="169" fill="hold">
                            <p:stCondLst>
                              <p:cond delay="0"/>
                            </p:stCondLst>
                            <p:childTnLst>
                              <p:par>
                                <p:cTn id="170" presetID="22" presetClass="entr" presetSubtype="8" fill="hold" grpId="0" nodeType="clickEffect">
                                  <p:stCondLst>
                                    <p:cond delay="0"/>
                                  </p:stCondLst>
                                  <p:childTnLst>
                                    <p:set>
                                      <p:cBhvr>
                                        <p:cTn id="171" dur="1" fill="hold">
                                          <p:stCondLst>
                                            <p:cond delay="0"/>
                                          </p:stCondLst>
                                        </p:cTn>
                                        <p:tgtEl>
                                          <p:spTgt spid="45"/>
                                        </p:tgtEl>
                                        <p:attrNameLst>
                                          <p:attrName>style.visibility</p:attrName>
                                        </p:attrNameLst>
                                      </p:cBhvr>
                                      <p:to>
                                        <p:strVal val="visible"/>
                                      </p:to>
                                    </p:set>
                                    <p:animEffect transition="in" filter="wipe(left)">
                                      <p:cBhvr>
                                        <p:cTn id="172" dur="500"/>
                                        <p:tgtEl>
                                          <p:spTgt spid="45"/>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8" fill="hold" grpId="0" nodeType="clickEffect">
                                  <p:stCondLst>
                                    <p:cond delay="0"/>
                                  </p:stCondLst>
                                  <p:childTnLst>
                                    <p:set>
                                      <p:cBhvr>
                                        <p:cTn id="176" dur="1" fill="hold">
                                          <p:stCondLst>
                                            <p:cond delay="0"/>
                                          </p:stCondLst>
                                        </p:cTn>
                                        <p:tgtEl>
                                          <p:spTgt spid="46"/>
                                        </p:tgtEl>
                                        <p:attrNameLst>
                                          <p:attrName>style.visibility</p:attrName>
                                        </p:attrNameLst>
                                      </p:cBhvr>
                                      <p:to>
                                        <p:strVal val="visible"/>
                                      </p:to>
                                    </p:set>
                                    <p:animEffect transition="in" filter="wipe(left)">
                                      <p:cBhvr>
                                        <p:cTn id="177" dur="500"/>
                                        <p:tgtEl>
                                          <p:spTgt spid="46"/>
                                        </p:tgtEl>
                                      </p:cBhvr>
                                    </p:animEffect>
                                  </p:childTnLst>
                                </p:cTn>
                              </p:par>
                            </p:childTnLst>
                          </p:cTn>
                        </p:par>
                      </p:childTnLst>
                    </p:cTn>
                  </p:par>
                  <p:par>
                    <p:cTn id="178" fill="hold">
                      <p:stCondLst>
                        <p:cond delay="indefinite"/>
                      </p:stCondLst>
                      <p:childTnLst>
                        <p:par>
                          <p:cTn id="179" fill="hold">
                            <p:stCondLst>
                              <p:cond delay="0"/>
                            </p:stCondLst>
                            <p:childTnLst>
                              <p:par>
                                <p:cTn id="180" presetID="22" presetClass="entr" presetSubtype="8" fill="hold" grpId="0" nodeType="clickEffect">
                                  <p:stCondLst>
                                    <p:cond delay="0"/>
                                  </p:stCondLst>
                                  <p:childTnLst>
                                    <p:set>
                                      <p:cBhvr>
                                        <p:cTn id="181" dur="1" fill="hold">
                                          <p:stCondLst>
                                            <p:cond delay="0"/>
                                          </p:stCondLst>
                                        </p:cTn>
                                        <p:tgtEl>
                                          <p:spTgt spid="47"/>
                                        </p:tgtEl>
                                        <p:attrNameLst>
                                          <p:attrName>style.visibility</p:attrName>
                                        </p:attrNameLst>
                                      </p:cBhvr>
                                      <p:to>
                                        <p:strVal val="visible"/>
                                      </p:to>
                                    </p:set>
                                    <p:animEffect transition="in" filter="wipe(left)">
                                      <p:cBhvr>
                                        <p:cTn id="182" dur="500"/>
                                        <p:tgtEl>
                                          <p:spTgt spid="47"/>
                                        </p:tgtEl>
                                      </p:cBhvr>
                                    </p:animEffect>
                                  </p:childTnLst>
                                </p:cTn>
                              </p:par>
                            </p:childTnLst>
                          </p:cTn>
                        </p:par>
                      </p:childTnLst>
                    </p:cTn>
                  </p:par>
                  <p:par>
                    <p:cTn id="183" fill="hold">
                      <p:stCondLst>
                        <p:cond delay="indefinite"/>
                      </p:stCondLst>
                      <p:childTnLst>
                        <p:par>
                          <p:cTn id="184" fill="hold">
                            <p:stCondLst>
                              <p:cond delay="0"/>
                            </p:stCondLst>
                            <p:childTnLst>
                              <p:par>
                                <p:cTn id="185" presetID="22" presetClass="entr" presetSubtype="8" fill="hold" grpId="0" nodeType="clickEffect">
                                  <p:stCondLst>
                                    <p:cond delay="0"/>
                                  </p:stCondLst>
                                  <p:childTnLst>
                                    <p:set>
                                      <p:cBhvr>
                                        <p:cTn id="186" dur="1" fill="hold">
                                          <p:stCondLst>
                                            <p:cond delay="0"/>
                                          </p:stCondLst>
                                        </p:cTn>
                                        <p:tgtEl>
                                          <p:spTgt spid="48"/>
                                        </p:tgtEl>
                                        <p:attrNameLst>
                                          <p:attrName>style.visibility</p:attrName>
                                        </p:attrNameLst>
                                      </p:cBhvr>
                                      <p:to>
                                        <p:strVal val="visible"/>
                                      </p:to>
                                    </p:set>
                                    <p:animEffect transition="in" filter="wipe(left)">
                                      <p:cBhvr>
                                        <p:cTn id="18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浮点运算的精度问题</a:t>
            </a:r>
          </a:p>
        </p:txBody>
      </p:sp>
      <p:sp>
        <p:nvSpPr>
          <p:cNvPr id="3" name="内容占位符 2"/>
          <p:cNvSpPr>
            <a:spLocks noGrp="1"/>
          </p:cNvSpPr>
          <p:nvPr>
            <p:ph idx="1"/>
          </p:nvPr>
        </p:nvSpPr>
        <p:spPr>
          <a:xfrm>
            <a:off x="487822" y="942764"/>
            <a:ext cx="11056478" cy="5637024"/>
          </a:xfrm>
        </p:spPr>
        <p:txBody>
          <a:bodyPr>
            <a:normAutofit lnSpcReduction="10000"/>
          </a:bodyPr>
          <a:lstStyle/>
          <a:p>
            <a:r>
              <a:rPr lang="en-US" altLang="zh-CN" dirty="0"/>
              <a:t>"Floating Point numbers are like piles of sand; every time you move one you lose a little sand, but you pick up a little dirt.“</a:t>
            </a:r>
          </a:p>
          <a:p>
            <a:pPr lvl="1"/>
            <a:r>
              <a:rPr lang="zh-CN" altLang="en-US" sz="2400" dirty="0"/>
              <a:t>浮点数就像一堆</a:t>
            </a:r>
            <a:r>
              <a:rPr lang="zh-CN" altLang="en-US" sz="2400" dirty="0">
                <a:solidFill>
                  <a:srgbClr val="0000FF"/>
                </a:solidFill>
              </a:rPr>
              <a:t>沙</a:t>
            </a:r>
            <a:r>
              <a:rPr lang="zh-CN" altLang="en-US" sz="2400" dirty="0"/>
              <a:t>，每移动一次就会失去一点</a:t>
            </a:r>
            <a:r>
              <a:rPr lang="zh-CN" altLang="en-US" sz="2400" dirty="0">
                <a:solidFill>
                  <a:srgbClr val="0000FF"/>
                </a:solidFill>
              </a:rPr>
              <a:t>沙</a:t>
            </a:r>
            <a:r>
              <a:rPr lang="zh-CN" altLang="en-US" sz="2400" dirty="0"/>
              <a:t>，并捡回一点</a:t>
            </a:r>
            <a:r>
              <a:rPr lang="zh-CN" altLang="en-US" sz="2400" dirty="0">
                <a:solidFill>
                  <a:srgbClr val="0000FF"/>
                </a:solidFill>
              </a:rPr>
              <a:t>脏</a:t>
            </a:r>
            <a:r>
              <a:rPr lang="zh-CN" altLang="en-US" sz="2400" dirty="0"/>
              <a:t> </a:t>
            </a:r>
          </a:p>
          <a:p>
            <a:pPr lvl="1"/>
            <a:r>
              <a:rPr lang="zh-CN" altLang="en-US" sz="2400" dirty="0"/>
              <a:t>如何使失去的</a:t>
            </a:r>
            <a:r>
              <a:rPr lang="zh-CN" altLang="en-US" sz="2400" dirty="0">
                <a:solidFill>
                  <a:srgbClr val="0000FF"/>
                </a:solidFill>
              </a:rPr>
              <a:t>沙</a:t>
            </a:r>
            <a:r>
              <a:rPr lang="zh-CN" altLang="en-US" sz="2400" dirty="0"/>
              <a:t>和捡回的</a:t>
            </a:r>
            <a:r>
              <a:rPr lang="zh-CN" altLang="en-US" sz="2400" dirty="0">
                <a:solidFill>
                  <a:srgbClr val="0000FF"/>
                </a:solidFill>
              </a:rPr>
              <a:t>脏</a:t>
            </a:r>
            <a:r>
              <a:rPr lang="zh-CN" altLang="en-US" sz="2400" dirty="0"/>
              <a:t>都尽量少呢？</a:t>
            </a:r>
          </a:p>
          <a:p>
            <a:r>
              <a:rPr lang="zh-CN" altLang="en-US" b="1" dirty="0"/>
              <a:t>更长尾数的浮点运算器</a:t>
            </a:r>
            <a:endParaRPr lang="en-US" altLang="zh-CN" b="1" dirty="0"/>
          </a:p>
          <a:p>
            <a:r>
              <a:rPr lang="zh-CN" altLang="en-US" b="1" dirty="0"/>
              <a:t>增加附加位</a:t>
            </a:r>
            <a:endParaRPr lang="en-US" altLang="zh-CN" b="1" dirty="0"/>
          </a:p>
          <a:p>
            <a:pPr lvl="1"/>
            <a:r>
              <a:rPr lang="en-US" altLang="zh-CN" sz="2400" dirty="0"/>
              <a:t>IEEE754: </a:t>
            </a:r>
            <a:r>
              <a:rPr lang="zh-CN" altLang="en-US" sz="2400" dirty="0"/>
              <a:t>中间结果须在右边加</a:t>
            </a:r>
            <a:r>
              <a:rPr lang="en-US" altLang="zh-CN" sz="2400" dirty="0"/>
              <a:t>2</a:t>
            </a:r>
            <a:r>
              <a:rPr lang="zh-CN" altLang="en-US" sz="2400" dirty="0"/>
              <a:t>个附加位 </a:t>
            </a:r>
            <a:endParaRPr lang="en-US" altLang="zh-CN" sz="2400" dirty="0"/>
          </a:p>
          <a:p>
            <a:pPr lvl="1"/>
            <a:r>
              <a:rPr lang="en-US" altLang="zh-CN" sz="2400" dirty="0"/>
              <a:t>Guard (</a:t>
            </a:r>
            <a:r>
              <a:rPr lang="zh-CN" altLang="en-US" sz="2400" b="1" dirty="0"/>
              <a:t>保护位</a:t>
            </a:r>
            <a:r>
              <a:rPr lang="en-US" altLang="zh-CN" sz="2400" dirty="0"/>
              <a:t>)</a:t>
            </a:r>
            <a:r>
              <a:rPr lang="zh-CN" altLang="en-US" sz="2400" dirty="0"/>
              <a:t>：在最低有效位右边的位</a:t>
            </a:r>
          </a:p>
          <a:p>
            <a:pPr lvl="1"/>
            <a:r>
              <a:rPr lang="en-US" altLang="zh-CN" sz="2400" dirty="0"/>
              <a:t>Round (</a:t>
            </a:r>
            <a:r>
              <a:rPr lang="zh-CN" altLang="en-US" sz="2400" b="1" dirty="0"/>
              <a:t>舍入位</a:t>
            </a:r>
            <a:r>
              <a:rPr lang="en-US" altLang="zh-CN" sz="2400" dirty="0"/>
              <a:t>)</a:t>
            </a:r>
            <a:r>
              <a:rPr lang="zh-CN" altLang="en-US" sz="2400" dirty="0"/>
              <a:t>：在保护位右边的位</a:t>
            </a:r>
          </a:p>
          <a:p>
            <a:endParaRPr lang="zh-CN" altLang="en-US" dirty="0"/>
          </a:p>
          <a:p>
            <a:endParaRPr lang="zh-CN" altLang="en-US" dirty="0"/>
          </a:p>
        </p:txBody>
      </p:sp>
    </p:spTree>
    <p:extLst>
      <p:ext uri="{BB962C8B-B14F-4D97-AF65-F5344CB8AC3E}">
        <p14:creationId xmlns:p14="http://schemas.microsoft.com/office/powerpoint/2010/main" val="1755987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浮点数加减法</a:t>
            </a:r>
            <a:r>
              <a:rPr lang="zh-CN" altLang="en-US" dirty="0"/>
              <a:t>五步骤</a:t>
            </a:r>
          </a:p>
        </p:txBody>
      </p:sp>
      <p:sp>
        <p:nvSpPr>
          <p:cNvPr id="3" name="内容占位符 2"/>
          <p:cNvSpPr>
            <a:spLocks noGrp="1"/>
          </p:cNvSpPr>
          <p:nvPr>
            <p:ph idx="1"/>
          </p:nvPr>
        </p:nvSpPr>
        <p:spPr/>
        <p:txBody>
          <a:bodyPr/>
          <a:lstStyle/>
          <a:p>
            <a:r>
              <a:rPr lang="zh-CN" altLang="en-US" dirty="0"/>
              <a:t>对阶</a:t>
            </a:r>
          </a:p>
          <a:p>
            <a:r>
              <a:rPr lang="zh-CN" altLang="en-US" dirty="0"/>
              <a:t>尾数求和</a:t>
            </a:r>
          </a:p>
          <a:p>
            <a:r>
              <a:rPr lang="zh-CN" altLang="en-US" dirty="0"/>
              <a:t>规格化（左规，右规）</a:t>
            </a:r>
          </a:p>
          <a:p>
            <a:r>
              <a:rPr lang="zh-CN" altLang="en-US" dirty="0"/>
              <a:t>溢出判断</a:t>
            </a:r>
          </a:p>
          <a:p>
            <a:r>
              <a:rPr lang="zh-CN" altLang="en-US" dirty="0"/>
              <a:t>舍入（截去、</a:t>
            </a:r>
            <a:r>
              <a:rPr lang="en-US" altLang="zh-CN" dirty="0"/>
              <a:t>0</a:t>
            </a:r>
            <a:r>
              <a:rPr lang="zh-CN" altLang="en-US" dirty="0"/>
              <a:t>舍</a:t>
            </a:r>
            <a:r>
              <a:rPr lang="en-US" altLang="zh-CN" dirty="0"/>
              <a:t>1</a:t>
            </a:r>
            <a:r>
              <a:rPr lang="zh-CN" altLang="en-US" dirty="0"/>
              <a:t>入、偶数舍入</a:t>
            </a:r>
            <a:r>
              <a:rPr lang="zh-CN" altLang="en-US" dirty="0">
                <a:sym typeface="Symbol" panose="05050102010706020507" pitchFamily="18" charset="2"/>
              </a:rPr>
              <a:t>）</a:t>
            </a:r>
            <a:endParaRPr lang="en-US" altLang="zh-CN" dirty="0">
              <a:sym typeface="Symbol" panose="05050102010706020507" pitchFamily="18" charset="2"/>
            </a:endParaRPr>
          </a:p>
          <a:p>
            <a:endParaRPr lang="zh-CN" altLang="en-US" dirty="0"/>
          </a:p>
        </p:txBody>
      </p:sp>
    </p:spTree>
    <p:extLst>
      <p:ext uri="{BB962C8B-B14F-4D97-AF65-F5344CB8AC3E}">
        <p14:creationId xmlns:p14="http://schemas.microsoft.com/office/powerpoint/2010/main" val="747389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7B9245-84DB-4777-A920-077FBF3A2637}"/>
              </a:ext>
            </a:extLst>
          </p:cNvPr>
          <p:cNvSpPr>
            <a:spLocks noGrp="1"/>
          </p:cNvSpPr>
          <p:nvPr>
            <p:ph type="title"/>
          </p:nvPr>
        </p:nvSpPr>
        <p:spPr/>
        <p:txBody>
          <a:bodyPr/>
          <a:lstStyle/>
          <a:p>
            <a:r>
              <a:rPr lang="zh-CN" altLang="en-US" dirty="0"/>
              <a:t>浮点运算举例</a:t>
            </a:r>
          </a:p>
        </p:txBody>
      </p:sp>
      <p:sp>
        <p:nvSpPr>
          <p:cNvPr id="3" name="内容占位符 2">
            <a:extLst>
              <a:ext uri="{FF2B5EF4-FFF2-40B4-BE49-F238E27FC236}">
                <a16:creationId xmlns:a16="http://schemas.microsoft.com/office/drawing/2014/main" id="{A29E74EB-DF80-4F8A-80E9-E06A716B3AAF}"/>
              </a:ext>
            </a:extLst>
          </p:cNvPr>
          <p:cNvSpPr>
            <a:spLocks noGrp="1"/>
          </p:cNvSpPr>
          <p:nvPr>
            <p:ph idx="1"/>
          </p:nvPr>
        </p:nvSpPr>
        <p:spPr>
          <a:xfrm>
            <a:off x="487822" y="875255"/>
            <a:ext cx="11005678" cy="1698836"/>
          </a:xfrm>
        </p:spPr>
        <p:txBody>
          <a:bodyPr>
            <a:normAutofit fontScale="92500" lnSpcReduction="10000"/>
          </a:bodyPr>
          <a:lstStyle/>
          <a:p>
            <a:r>
              <a:rPr lang="zh-CN" altLang="en-US" b="1" dirty="0">
                <a:latin typeface="楷体" panose="02010609060101010101" pitchFamily="49" charset="-122"/>
                <a:ea typeface="楷体" panose="02010609060101010101" pitchFamily="49" charset="-122"/>
              </a:rPr>
              <a:t>例</a:t>
            </a:r>
            <a:r>
              <a:rPr lang="en-US" altLang="zh-CN" b="1" dirty="0">
                <a:latin typeface="楷体" panose="02010609060101010101" pitchFamily="49" charset="-122"/>
                <a:ea typeface="楷体" panose="02010609060101010101" pitchFamily="49" charset="-122"/>
              </a:rPr>
              <a:t>1  </a:t>
            </a:r>
            <a:r>
              <a:rPr lang="zh-CN" altLang="en-US" b="1" dirty="0">
                <a:latin typeface="楷体" panose="02010609060101010101" pitchFamily="49" charset="-122"/>
                <a:ea typeface="楷体" panose="02010609060101010101" pitchFamily="49" charset="-122"/>
              </a:rPr>
              <a:t>两浮点数 </a:t>
            </a:r>
            <a:r>
              <a:rPr lang="en-US" altLang="zh-CN" b="1" dirty="0">
                <a:latin typeface="楷体" panose="02010609060101010101" pitchFamily="49" charset="-122"/>
                <a:ea typeface="楷体" panose="02010609060101010101" pitchFamily="49" charset="-122"/>
              </a:rPr>
              <a:t>x = 2</a:t>
            </a:r>
            <a:r>
              <a:rPr lang="en-US" altLang="zh-CN" b="1" baseline="70000" dirty="0">
                <a:latin typeface="楷体" panose="02010609060101010101" pitchFamily="49" charset="-122"/>
                <a:ea typeface="楷体" panose="02010609060101010101" pitchFamily="49" charset="-122"/>
              </a:rPr>
              <a:t>101</a:t>
            </a:r>
            <a:r>
              <a:rPr lang="en-US" altLang="zh-CN" b="1" dirty="0">
                <a:latin typeface="楷体" panose="02010609060101010101" pitchFamily="49" charset="-122"/>
                <a:ea typeface="楷体" panose="02010609060101010101" pitchFamily="49" charset="-122"/>
              </a:rPr>
              <a:t>×0.11011011</a:t>
            </a:r>
            <a:r>
              <a:rPr lang="zh-CN" altLang="en-US" b="1" dirty="0">
                <a:latin typeface="楷体" panose="02010609060101010101" pitchFamily="49" charset="-122"/>
                <a:ea typeface="楷体" panose="02010609060101010101" pitchFamily="49" charset="-122"/>
              </a:rPr>
              <a:t>，</a:t>
            </a:r>
            <a:r>
              <a:rPr lang="en-US" altLang="zh-CN" b="1" dirty="0">
                <a:latin typeface="楷体" panose="02010609060101010101" pitchFamily="49" charset="-122"/>
                <a:ea typeface="楷体" panose="02010609060101010101" pitchFamily="49" charset="-122"/>
              </a:rPr>
              <a:t>y = 2</a:t>
            </a:r>
            <a:r>
              <a:rPr lang="en-US" altLang="zh-CN" b="1" baseline="70000" dirty="0">
                <a:latin typeface="楷体" panose="02010609060101010101" pitchFamily="49" charset="-122"/>
                <a:ea typeface="楷体" panose="02010609060101010101" pitchFamily="49" charset="-122"/>
              </a:rPr>
              <a:t>111</a:t>
            </a:r>
            <a:r>
              <a:rPr lang="en-US" altLang="zh-CN" b="1" dirty="0">
                <a:latin typeface="楷体" panose="02010609060101010101" pitchFamily="49" charset="-122"/>
                <a:ea typeface="楷体" panose="02010609060101010101" pitchFamily="49" charset="-122"/>
              </a:rPr>
              <a:t>×(-0.10101100)</a:t>
            </a:r>
            <a:r>
              <a:rPr lang="zh-CN" altLang="en-US" b="1" dirty="0">
                <a:latin typeface="楷体" panose="02010609060101010101" pitchFamily="49" charset="-122"/>
                <a:ea typeface="楷体" panose="02010609060101010101" pitchFamily="49" charset="-122"/>
              </a:rPr>
              <a:t>。假设尾数在计算机中以补码表示，可存储</a:t>
            </a:r>
            <a:r>
              <a:rPr lang="en-US" altLang="zh-CN" b="1" dirty="0">
                <a:latin typeface="楷体" panose="02010609060101010101" pitchFamily="49" charset="-122"/>
                <a:ea typeface="楷体" panose="02010609060101010101" pitchFamily="49" charset="-122"/>
              </a:rPr>
              <a:t>10</a:t>
            </a:r>
            <a:r>
              <a:rPr lang="zh-CN" altLang="en-US" b="1" dirty="0">
                <a:latin typeface="楷体" panose="02010609060101010101" pitchFamily="49" charset="-122"/>
                <a:ea typeface="楷体" panose="02010609060101010101" pitchFamily="49" charset="-122"/>
              </a:rPr>
              <a:t>位尾数，</a:t>
            </a:r>
            <a:r>
              <a:rPr lang="en-US" altLang="zh-CN" b="1" dirty="0">
                <a:latin typeface="楷体" panose="02010609060101010101" pitchFamily="49" charset="-122"/>
                <a:ea typeface="楷体" panose="02010609060101010101" pitchFamily="49" charset="-122"/>
              </a:rPr>
              <a:t>2</a:t>
            </a:r>
            <a:r>
              <a:rPr lang="zh-CN" altLang="en-US" b="1" dirty="0">
                <a:latin typeface="楷体" panose="02010609060101010101" pitchFamily="49" charset="-122"/>
                <a:ea typeface="楷体" panose="02010609060101010101" pitchFamily="49" charset="-122"/>
              </a:rPr>
              <a:t>位符号位，阶码以补码表示，双符号位</a:t>
            </a:r>
            <a:r>
              <a:rPr lang="en-US" altLang="zh-CN" b="1" dirty="0">
                <a:latin typeface="楷体" panose="02010609060101010101" pitchFamily="49" charset="-122"/>
                <a:ea typeface="楷体" panose="02010609060101010101" pitchFamily="49" charset="-122"/>
              </a:rPr>
              <a:t>, </a:t>
            </a:r>
            <a:r>
              <a:rPr lang="zh-CN" altLang="en-US" b="1" dirty="0">
                <a:latin typeface="楷体" panose="02010609060101010101" pitchFamily="49" charset="-122"/>
                <a:ea typeface="楷体" panose="02010609060101010101" pitchFamily="49" charset="-122"/>
              </a:rPr>
              <a:t>求 </a:t>
            </a:r>
            <a:r>
              <a:rPr lang="en-US" altLang="zh-CN" b="1" dirty="0">
                <a:latin typeface="楷体" panose="02010609060101010101" pitchFamily="49" charset="-122"/>
                <a:ea typeface="楷体" panose="02010609060101010101" pitchFamily="49" charset="-122"/>
              </a:rPr>
              <a:t>x + y</a:t>
            </a:r>
            <a:r>
              <a:rPr lang="zh-CN" altLang="en-US" b="1" dirty="0">
                <a:latin typeface="宋体" panose="02010600030101010101" pitchFamily="2" charset="-122"/>
                <a:ea typeface="宋体" panose="02010600030101010101" pitchFamily="2" charset="-122"/>
              </a:rPr>
              <a:t>。</a:t>
            </a:r>
          </a:p>
          <a:p>
            <a:endParaRPr lang="zh-CN" altLang="en-US" dirty="0"/>
          </a:p>
        </p:txBody>
      </p:sp>
      <p:sp>
        <p:nvSpPr>
          <p:cNvPr id="5" name="Rectangle 3">
            <a:extLst>
              <a:ext uri="{FF2B5EF4-FFF2-40B4-BE49-F238E27FC236}">
                <a16:creationId xmlns:a16="http://schemas.microsoft.com/office/drawing/2014/main" id="{4073C371-5513-402C-9FDB-6F08CDDD9872}"/>
              </a:ext>
            </a:extLst>
          </p:cNvPr>
          <p:cNvSpPr txBox="1">
            <a:spLocks noChangeArrowheads="1"/>
          </p:cNvSpPr>
          <p:nvPr/>
        </p:nvSpPr>
        <p:spPr bwMode="auto">
          <a:xfrm>
            <a:off x="801139" y="2453951"/>
            <a:ext cx="10795000" cy="4040156"/>
          </a:xfrm>
          <a:prstGeom prst="rect">
            <a:avLst/>
          </a:prstGeom>
          <a:solidFill>
            <a:schemeClr val="accent6">
              <a:lumMod val="20000"/>
              <a:lumOff val="80000"/>
            </a:schemeClr>
          </a:solid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622300" indent="-355600" eaLnBrk="1" hangingPunct="1">
              <a:lnSpc>
                <a:spcPct val="140000"/>
              </a:lnSpc>
              <a:buNone/>
            </a:pPr>
            <a:r>
              <a:rPr lang="zh-CN" altLang="en-US" sz="2200" b="1" kern="0" dirty="0">
                <a:latin typeface="微软雅黑" panose="020B0503020204020204" pitchFamily="34" charset="-122"/>
                <a:ea typeface="微软雅黑" panose="020B0503020204020204" pitchFamily="34" charset="-122"/>
              </a:rPr>
              <a:t>解：将</a:t>
            </a:r>
            <a:r>
              <a:rPr lang="en-US" altLang="zh-CN" sz="2200" b="1" kern="0" dirty="0">
                <a:latin typeface="微软雅黑" panose="020B0503020204020204" pitchFamily="34" charset="-122"/>
                <a:ea typeface="微软雅黑" panose="020B0503020204020204" pitchFamily="34" charset="-122"/>
              </a:rPr>
              <a:t>x , y</a:t>
            </a:r>
            <a:r>
              <a:rPr lang="zh-CN" altLang="en-US" sz="2200" b="1" kern="0" dirty="0">
                <a:latin typeface="微软雅黑" panose="020B0503020204020204" pitchFamily="34" charset="-122"/>
                <a:ea typeface="微软雅黑" panose="020B0503020204020204" pitchFamily="34" charset="-122"/>
              </a:rPr>
              <a:t>转换成浮点格式</a:t>
            </a:r>
          </a:p>
          <a:p>
            <a:pPr marL="622300" indent="-355600" eaLnBrk="1" hangingPunct="1">
              <a:lnSpc>
                <a:spcPct val="140000"/>
              </a:lnSpc>
              <a:buNone/>
            </a:pPr>
            <a:r>
              <a:rPr lang="zh-CN" altLang="en-US" kern="0" dirty="0">
                <a:latin typeface="Consolas" panose="020B0609020204030204" pitchFamily="49" charset="0"/>
                <a:ea typeface="微软雅黑" panose="020B0503020204020204" pitchFamily="34" charset="-122"/>
              </a:rPr>
              <a:t>     </a:t>
            </a:r>
            <a:r>
              <a:rPr lang="en-US" altLang="zh-CN" kern="0" dirty="0">
                <a:latin typeface="Consolas" panose="020B0609020204030204" pitchFamily="49" charset="0"/>
                <a:ea typeface="微软雅黑" panose="020B0503020204020204" pitchFamily="34" charset="-122"/>
              </a:rPr>
              <a:t>[x]</a:t>
            </a:r>
            <a:r>
              <a:rPr lang="zh-CN" altLang="en-US" b="1" kern="0" baseline="-25000" dirty="0">
                <a:latin typeface="楷体" panose="02010609060101010101" pitchFamily="49" charset="-122"/>
                <a:ea typeface="楷体" panose="02010609060101010101" pitchFamily="49" charset="-122"/>
              </a:rPr>
              <a:t>浮</a:t>
            </a:r>
            <a:r>
              <a:rPr lang="zh-CN" altLang="en-US" kern="0" dirty="0">
                <a:latin typeface="Consolas" panose="020B0609020204030204" pitchFamily="49" charset="0"/>
                <a:ea typeface="微软雅黑" panose="020B0503020204020204" pitchFamily="34" charset="-122"/>
              </a:rPr>
              <a:t> </a:t>
            </a:r>
            <a:r>
              <a:rPr lang="en-US" altLang="zh-CN" kern="0" dirty="0">
                <a:latin typeface="Consolas" panose="020B0609020204030204" pitchFamily="49" charset="0"/>
                <a:ea typeface="微软雅黑" panose="020B0503020204020204" pitchFamily="34" charset="-122"/>
              </a:rPr>
              <a:t>= </a:t>
            </a:r>
            <a:r>
              <a:rPr lang="en-US" altLang="zh-CN" kern="0" dirty="0">
                <a:solidFill>
                  <a:srgbClr val="C00000"/>
                </a:solidFill>
                <a:latin typeface="Consolas" panose="020B0609020204030204" pitchFamily="49" charset="0"/>
                <a:ea typeface="微软雅黑" panose="020B0503020204020204" pitchFamily="34" charset="-122"/>
              </a:rPr>
              <a:t>00</a:t>
            </a:r>
            <a:r>
              <a:rPr lang="en-US" altLang="zh-CN" kern="0" dirty="0">
                <a:latin typeface="Consolas" panose="020B0609020204030204" pitchFamily="49" charset="0"/>
                <a:ea typeface="微软雅黑" panose="020B0503020204020204" pitchFamily="34" charset="-122"/>
              </a:rPr>
              <a:t>101, </a:t>
            </a:r>
            <a:r>
              <a:rPr lang="en-US" altLang="zh-CN" kern="0" dirty="0">
                <a:solidFill>
                  <a:srgbClr val="C00000"/>
                </a:solidFill>
                <a:latin typeface="Consolas" panose="020B0609020204030204" pitchFamily="49" charset="0"/>
                <a:ea typeface="微软雅黑" panose="020B0503020204020204" pitchFamily="34" charset="-122"/>
              </a:rPr>
              <a:t>00</a:t>
            </a:r>
            <a:r>
              <a:rPr lang="en-US" altLang="zh-CN" kern="0" dirty="0">
                <a:latin typeface="Consolas" panose="020B0609020204030204" pitchFamily="49" charset="0"/>
                <a:ea typeface="微软雅黑" panose="020B0503020204020204" pitchFamily="34" charset="-122"/>
              </a:rPr>
              <a:t>.1101</a:t>
            </a:r>
            <a:r>
              <a:rPr lang="en-US" altLang="zh-CN" kern="0" dirty="0">
                <a:solidFill>
                  <a:srgbClr val="0000FF"/>
                </a:solidFill>
                <a:latin typeface="Consolas" panose="020B0609020204030204" pitchFamily="49" charset="0"/>
                <a:ea typeface="微软雅黑" panose="020B0503020204020204" pitchFamily="34" charset="-122"/>
              </a:rPr>
              <a:t>1011</a:t>
            </a:r>
            <a:r>
              <a:rPr lang="en-US" altLang="zh-CN" kern="0" dirty="0">
                <a:solidFill>
                  <a:schemeClr val="accent2"/>
                </a:solidFill>
                <a:latin typeface="Consolas" panose="020B0609020204030204" pitchFamily="49" charset="0"/>
                <a:ea typeface="微软雅黑" panose="020B0503020204020204" pitchFamily="34" charset="-122"/>
              </a:rPr>
              <a:t>   </a:t>
            </a:r>
          </a:p>
          <a:p>
            <a:pPr marL="622300" indent="-355600" eaLnBrk="1" hangingPunct="1">
              <a:lnSpc>
                <a:spcPct val="140000"/>
              </a:lnSpc>
              <a:buNone/>
            </a:pPr>
            <a:r>
              <a:rPr lang="zh-CN" altLang="en-US" kern="0" dirty="0">
                <a:latin typeface="Consolas" panose="020B0609020204030204" pitchFamily="49" charset="0"/>
                <a:ea typeface="微软雅黑" panose="020B0503020204020204" pitchFamily="34" charset="-122"/>
              </a:rPr>
              <a:t>     </a:t>
            </a:r>
            <a:r>
              <a:rPr lang="en-US" altLang="zh-CN" kern="0" dirty="0">
                <a:latin typeface="Consolas" panose="020B0609020204030204" pitchFamily="49" charset="0"/>
                <a:ea typeface="微软雅黑" panose="020B0503020204020204" pitchFamily="34" charset="-122"/>
              </a:rPr>
              <a:t>[Y]</a:t>
            </a:r>
            <a:r>
              <a:rPr lang="zh-CN" altLang="en-US" b="1" kern="0" baseline="-25000" dirty="0">
                <a:latin typeface="楷体" panose="02010609060101010101" pitchFamily="49" charset="-122"/>
                <a:ea typeface="楷体" panose="02010609060101010101" pitchFamily="49" charset="-122"/>
              </a:rPr>
              <a:t>浮</a:t>
            </a:r>
            <a:r>
              <a:rPr lang="zh-CN" altLang="en-US" kern="0" dirty="0">
                <a:latin typeface="Consolas" panose="020B0609020204030204" pitchFamily="49" charset="0"/>
                <a:ea typeface="微软雅黑" panose="020B0503020204020204" pitchFamily="34" charset="-122"/>
              </a:rPr>
              <a:t> </a:t>
            </a:r>
            <a:r>
              <a:rPr lang="en-US" altLang="zh-CN" kern="0" dirty="0">
                <a:latin typeface="Consolas" panose="020B0609020204030204" pitchFamily="49" charset="0"/>
                <a:ea typeface="微软雅黑" panose="020B0503020204020204" pitchFamily="34" charset="-122"/>
              </a:rPr>
              <a:t>= </a:t>
            </a:r>
            <a:r>
              <a:rPr lang="en-US" altLang="zh-CN" kern="0" dirty="0">
                <a:solidFill>
                  <a:srgbClr val="C00000"/>
                </a:solidFill>
                <a:latin typeface="Consolas" panose="020B0609020204030204" pitchFamily="49" charset="0"/>
                <a:ea typeface="微软雅黑" panose="020B0503020204020204" pitchFamily="34" charset="-122"/>
              </a:rPr>
              <a:t>00</a:t>
            </a:r>
            <a:r>
              <a:rPr lang="en-US" altLang="zh-CN" kern="0" dirty="0">
                <a:latin typeface="Consolas" panose="020B0609020204030204" pitchFamily="49" charset="0"/>
                <a:ea typeface="微软雅黑" panose="020B0503020204020204" pitchFamily="34" charset="-122"/>
              </a:rPr>
              <a:t>111, </a:t>
            </a:r>
            <a:r>
              <a:rPr lang="en-US" altLang="zh-CN" kern="0" dirty="0">
                <a:solidFill>
                  <a:srgbClr val="C00000"/>
                </a:solidFill>
                <a:latin typeface="Consolas" panose="020B0609020204030204" pitchFamily="49" charset="0"/>
                <a:ea typeface="微软雅黑" panose="020B0503020204020204" pitchFamily="34" charset="-122"/>
              </a:rPr>
              <a:t>11</a:t>
            </a:r>
            <a:r>
              <a:rPr lang="en-US" altLang="zh-CN" kern="0" dirty="0">
                <a:latin typeface="Consolas" panose="020B0609020204030204" pitchFamily="49" charset="0"/>
                <a:ea typeface="微软雅黑" panose="020B0503020204020204" pitchFamily="34" charset="-122"/>
              </a:rPr>
              <a:t>.0101</a:t>
            </a:r>
            <a:r>
              <a:rPr lang="en-US" altLang="zh-CN" kern="0" dirty="0">
                <a:solidFill>
                  <a:srgbClr val="0000FF"/>
                </a:solidFill>
                <a:latin typeface="Consolas" panose="020B0609020204030204" pitchFamily="49" charset="0"/>
                <a:ea typeface="微软雅黑" panose="020B0503020204020204" pitchFamily="34" charset="-122"/>
              </a:rPr>
              <a:t>0100</a:t>
            </a:r>
          </a:p>
          <a:p>
            <a:pPr marL="622300" indent="-355600" eaLnBrk="1" hangingPunct="1">
              <a:lnSpc>
                <a:spcPct val="140000"/>
              </a:lnSpc>
              <a:buNone/>
            </a:pPr>
            <a:r>
              <a:rPr lang="zh-CN" altLang="en-US" sz="2200" b="1" kern="0" dirty="0">
                <a:latin typeface="微软雅黑" panose="020B0503020204020204" pitchFamily="34" charset="-122"/>
                <a:ea typeface="微软雅黑" panose="020B0503020204020204" pitchFamily="34" charset="-122"/>
              </a:rPr>
              <a:t>步骤</a:t>
            </a:r>
            <a:r>
              <a:rPr lang="en-US" altLang="zh-CN" sz="2200" b="1" kern="0" dirty="0">
                <a:latin typeface="微软雅黑" panose="020B0503020204020204" pitchFamily="34" charset="-122"/>
                <a:ea typeface="微软雅黑" panose="020B0503020204020204" pitchFamily="34" charset="-122"/>
              </a:rPr>
              <a:t>1</a:t>
            </a:r>
            <a:r>
              <a:rPr lang="zh-CN" altLang="en-US" sz="2200" b="1" kern="0" dirty="0">
                <a:latin typeface="微软雅黑" panose="020B0503020204020204" pitchFamily="34" charset="-122"/>
                <a:ea typeface="微软雅黑" panose="020B0503020204020204" pitchFamily="34" charset="-122"/>
              </a:rPr>
              <a:t>：对阶，阶差为 </a:t>
            </a:r>
            <a:r>
              <a:rPr lang="en-US" altLang="zh-CN" sz="2200" b="1" kern="0" dirty="0">
                <a:latin typeface="微软雅黑" panose="020B0503020204020204" pitchFamily="34" charset="-122"/>
                <a:ea typeface="微软雅黑" panose="020B0503020204020204" pitchFamily="34" charset="-122"/>
              </a:rPr>
              <a:t>E</a:t>
            </a:r>
            <a:r>
              <a:rPr lang="en-US" altLang="zh-CN" sz="2200" b="1" kern="0" baseline="-25000" dirty="0">
                <a:latin typeface="微软雅黑" panose="020B0503020204020204" pitchFamily="34" charset="-122"/>
                <a:ea typeface="微软雅黑" panose="020B0503020204020204" pitchFamily="34" charset="-122"/>
              </a:rPr>
              <a:t>x </a:t>
            </a:r>
            <a:r>
              <a:rPr lang="en-US" altLang="zh-CN" sz="2200" b="1" dirty="0"/>
              <a:t>− </a:t>
            </a:r>
            <a:r>
              <a:rPr lang="en-US" altLang="zh-CN" sz="2200" b="1" kern="0" dirty="0" err="1">
                <a:latin typeface="微软雅黑" panose="020B0503020204020204" pitchFamily="34" charset="-122"/>
                <a:ea typeface="微软雅黑" panose="020B0503020204020204" pitchFamily="34" charset="-122"/>
              </a:rPr>
              <a:t>E</a:t>
            </a:r>
            <a:r>
              <a:rPr lang="en-US" altLang="zh-CN" sz="2200" b="1" kern="0" baseline="-25000" dirty="0" err="1">
                <a:latin typeface="微软雅黑" panose="020B0503020204020204" pitchFamily="34" charset="-122"/>
                <a:ea typeface="微软雅黑" panose="020B0503020204020204" pitchFamily="34" charset="-122"/>
              </a:rPr>
              <a:t>y</a:t>
            </a:r>
            <a:r>
              <a:rPr lang="en-US" altLang="zh-CN" sz="2200" b="1" kern="0" baseline="-25000" dirty="0">
                <a:latin typeface="微软雅黑" panose="020B0503020204020204" pitchFamily="34" charset="-122"/>
                <a:ea typeface="微软雅黑" panose="020B0503020204020204" pitchFamily="34" charset="-122"/>
              </a:rPr>
              <a:t> </a:t>
            </a:r>
            <a:r>
              <a:rPr lang="en-US" altLang="zh-CN" sz="2200" b="1" kern="0" dirty="0">
                <a:latin typeface="微软雅黑" panose="020B0503020204020204" pitchFamily="34" charset="-122"/>
                <a:ea typeface="微软雅黑" panose="020B0503020204020204" pitchFamily="34" charset="-122"/>
              </a:rPr>
              <a:t>= [E</a:t>
            </a:r>
            <a:r>
              <a:rPr lang="en-US" altLang="zh-CN" sz="2200" b="1" kern="0" baseline="-25000" dirty="0">
                <a:latin typeface="微软雅黑" panose="020B0503020204020204" pitchFamily="34" charset="-122"/>
                <a:ea typeface="微软雅黑" panose="020B0503020204020204" pitchFamily="34" charset="-122"/>
              </a:rPr>
              <a:t>x</a:t>
            </a:r>
            <a:r>
              <a:rPr lang="en-US" altLang="zh-CN" sz="2200" b="1" kern="0" dirty="0">
                <a:latin typeface="微软雅黑" panose="020B0503020204020204" pitchFamily="34" charset="-122"/>
                <a:ea typeface="微软雅黑" panose="020B0503020204020204" pitchFamily="34" charset="-122"/>
              </a:rPr>
              <a:t>]</a:t>
            </a:r>
            <a:r>
              <a:rPr lang="zh-CN" altLang="en-US" b="1" kern="0" baseline="-25000" dirty="0">
                <a:latin typeface="楷体" panose="02010609060101010101" pitchFamily="49" charset="-122"/>
                <a:ea typeface="楷体" panose="02010609060101010101" pitchFamily="49" charset="-122"/>
              </a:rPr>
              <a:t>补</a:t>
            </a:r>
            <a:r>
              <a:rPr lang="zh-CN" altLang="en-US" sz="2200" b="1" kern="0" baseline="-25000" dirty="0">
                <a:latin typeface="微软雅黑" panose="020B0503020204020204" pitchFamily="34" charset="-122"/>
                <a:ea typeface="微软雅黑" panose="020B0503020204020204" pitchFamily="34" charset="-122"/>
              </a:rPr>
              <a:t> </a:t>
            </a:r>
            <a:r>
              <a:rPr lang="en-US" altLang="zh-CN" sz="2200" b="1" kern="0" dirty="0">
                <a:latin typeface="微软雅黑" panose="020B0503020204020204" pitchFamily="34" charset="-122"/>
                <a:ea typeface="微软雅黑" panose="020B0503020204020204" pitchFamily="34" charset="-122"/>
              </a:rPr>
              <a:t>+ [−</a:t>
            </a:r>
            <a:r>
              <a:rPr lang="en-US" altLang="zh-CN" sz="2200" b="1" kern="0" dirty="0" err="1">
                <a:latin typeface="微软雅黑" panose="020B0503020204020204" pitchFamily="34" charset="-122"/>
                <a:ea typeface="微软雅黑" panose="020B0503020204020204" pitchFamily="34" charset="-122"/>
              </a:rPr>
              <a:t>E</a:t>
            </a:r>
            <a:r>
              <a:rPr lang="en-US" altLang="zh-CN" sz="2200" b="1" kern="0" baseline="-25000" dirty="0" err="1">
                <a:latin typeface="微软雅黑" panose="020B0503020204020204" pitchFamily="34" charset="-122"/>
                <a:ea typeface="微软雅黑" panose="020B0503020204020204" pitchFamily="34" charset="-122"/>
              </a:rPr>
              <a:t>y</a:t>
            </a:r>
            <a:r>
              <a:rPr lang="en-US" altLang="zh-CN" sz="2200" b="1" kern="0" dirty="0">
                <a:latin typeface="微软雅黑" panose="020B0503020204020204" pitchFamily="34" charset="-122"/>
                <a:ea typeface="微软雅黑" panose="020B0503020204020204" pitchFamily="34" charset="-122"/>
              </a:rPr>
              <a:t>]</a:t>
            </a:r>
            <a:r>
              <a:rPr lang="zh-CN" altLang="en-US" b="1" kern="0" baseline="-25000" dirty="0">
                <a:latin typeface="楷体" panose="02010609060101010101" pitchFamily="49" charset="-122"/>
                <a:ea typeface="楷体" panose="02010609060101010101" pitchFamily="49" charset="-122"/>
              </a:rPr>
              <a:t>补</a:t>
            </a:r>
          </a:p>
          <a:p>
            <a:pPr marL="622300" indent="-355600" eaLnBrk="1" hangingPunct="1">
              <a:lnSpc>
                <a:spcPct val="140000"/>
              </a:lnSpc>
              <a:buNone/>
            </a:pPr>
            <a:r>
              <a:rPr lang="zh-CN" altLang="en-US" kern="0" dirty="0">
                <a:latin typeface="Consolas" panose="020B0609020204030204" pitchFamily="49" charset="0"/>
                <a:ea typeface="微软雅黑" panose="020B0503020204020204" pitchFamily="34" charset="-122"/>
              </a:rPr>
              <a:t>     </a:t>
            </a:r>
            <a:r>
              <a:rPr lang="en-US" altLang="zh-CN" kern="0" dirty="0">
                <a:latin typeface="Consolas" panose="020B0609020204030204" pitchFamily="49" charset="0"/>
                <a:ea typeface="微软雅黑" panose="020B0503020204020204" pitchFamily="34" charset="-122"/>
              </a:rPr>
              <a:t>[</a:t>
            </a:r>
            <a:r>
              <a:rPr lang="en-US" altLang="zh-CN" dirty="0"/>
              <a:t>−</a:t>
            </a:r>
            <a:r>
              <a:rPr lang="en-US" altLang="zh-CN" kern="0" dirty="0" err="1">
                <a:latin typeface="Consolas" panose="020B0609020204030204" pitchFamily="49" charset="0"/>
                <a:ea typeface="微软雅黑" panose="020B0503020204020204" pitchFamily="34" charset="-122"/>
              </a:rPr>
              <a:t>E</a:t>
            </a:r>
            <a:r>
              <a:rPr lang="en-US" altLang="zh-CN" kern="0" baseline="-25000" dirty="0" err="1">
                <a:latin typeface="Consolas" panose="020B0609020204030204" pitchFamily="49" charset="0"/>
                <a:ea typeface="微软雅黑" panose="020B0503020204020204" pitchFamily="34" charset="-122"/>
              </a:rPr>
              <a:t>y</a:t>
            </a:r>
            <a:r>
              <a:rPr lang="en-US" altLang="zh-CN" kern="0" dirty="0">
                <a:latin typeface="Consolas" panose="020B0609020204030204" pitchFamily="49" charset="0"/>
                <a:ea typeface="微软雅黑" panose="020B0503020204020204" pitchFamily="34" charset="-122"/>
              </a:rPr>
              <a:t>]</a:t>
            </a:r>
            <a:r>
              <a:rPr lang="zh-CN" altLang="en-US" b="1" kern="0" baseline="-25000" dirty="0">
                <a:latin typeface="楷体" panose="02010609060101010101" pitchFamily="49" charset="-122"/>
                <a:ea typeface="楷体" panose="02010609060101010101" pitchFamily="49" charset="-122"/>
              </a:rPr>
              <a:t>补</a:t>
            </a:r>
            <a:r>
              <a:rPr lang="en-US" altLang="zh-CN" kern="0" dirty="0">
                <a:latin typeface="Consolas" panose="020B0609020204030204" pitchFamily="49" charset="0"/>
                <a:ea typeface="微软雅黑" panose="020B0503020204020204" pitchFamily="34" charset="-122"/>
              </a:rPr>
              <a:t>=11001 </a:t>
            </a:r>
            <a:r>
              <a:rPr lang="zh-CN" altLang="en-US" kern="0" dirty="0">
                <a:latin typeface="Consolas" panose="020B0609020204030204" pitchFamily="49" charset="0"/>
                <a:ea typeface="微软雅黑" panose="020B0503020204020204" pitchFamily="34" charset="-122"/>
              </a:rPr>
              <a:t> </a:t>
            </a:r>
            <a:r>
              <a:rPr lang="en-US" altLang="zh-CN" kern="0" dirty="0">
                <a:latin typeface="Consolas" panose="020B0609020204030204" pitchFamily="49" charset="0"/>
                <a:ea typeface="微软雅黑" panose="020B0503020204020204" pitchFamily="34" charset="-122"/>
              </a:rPr>
              <a:t>E</a:t>
            </a:r>
            <a:r>
              <a:rPr lang="en-US" altLang="zh-CN" kern="0" baseline="-25000" dirty="0">
                <a:latin typeface="Consolas" panose="020B0609020204030204" pitchFamily="49" charset="0"/>
                <a:ea typeface="微软雅黑" panose="020B0503020204020204" pitchFamily="34" charset="-122"/>
              </a:rPr>
              <a:t>x</a:t>
            </a:r>
            <a:r>
              <a:rPr lang="en-US" altLang="zh-CN" dirty="0"/>
              <a:t>−</a:t>
            </a:r>
            <a:r>
              <a:rPr lang="en-US" altLang="zh-CN" kern="0" dirty="0" err="1">
                <a:latin typeface="Consolas" panose="020B0609020204030204" pitchFamily="49" charset="0"/>
                <a:ea typeface="微软雅黑" panose="020B0503020204020204" pitchFamily="34" charset="-122"/>
              </a:rPr>
              <a:t>E</a:t>
            </a:r>
            <a:r>
              <a:rPr lang="en-US" altLang="zh-CN" kern="0" baseline="-25000" dirty="0" err="1">
                <a:latin typeface="Consolas" panose="020B0609020204030204" pitchFamily="49" charset="0"/>
                <a:ea typeface="微软雅黑" panose="020B0503020204020204" pitchFamily="34" charset="-122"/>
              </a:rPr>
              <a:t>y</a:t>
            </a:r>
            <a:r>
              <a:rPr lang="zh-CN" altLang="en-US" kern="0" dirty="0">
                <a:latin typeface="Consolas" panose="020B0609020204030204" pitchFamily="49" charset="0"/>
                <a:ea typeface="微软雅黑" panose="020B0503020204020204" pitchFamily="34" charset="-122"/>
              </a:rPr>
              <a:t>＝</a:t>
            </a:r>
            <a:r>
              <a:rPr lang="en-US" altLang="zh-CN" kern="0" dirty="0">
                <a:latin typeface="Consolas" panose="020B0609020204030204" pitchFamily="49" charset="0"/>
                <a:ea typeface="微软雅黑" panose="020B0503020204020204" pitchFamily="34" charset="-122"/>
              </a:rPr>
              <a:t>00101</a:t>
            </a:r>
            <a:r>
              <a:rPr lang="zh-CN" altLang="en-US" kern="0" dirty="0">
                <a:latin typeface="Consolas" panose="020B0609020204030204" pitchFamily="49" charset="0"/>
                <a:ea typeface="微软雅黑" panose="020B0503020204020204" pitchFamily="34" charset="-122"/>
              </a:rPr>
              <a:t>＋</a:t>
            </a:r>
            <a:r>
              <a:rPr lang="en-US" altLang="zh-CN" kern="0" dirty="0">
                <a:latin typeface="Consolas" panose="020B0609020204030204" pitchFamily="49" charset="0"/>
                <a:ea typeface="微软雅黑" panose="020B0503020204020204" pitchFamily="34" charset="-122"/>
              </a:rPr>
              <a:t>11001</a:t>
            </a:r>
            <a:r>
              <a:rPr lang="zh-CN" altLang="en-US" kern="0" dirty="0">
                <a:latin typeface="Consolas" panose="020B0609020204030204" pitchFamily="49" charset="0"/>
                <a:ea typeface="微软雅黑" panose="020B0503020204020204" pitchFamily="34" charset="-122"/>
              </a:rPr>
              <a:t>＝</a:t>
            </a:r>
            <a:r>
              <a:rPr lang="en-US" altLang="zh-CN" kern="0" dirty="0">
                <a:latin typeface="Consolas" panose="020B0609020204030204" pitchFamily="49" charset="0"/>
                <a:ea typeface="微软雅黑" panose="020B0503020204020204" pitchFamily="34" charset="-122"/>
              </a:rPr>
              <a:t>11110 = -2 &lt; 0</a:t>
            </a:r>
          </a:p>
          <a:p>
            <a:pPr marL="622300" indent="-355600" eaLnBrk="1" hangingPunct="1">
              <a:lnSpc>
                <a:spcPct val="140000"/>
              </a:lnSpc>
              <a:buNone/>
            </a:pPr>
            <a:r>
              <a:rPr lang="zh-CN" altLang="en-US" kern="0" dirty="0">
                <a:latin typeface="微软雅黑" panose="020B0503020204020204" pitchFamily="34" charset="-122"/>
                <a:ea typeface="微软雅黑" panose="020B0503020204020204" pitchFamily="34" charset="-122"/>
              </a:rPr>
              <a:t>         小阶对大阶， </a:t>
            </a:r>
            <a:r>
              <a:rPr lang="en-US" altLang="zh-CN" kern="0" dirty="0">
                <a:latin typeface="微软雅黑" panose="020B0503020204020204" pitchFamily="34" charset="-122"/>
                <a:ea typeface="微软雅黑" panose="020B0503020204020204" pitchFamily="34" charset="-122"/>
              </a:rPr>
              <a:t>X</a:t>
            </a:r>
            <a:r>
              <a:rPr lang="zh-CN" altLang="en-US" kern="0" dirty="0">
                <a:latin typeface="微软雅黑" panose="020B0503020204020204" pitchFamily="34" charset="-122"/>
                <a:ea typeface="微软雅黑" panose="020B0503020204020204" pitchFamily="34" charset="-122"/>
              </a:rPr>
              <a:t>阶码加</a:t>
            </a:r>
            <a:r>
              <a:rPr lang="en-US" altLang="zh-CN" kern="0" dirty="0">
                <a:latin typeface="微软雅黑" panose="020B0503020204020204" pitchFamily="34" charset="-122"/>
                <a:ea typeface="微软雅黑" panose="020B0503020204020204" pitchFamily="34" charset="-122"/>
              </a:rPr>
              <a:t>2</a:t>
            </a:r>
            <a:r>
              <a:rPr lang="zh-CN" altLang="en-US" kern="0" dirty="0">
                <a:latin typeface="微软雅黑" panose="020B0503020204020204" pitchFamily="34" charset="-122"/>
                <a:ea typeface="微软雅黑" panose="020B0503020204020204" pitchFamily="34" charset="-122"/>
              </a:rPr>
              <a:t>，</a:t>
            </a:r>
            <a:r>
              <a:rPr lang="en-US" altLang="zh-CN" kern="0" dirty="0">
                <a:latin typeface="微软雅黑" panose="020B0503020204020204" pitchFamily="34" charset="-122"/>
                <a:ea typeface="微软雅黑" panose="020B0503020204020204" pitchFamily="34" charset="-122"/>
              </a:rPr>
              <a:t> </a:t>
            </a:r>
            <a:r>
              <a:rPr lang="zh-CN" altLang="en-US" kern="0" dirty="0">
                <a:latin typeface="微软雅黑" panose="020B0503020204020204" pitchFamily="34" charset="-122"/>
                <a:ea typeface="微软雅黑" panose="020B0503020204020204" pitchFamily="34" charset="-122"/>
              </a:rPr>
              <a:t>尾数右移</a:t>
            </a:r>
            <a:r>
              <a:rPr lang="en-US" altLang="zh-CN" kern="0" dirty="0">
                <a:latin typeface="微软雅黑" panose="020B0503020204020204" pitchFamily="34" charset="-122"/>
                <a:ea typeface="微软雅黑" panose="020B0503020204020204" pitchFamily="34" charset="-122"/>
              </a:rPr>
              <a:t>2</a:t>
            </a:r>
            <a:r>
              <a:rPr lang="zh-CN" altLang="en-US" kern="0" dirty="0">
                <a:latin typeface="微软雅黑" panose="020B0503020204020204" pitchFamily="34" charset="-122"/>
                <a:ea typeface="微软雅黑" panose="020B0503020204020204" pitchFamily="34" charset="-122"/>
              </a:rPr>
              <a:t>位</a:t>
            </a:r>
            <a:endParaRPr lang="en-US" altLang="zh-CN" kern="0" dirty="0">
              <a:latin typeface="微软雅黑" panose="020B0503020204020204" pitchFamily="34" charset="-122"/>
              <a:ea typeface="微软雅黑" panose="020B0503020204020204" pitchFamily="34" charset="-122"/>
            </a:endParaRPr>
          </a:p>
          <a:p>
            <a:pPr marL="622300" indent="-355600" eaLnBrk="1" hangingPunct="1">
              <a:lnSpc>
                <a:spcPct val="140000"/>
              </a:lnSpc>
              <a:buNone/>
            </a:pPr>
            <a:r>
              <a:rPr lang="zh-CN" altLang="en-US" kern="0" dirty="0">
                <a:latin typeface="Consolas" panose="020B0609020204030204" pitchFamily="49" charset="0"/>
                <a:ea typeface="微软雅黑" panose="020B0503020204020204" pitchFamily="34" charset="-122"/>
              </a:rPr>
              <a:t>     </a:t>
            </a:r>
            <a:r>
              <a:rPr lang="en-US" altLang="zh-CN" kern="0" dirty="0">
                <a:latin typeface="Consolas" panose="020B0609020204030204" pitchFamily="49" charset="0"/>
                <a:ea typeface="微软雅黑" panose="020B0503020204020204" pitchFamily="34" charset="-122"/>
              </a:rPr>
              <a:t>[x]</a:t>
            </a:r>
            <a:r>
              <a:rPr lang="zh-CN" altLang="en-US" b="1" kern="0" baseline="-25000" dirty="0">
                <a:latin typeface="楷体" panose="02010609060101010101" pitchFamily="49" charset="-122"/>
                <a:ea typeface="楷体" panose="02010609060101010101" pitchFamily="49" charset="-122"/>
              </a:rPr>
              <a:t>浮</a:t>
            </a:r>
            <a:r>
              <a:rPr lang="zh-CN" altLang="en-US" kern="0" dirty="0">
                <a:latin typeface="Consolas" panose="020B0609020204030204" pitchFamily="49" charset="0"/>
                <a:ea typeface="微软雅黑" panose="020B0503020204020204" pitchFamily="34" charset="-122"/>
              </a:rPr>
              <a:t> </a:t>
            </a:r>
            <a:r>
              <a:rPr lang="en-US" altLang="zh-CN" kern="0" dirty="0">
                <a:latin typeface="Consolas" panose="020B0609020204030204" pitchFamily="49" charset="0"/>
                <a:ea typeface="微软雅黑" panose="020B0503020204020204" pitchFamily="34" charset="-122"/>
              </a:rPr>
              <a:t>= </a:t>
            </a:r>
            <a:r>
              <a:rPr lang="en-US" altLang="zh-CN" kern="0" dirty="0">
                <a:solidFill>
                  <a:srgbClr val="C00000"/>
                </a:solidFill>
                <a:latin typeface="Consolas" panose="020B0609020204030204" pitchFamily="49" charset="0"/>
                <a:ea typeface="微软雅黑" panose="020B0503020204020204" pitchFamily="34" charset="-122"/>
              </a:rPr>
              <a:t>00</a:t>
            </a:r>
            <a:r>
              <a:rPr lang="en-US" altLang="zh-CN" kern="0" dirty="0">
                <a:latin typeface="Consolas" panose="020B0609020204030204" pitchFamily="49" charset="0"/>
                <a:ea typeface="微软雅黑" panose="020B0503020204020204" pitchFamily="34" charset="-122"/>
              </a:rPr>
              <a:t>111,</a:t>
            </a:r>
            <a:r>
              <a:rPr lang="en-US" altLang="zh-CN" kern="0" dirty="0">
                <a:solidFill>
                  <a:srgbClr val="C00000"/>
                </a:solidFill>
                <a:latin typeface="Consolas" panose="020B0609020204030204" pitchFamily="49" charset="0"/>
                <a:ea typeface="微软雅黑" panose="020B0503020204020204" pitchFamily="34" charset="-122"/>
              </a:rPr>
              <a:t>00</a:t>
            </a:r>
            <a:r>
              <a:rPr lang="en-US" altLang="zh-CN" kern="0" dirty="0">
                <a:latin typeface="Consolas" panose="020B0609020204030204" pitchFamily="49" charset="0"/>
                <a:ea typeface="微软雅黑" panose="020B0503020204020204" pitchFamily="34" charset="-122"/>
              </a:rPr>
              <a:t>.0011</a:t>
            </a:r>
            <a:r>
              <a:rPr lang="en-US" altLang="zh-CN" kern="0" dirty="0">
                <a:solidFill>
                  <a:srgbClr val="0000FF"/>
                </a:solidFill>
                <a:latin typeface="Consolas" panose="020B0609020204030204" pitchFamily="49" charset="0"/>
                <a:ea typeface="微软雅黑" panose="020B0503020204020204" pitchFamily="34" charset="-122"/>
              </a:rPr>
              <a:t>0110</a:t>
            </a:r>
            <a:r>
              <a:rPr lang="en-US" altLang="zh-CN" u="sng" kern="0" dirty="0">
                <a:solidFill>
                  <a:srgbClr val="C00000"/>
                </a:solidFill>
                <a:latin typeface="Consolas" panose="020B0609020204030204" pitchFamily="49" charset="0"/>
                <a:ea typeface="微软雅黑" panose="020B0503020204020204" pitchFamily="34" charset="-122"/>
              </a:rPr>
              <a:t>11</a:t>
            </a:r>
            <a:r>
              <a:rPr lang="en-US" altLang="zh-CN" kern="0" dirty="0">
                <a:solidFill>
                  <a:srgbClr val="C00000"/>
                </a:solidFill>
                <a:latin typeface="Consolas" panose="020B0609020204030204" pitchFamily="49" charset="0"/>
                <a:ea typeface="微软雅黑" panose="020B0503020204020204" pitchFamily="34" charset="-122"/>
              </a:rPr>
              <a:t>   </a:t>
            </a:r>
            <a:r>
              <a:rPr lang="zh-CN" altLang="en-US" sz="2000" b="1" u="sng" kern="0" dirty="0">
                <a:solidFill>
                  <a:srgbClr val="C00000"/>
                </a:solidFill>
                <a:latin typeface="Consolas" panose="020B0609020204030204" pitchFamily="49" charset="0"/>
                <a:ea typeface="微软雅黑" panose="020B0503020204020204" pitchFamily="34" charset="-122"/>
              </a:rPr>
              <a:t>保留位</a:t>
            </a:r>
            <a:endParaRPr lang="en-US" altLang="zh-CN" b="1" u="sng" kern="0" dirty="0">
              <a:latin typeface="微软雅黑" panose="020B0503020204020204" pitchFamily="34" charset="-122"/>
              <a:ea typeface="微软雅黑" panose="020B0503020204020204" pitchFamily="34" charset="-122"/>
            </a:endParaRPr>
          </a:p>
          <a:p>
            <a:pPr marL="622300" indent="-355600" eaLnBrk="1" hangingPunct="1">
              <a:lnSpc>
                <a:spcPct val="140000"/>
              </a:lnSpc>
              <a:buNone/>
            </a:pPr>
            <a:endParaRPr lang="zh-CN" altLang="en-US" kern="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19192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wipe(left)">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wipe(left)">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7B9245-84DB-4777-A920-077FBF3A2637}"/>
              </a:ext>
            </a:extLst>
          </p:cNvPr>
          <p:cNvSpPr>
            <a:spLocks noGrp="1"/>
          </p:cNvSpPr>
          <p:nvPr>
            <p:ph type="title"/>
          </p:nvPr>
        </p:nvSpPr>
        <p:spPr/>
        <p:txBody>
          <a:bodyPr/>
          <a:lstStyle/>
          <a:p>
            <a:r>
              <a:rPr lang="zh-CN" altLang="en-US" dirty="0"/>
              <a:t>浮点运算举例</a:t>
            </a:r>
          </a:p>
        </p:txBody>
      </p:sp>
      <p:sp>
        <p:nvSpPr>
          <p:cNvPr id="5" name="Rectangle 3">
            <a:extLst>
              <a:ext uri="{FF2B5EF4-FFF2-40B4-BE49-F238E27FC236}">
                <a16:creationId xmlns:a16="http://schemas.microsoft.com/office/drawing/2014/main" id="{4073C371-5513-402C-9FDB-6F08CDDD9872}"/>
              </a:ext>
            </a:extLst>
          </p:cNvPr>
          <p:cNvSpPr txBox="1">
            <a:spLocks noChangeArrowheads="1"/>
          </p:cNvSpPr>
          <p:nvPr/>
        </p:nvSpPr>
        <p:spPr bwMode="auto">
          <a:xfrm>
            <a:off x="698500" y="875254"/>
            <a:ext cx="10795000" cy="5725131"/>
          </a:xfrm>
          <a:prstGeom prst="rect">
            <a:avLst/>
          </a:prstGeom>
          <a:solidFill>
            <a:schemeClr val="accent6">
              <a:lumMod val="20000"/>
              <a:lumOff val="80000"/>
            </a:schemeClr>
          </a:solid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622300" indent="-355600" eaLnBrk="1" hangingPunct="1">
              <a:lnSpc>
                <a:spcPct val="130000"/>
              </a:lnSpc>
              <a:buNone/>
            </a:pPr>
            <a:r>
              <a:rPr lang="zh-CN" altLang="en-US" kern="0" dirty="0">
                <a:latin typeface="Consolas" panose="020B0609020204030204" pitchFamily="49" charset="0"/>
                <a:ea typeface="微软雅黑" panose="020B0503020204020204" pitchFamily="34" charset="-122"/>
              </a:rPr>
              <a:t>     </a:t>
            </a:r>
            <a:r>
              <a:rPr lang="en-US" altLang="zh-CN" kern="0" dirty="0">
                <a:latin typeface="Consolas" panose="020B0609020204030204" pitchFamily="49" charset="0"/>
                <a:ea typeface="微软雅黑" panose="020B0503020204020204" pitchFamily="34" charset="-122"/>
              </a:rPr>
              <a:t>[x]</a:t>
            </a:r>
            <a:r>
              <a:rPr lang="zh-CN" altLang="en-US" b="1" kern="0" baseline="-25000" dirty="0">
                <a:latin typeface="楷体" panose="02010609060101010101" pitchFamily="49" charset="-122"/>
                <a:ea typeface="楷体" panose="02010609060101010101" pitchFamily="49" charset="-122"/>
              </a:rPr>
              <a:t>浮</a:t>
            </a:r>
            <a:r>
              <a:rPr lang="zh-CN" altLang="en-US" kern="0" dirty="0">
                <a:latin typeface="Consolas" panose="020B0609020204030204" pitchFamily="49" charset="0"/>
                <a:ea typeface="微软雅黑" panose="020B0503020204020204" pitchFamily="34" charset="-122"/>
              </a:rPr>
              <a:t> </a:t>
            </a:r>
            <a:r>
              <a:rPr lang="en-US" altLang="zh-CN" kern="0" dirty="0">
                <a:latin typeface="Consolas" panose="020B0609020204030204" pitchFamily="49" charset="0"/>
                <a:ea typeface="微软雅黑" panose="020B0503020204020204" pitchFamily="34" charset="-122"/>
              </a:rPr>
              <a:t>= </a:t>
            </a:r>
            <a:r>
              <a:rPr lang="en-US" altLang="zh-CN" kern="0" dirty="0">
                <a:solidFill>
                  <a:srgbClr val="C00000"/>
                </a:solidFill>
                <a:latin typeface="Consolas" panose="020B0609020204030204" pitchFamily="49" charset="0"/>
                <a:ea typeface="微软雅黑" panose="020B0503020204020204" pitchFamily="34" charset="-122"/>
              </a:rPr>
              <a:t>00</a:t>
            </a:r>
            <a:r>
              <a:rPr lang="en-US" altLang="zh-CN" kern="0" dirty="0">
                <a:latin typeface="Consolas" panose="020B0609020204030204" pitchFamily="49" charset="0"/>
                <a:ea typeface="微软雅黑" panose="020B0503020204020204" pitchFamily="34" charset="-122"/>
              </a:rPr>
              <a:t>111, </a:t>
            </a:r>
            <a:r>
              <a:rPr lang="en-US" altLang="zh-CN" kern="0" dirty="0">
                <a:solidFill>
                  <a:srgbClr val="C00000"/>
                </a:solidFill>
                <a:latin typeface="Consolas" panose="020B0609020204030204" pitchFamily="49" charset="0"/>
                <a:ea typeface="微软雅黑" panose="020B0503020204020204" pitchFamily="34" charset="-122"/>
              </a:rPr>
              <a:t>00</a:t>
            </a:r>
            <a:r>
              <a:rPr lang="en-US" altLang="zh-CN" kern="0" dirty="0">
                <a:latin typeface="Consolas" panose="020B0609020204030204" pitchFamily="49" charset="0"/>
                <a:ea typeface="微软雅黑" panose="020B0503020204020204" pitchFamily="34" charset="-122"/>
              </a:rPr>
              <a:t>.0011</a:t>
            </a:r>
            <a:r>
              <a:rPr lang="en-US" altLang="zh-CN" kern="0" dirty="0">
                <a:solidFill>
                  <a:srgbClr val="0000FF"/>
                </a:solidFill>
                <a:latin typeface="Consolas" panose="020B0609020204030204" pitchFamily="49" charset="0"/>
                <a:ea typeface="微软雅黑" panose="020B0503020204020204" pitchFamily="34" charset="-122"/>
              </a:rPr>
              <a:t>0110</a:t>
            </a:r>
            <a:r>
              <a:rPr lang="en-US" altLang="zh-CN" b="1" u="sng" kern="0" dirty="0">
                <a:solidFill>
                  <a:srgbClr val="C00000"/>
                </a:solidFill>
                <a:latin typeface="Consolas" panose="020B0609020204030204" pitchFamily="49" charset="0"/>
                <a:ea typeface="微软雅黑" panose="020B0503020204020204" pitchFamily="34" charset="-122"/>
              </a:rPr>
              <a:t>11</a:t>
            </a:r>
            <a:r>
              <a:rPr lang="en-US" altLang="zh-CN" kern="0" dirty="0">
                <a:solidFill>
                  <a:srgbClr val="C00000"/>
                </a:solidFill>
                <a:latin typeface="Consolas" panose="020B0609020204030204" pitchFamily="49" charset="0"/>
                <a:ea typeface="微软雅黑" panose="020B0503020204020204" pitchFamily="34" charset="-122"/>
              </a:rPr>
              <a:t>   </a:t>
            </a:r>
            <a:r>
              <a:rPr lang="zh-CN" altLang="en-US" sz="2000" b="1" kern="0" dirty="0">
                <a:solidFill>
                  <a:srgbClr val="C00000"/>
                </a:solidFill>
                <a:latin typeface="Consolas" panose="020B0609020204030204" pitchFamily="49" charset="0"/>
                <a:ea typeface="微软雅黑" panose="020B0503020204020204" pitchFamily="34" charset="-122"/>
              </a:rPr>
              <a:t>保留位</a:t>
            </a:r>
            <a:endParaRPr lang="en-US" altLang="zh-CN" b="1" kern="0" dirty="0">
              <a:solidFill>
                <a:srgbClr val="C00000"/>
              </a:solidFill>
              <a:latin typeface="Consolas" panose="020B0609020204030204" pitchFamily="49" charset="0"/>
              <a:ea typeface="微软雅黑" panose="020B0503020204020204" pitchFamily="34" charset="-122"/>
            </a:endParaRPr>
          </a:p>
          <a:p>
            <a:pPr marL="622300" indent="-355600" eaLnBrk="1" hangingPunct="1">
              <a:lnSpc>
                <a:spcPct val="130000"/>
              </a:lnSpc>
              <a:buNone/>
            </a:pPr>
            <a:r>
              <a:rPr lang="zh-CN" altLang="en-US" kern="0" dirty="0">
                <a:latin typeface="Consolas" panose="020B0609020204030204" pitchFamily="49" charset="0"/>
                <a:ea typeface="微软雅黑" panose="020B0503020204020204" pitchFamily="34" charset="-122"/>
              </a:rPr>
              <a:t>     </a:t>
            </a:r>
            <a:r>
              <a:rPr lang="en-US" altLang="zh-CN" kern="0" dirty="0">
                <a:latin typeface="Consolas" panose="020B0609020204030204" pitchFamily="49" charset="0"/>
                <a:ea typeface="微软雅黑" panose="020B0503020204020204" pitchFamily="34" charset="-122"/>
              </a:rPr>
              <a:t>[Y]</a:t>
            </a:r>
            <a:r>
              <a:rPr lang="zh-CN" altLang="en-US" b="1" kern="0" baseline="-25000" dirty="0">
                <a:latin typeface="楷体" panose="02010609060101010101" pitchFamily="49" charset="-122"/>
                <a:ea typeface="楷体" panose="02010609060101010101" pitchFamily="49" charset="-122"/>
              </a:rPr>
              <a:t>浮</a:t>
            </a:r>
            <a:r>
              <a:rPr lang="zh-CN" altLang="en-US" kern="0" dirty="0">
                <a:latin typeface="Consolas" panose="020B0609020204030204" pitchFamily="49" charset="0"/>
                <a:ea typeface="微软雅黑" panose="020B0503020204020204" pitchFamily="34" charset="-122"/>
              </a:rPr>
              <a:t> </a:t>
            </a:r>
            <a:r>
              <a:rPr lang="en-US" altLang="zh-CN" kern="0" dirty="0">
                <a:latin typeface="Consolas" panose="020B0609020204030204" pitchFamily="49" charset="0"/>
                <a:ea typeface="微软雅黑" panose="020B0503020204020204" pitchFamily="34" charset="-122"/>
              </a:rPr>
              <a:t>= </a:t>
            </a:r>
            <a:r>
              <a:rPr lang="en-US" altLang="zh-CN" kern="0" dirty="0">
                <a:solidFill>
                  <a:srgbClr val="C00000"/>
                </a:solidFill>
                <a:latin typeface="Consolas" panose="020B0609020204030204" pitchFamily="49" charset="0"/>
                <a:ea typeface="微软雅黑" panose="020B0503020204020204" pitchFamily="34" charset="-122"/>
              </a:rPr>
              <a:t>00</a:t>
            </a:r>
            <a:r>
              <a:rPr lang="en-US" altLang="zh-CN" kern="0" dirty="0">
                <a:latin typeface="Consolas" panose="020B0609020204030204" pitchFamily="49" charset="0"/>
                <a:ea typeface="微软雅黑" panose="020B0503020204020204" pitchFamily="34" charset="-122"/>
              </a:rPr>
              <a:t>111, </a:t>
            </a:r>
            <a:r>
              <a:rPr lang="en-US" altLang="zh-CN" kern="0" dirty="0">
                <a:solidFill>
                  <a:srgbClr val="C00000"/>
                </a:solidFill>
                <a:latin typeface="Consolas" panose="020B0609020204030204" pitchFamily="49" charset="0"/>
                <a:ea typeface="微软雅黑" panose="020B0503020204020204" pitchFamily="34" charset="-122"/>
              </a:rPr>
              <a:t>11</a:t>
            </a:r>
            <a:r>
              <a:rPr lang="en-US" altLang="zh-CN" kern="0" dirty="0">
                <a:latin typeface="Consolas" panose="020B0609020204030204" pitchFamily="49" charset="0"/>
                <a:ea typeface="微软雅黑" panose="020B0503020204020204" pitchFamily="34" charset="-122"/>
              </a:rPr>
              <a:t>.0101</a:t>
            </a:r>
            <a:r>
              <a:rPr lang="en-US" altLang="zh-CN" kern="0" dirty="0">
                <a:solidFill>
                  <a:srgbClr val="0000FF"/>
                </a:solidFill>
                <a:latin typeface="Consolas" panose="020B0609020204030204" pitchFamily="49" charset="0"/>
                <a:ea typeface="微软雅黑" panose="020B0503020204020204" pitchFamily="34" charset="-122"/>
              </a:rPr>
              <a:t>0100</a:t>
            </a:r>
          </a:p>
          <a:p>
            <a:pPr marL="622300" indent="-355600" eaLnBrk="1" hangingPunct="1">
              <a:lnSpc>
                <a:spcPct val="130000"/>
              </a:lnSpc>
              <a:buNone/>
            </a:pPr>
            <a:r>
              <a:rPr lang="zh-CN" altLang="en-US" sz="2100" b="1" kern="0" dirty="0">
                <a:latin typeface="微软雅黑" panose="020B0503020204020204" pitchFamily="34" charset="-122"/>
                <a:ea typeface="微软雅黑" panose="020B0503020204020204" pitchFamily="34" charset="-122"/>
              </a:rPr>
              <a:t>步骤</a:t>
            </a:r>
            <a:r>
              <a:rPr lang="en-US" altLang="zh-CN" sz="2100" b="1" kern="0" dirty="0">
                <a:latin typeface="微软雅黑" panose="020B0503020204020204" pitchFamily="34" charset="-122"/>
                <a:ea typeface="微软雅黑" panose="020B0503020204020204" pitchFamily="34" charset="-122"/>
              </a:rPr>
              <a:t>2</a:t>
            </a:r>
            <a:r>
              <a:rPr lang="zh-CN" altLang="en-US" sz="2100" b="1" kern="0" dirty="0">
                <a:latin typeface="微软雅黑" panose="020B0503020204020204" pitchFamily="34" charset="-122"/>
                <a:ea typeface="微软雅黑" panose="020B0503020204020204" pitchFamily="34" charset="-122"/>
              </a:rPr>
              <a:t>：尾数求和</a:t>
            </a:r>
          </a:p>
          <a:p>
            <a:pPr eaLnBrk="1" hangingPunct="1">
              <a:lnSpc>
                <a:spcPct val="130000"/>
              </a:lnSpc>
              <a:buClr>
                <a:srgbClr val="CC0000"/>
              </a:buClr>
              <a:buNone/>
              <a:defRPr/>
            </a:pPr>
            <a:r>
              <a:rPr lang="zh-CN" altLang="en-US" kern="0" dirty="0">
                <a:solidFill>
                  <a:srgbClr val="000000"/>
                </a:solidFill>
                <a:latin typeface="Consolas" panose="020B0609020204030204" pitchFamily="49" charset="0"/>
                <a:ea typeface="宋体"/>
              </a:rPr>
              <a:t>     </a:t>
            </a:r>
            <a:r>
              <a:rPr lang="en-US" altLang="zh-CN" kern="0" dirty="0">
                <a:solidFill>
                  <a:srgbClr val="000000"/>
                </a:solidFill>
                <a:latin typeface="Consolas" panose="020B0609020204030204" pitchFamily="49" charset="0"/>
                <a:ea typeface="宋体"/>
              </a:rPr>
              <a:t>[X+Y]</a:t>
            </a:r>
            <a:r>
              <a:rPr lang="zh-CN" altLang="en-US" b="1" kern="0" baseline="-25000" dirty="0">
                <a:latin typeface="楷体" panose="02010609060101010101" pitchFamily="49" charset="-122"/>
                <a:ea typeface="楷体" panose="02010609060101010101" pitchFamily="49" charset="-122"/>
              </a:rPr>
              <a:t>浮</a:t>
            </a:r>
            <a:r>
              <a:rPr lang="zh-CN" altLang="en-US" kern="0" baseline="-25000" dirty="0">
                <a:solidFill>
                  <a:srgbClr val="000000"/>
                </a:solidFill>
                <a:latin typeface="Consolas" panose="020B0609020204030204" pitchFamily="49" charset="0"/>
                <a:ea typeface="宋体"/>
              </a:rPr>
              <a:t> </a:t>
            </a:r>
            <a:r>
              <a:rPr lang="en-US" altLang="zh-CN" kern="0" dirty="0">
                <a:solidFill>
                  <a:srgbClr val="000000"/>
                </a:solidFill>
                <a:latin typeface="Consolas" panose="020B0609020204030204" pitchFamily="49" charset="0"/>
                <a:ea typeface="宋体"/>
              </a:rPr>
              <a:t>= </a:t>
            </a:r>
            <a:r>
              <a:rPr lang="en-US" altLang="zh-CN" kern="0" dirty="0">
                <a:solidFill>
                  <a:srgbClr val="C00000"/>
                </a:solidFill>
                <a:latin typeface="Consolas" panose="020B0609020204030204" pitchFamily="49" charset="0"/>
                <a:ea typeface="微软雅黑" panose="020B0503020204020204" pitchFamily="34" charset="-122"/>
              </a:rPr>
              <a:t>00</a:t>
            </a:r>
            <a:r>
              <a:rPr lang="en-US" altLang="zh-CN" kern="0" dirty="0">
                <a:solidFill>
                  <a:srgbClr val="000000"/>
                </a:solidFill>
                <a:latin typeface="Consolas" panose="020B0609020204030204" pitchFamily="49" charset="0"/>
                <a:ea typeface="宋体"/>
              </a:rPr>
              <a:t>111, </a:t>
            </a:r>
            <a:r>
              <a:rPr lang="en-US" altLang="zh-CN" kern="0" dirty="0">
                <a:solidFill>
                  <a:srgbClr val="C00000"/>
                </a:solidFill>
                <a:latin typeface="Consolas" panose="020B0609020204030204" pitchFamily="49" charset="0"/>
                <a:ea typeface="微软雅黑" panose="020B0503020204020204" pitchFamily="34" charset="-122"/>
              </a:rPr>
              <a:t>11</a:t>
            </a:r>
            <a:r>
              <a:rPr lang="en-US" altLang="zh-CN" kern="0" dirty="0">
                <a:solidFill>
                  <a:srgbClr val="000000"/>
                </a:solidFill>
                <a:latin typeface="Consolas" panose="020B0609020204030204" pitchFamily="49" charset="0"/>
                <a:ea typeface="宋体"/>
              </a:rPr>
              <a:t>.</a:t>
            </a:r>
            <a:r>
              <a:rPr lang="en-US" altLang="zh-CN" kern="0" dirty="0">
                <a:latin typeface="Consolas" panose="020B0609020204030204" pitchFamily="49" charset="0"/>
                <a:ea typeface="微软雅黑" panose="020B0503020204020204" pitchFamily="34" charset="-122"/>
              </a:rPr>
              <a:t>1000</a:t>
            </a:r>
            <a:r>
              <a:rPr lang="en-US" altLang="zh-CN" kern="0" dirty="0">
                <a:solidFill>
                  <a:srgbClr val="0000FF"/>
                </a:solidFill>
                <a:latin typeface="Consolas" panose="020B0609020204030204" pitchFamily="49" charset="0"/>
                <a:ea typeface="微软雅黑" panose="020B0503020204020204" pitchFamily="34" charset="-122"/>
              </a:rPr>
              <a:t>10</a:t>
            </a:r>
            <a:r>
              <a:rPr lang="en-US" altLang="zh-CN" kern="0" dirty="0">
                <a:solidFill>
                  <a:srgbClr val="0000FF"/>
                </a:solidFill>
                <a:latin typeface="Consolas" panose="020B0609020204030204" pitchFamily="49" charset="0"/>
                <a:ea typeface="宋体"/>
              </a:rPr>
              <a:t>10</a:t>
            </a:r>
            <a:r>
              <a:rPr lang="en-US" altLang="zh-CN" b="1" u="sng" kern="0" dirty="0">
                <a:solidFill>
                  <a:srgbClr val="C00000"/>
                </a:solidFill>
                <a:latin typeface="Consolas" panose="020B0609020204030204" pitchFamily="49" charset="0"/>
                <a:ea typeface="宋体"/>
              </a:rPr>
              <a:t>1</a:t>
            </a:r>
            <a:r>
              <a:rPr lang="en-US" altLang="zh-CN" b="1" u="sng" kern="0" dirty="0">
                <a:solidFill>
                  <a:srgbClr val="C00000"/>
                </a:solidFill>
                <a:latin typeface="Consolas" panose="020B0609020204030204" pitchFamily="49" charset="0"/>
                <a:ea typeface="微软雅黑" panose="020B0503020204020204" pitchFamily="34" charset="-122"/>
              </a:rPr>
              <a:t>1</a:t>
            </a:r>
            <a:r>
              <a:rPr lang="en-US" altLang="zh-CN" kern="0" dirty="0">
                <a:solidFill>
                  <a:srgbClr val="C00000"/>
                </a:solidFill>
                <a:latin typeface="Consolas" panose="020B0609020204030204" pitchFamily="49" charset="0"/>
                <a:ea typeface="微软雅黑" panose="020B0503020204020204" pitchFamily="34" charset="-122"/>
              </a:rPr>
              <a:t>   </a:t>
            </a:r>
            <a:r>
              <a:rPr lang="zh-CN" altLang="en-US" sz="2000" kern="0" dirty="0">
                <a:solidFill>
                  <a:srgbClr val="C00000"/>
                </a:solidFill>
                <a:latin typeface="Consolas" panose="020B0609020204030204" pitchFamily="49" charset="0"/>
                <a:ea typeface="微软雅黑" panose="020B0503020204020204" pitchFamily="34" charset="-122"/>
              </a:rPr>
              <a:t>保留位参与运算</a:t>
            </a:r>
            <a:endParaRPr lang="en-US" altLang="zh-CN" kern="0" dirty="0">
              <a:solidFill>
                <a:srgbClr val="C00000"/>
              </a:solidFill>
              <a:latin typeface="Consolas" panose="020B0609020204030204" pitchFamily="49" charset="0"/>
              <a:ea typeface="微软雅黑" panose="020B0503020204020204" pitchFamily="34" charset="-122"/>
            </a:endParaRPr>
          </a:p>
          <a:p>
            <a:pPr marL="622300" indent="-355600" eaLnBrk="1" hangingPunct="1">
              <a:lnSpc>
                <a:spcPct val="130000"/>
              </a:lnSpc>
              <a:buClr>
                <a:srgbClr val="CC0000"/>
              </a:buClr>
              <a:buNone/>
              <a:defRPr/>
            </a:pPr>
            <a:r>
              <a:rPr lang="zh-CN" altLang="en-US" sz="2100" b="1" kern="0" dirty="0">
                <a:latin typeface="微软雅黑" panose="020B0503020204020204" pitchFamily="34" charset="-122"/>
                <a:ea typeface="微软雅黑" panose="020B0503020204020204" pitchFamily="34" charset="-122"/>
              </a:rPr>
              <a:t>步骤</a:t>
            </a:r>
            <a:r>
              <a:rPr lang="en-US" altLang="zh-CN" sz="2100" b="1" kern="0" dirty="0">
                <a:latin typeface="微软雅黑" panose="020B0503020204020204" pitchFamily="34" charset="-122"/>
                <a:ea typeface="微软雅黑" panose="020B0503020204020204" pitchFamily="34" charset="-122"/>
              </a:rPr>
              <a:t>3</a:t>
            </a:r>
            <a:r>
              <a:rPr lang="zh-CN" altLang="en-US" sz="2100" b="1" kern="0" dirty="0">
                <a:latin typeface="微软雅黑" panose="020B0503020204020204" pitchFamily="34" charset="-122"/>
                <a:ea typeface="微软雅黑" panose="020B0503020204020204" pitchFamily="34" charset="-122"/>
              </a:rPr>
              <a:t>：结果规格化</a:t>
            </a:r>
          </a:p>
          <a:p>
            <a:pPr eaLnBrk="1" hangingPunct="1">
              <a:lnSpc>
                <a:spcPct val="130000"/>
              </a:lnSpc>
              <a:buClr>
                <a:srgbClr val="CC0000"/>
              </a:buClr>
              <a:buNone/>
              <a:defRPr/>
            </a:pPr>
            <a:r>
              <a:rPr lang="zh-CN" altLang="en-US" kern="0" dirty="0">
                <a:solidFill>
                  <a:srgbClr val="000000"/>
                </a:solidFill>
                <a:latin typeface="Consolas" panose="020B0609020204030204" pitchFamily="49" charset="0"/>
                <a:ea typeface="微软雅黑" panose="020B0503020204020204" pitchFamily="34" charset="-122"/>
              </a:rPr>
              <a:t>     </a:t>
            </a:r>
            <a:r>
              <a:rPr lang="en-US" altLang="zh-CN" kern="0" dirty="0">
                <a:solidFill>
                  <a:srgbClr val="000000"/>
                </a:solidFill>
                <a:latin typeface="Consolas" panose="020B0609020204030204" pitchFamily="49" charset="0"/>
                <a:ea typeface="微软雅黑" panose="020B0503020204020204" pitchFamily="34" charset="-122"/>
              </a:rPr>
              <a:t>[X+Y]</a:t>
            </a:r>
            <a:r>
              <a:rPr lang="zh-CN" altLang="en-US" b="1" kern="0" baseline="-25000" dirty="0">
                <a:latin typeface="楷体" panose="02010609060101010101" pitchFamily="49" charset="-122"/>
                <a:ea typeface="楷体" panose="02010609060101010101" pitchFamily="49" charset="-122"/>
              </a:rPr>
              <a:t>浮 </a:t>
            </a:r>
            <a:r>
              <a:rPr lang="en-US" altLang="zh-CN" kern="0" dirty="0">
                <a:solidFill>
                  <a:srgbClr val="000000"/>
                </a:solidFill>
                <a:latin typeface="Consolas" panose="020B0609020204030204" pitchFamily="49" charset="0"/>
                <a:ea typeface="微软雅黑" panose="020B0503020204020204" pitchFamily="34" charset="-122"/>
              </a:rPr>
              <a:t>= </a:t>
            </a:r>
            <a:r>
              <a:rPr lang="en-US" altLang="zh-CN" kern="0" dirty="0">
                <a:solidFill>
                  <a:srgbClr val="C00000"/>
                </a:solidFill>
                <a:latin typeface="Consolas" panose="020B0609020204030204" pitchFamily="49" charset="0"/>
                <a:ea typeface="微软雅黑" panose="020B0503020204020204" pitchFamily="34" charset="-122"/>
              </a:rPr>
              <a:t>00</a:t>
            </a:r>
            <a:r>
              <a:rPr lang="en-US" altLang="zh-CN" kern="0" dirty="0">
                <a:solidFill>
                  <a:srgbClr val="000000"/>
                </a:solidFill>
                <a:latin typeface="Consolas" panose="020B0609020204030204" pitchFamily="49" charset="0"/>
                <a:ea typeface="宋体"/>
              </a:rPr>
              <a:t>110, </a:t>
            </a:r>
            <a:r>
              <a:rPr lang="en-US" altLang="zh-CN" kern="0" dirty="0">
                <a:solidFill>
                  <a:srgbClr val="C00000"/>
                </a:solidFill>
                <a:latin typeface="Consolas" panose="020B0609020204030204" pitchFamily="49" charset="0"/>
                <a:ea typeface="微软雅黑" panose="020B0503020204020204" pitchFamily="34" charset="-122"/>
              </a:rPr>
              <a:t>11</a:t>
            </a:r>
            <a:r>
              <a:rPr lang="en-US" altLang="zh-CN" kern="0" dirty="0">
                <a:solidFill>
                  <a:srgbClr val="000000"/>
                </a:solidFill>
                <a:latin typeface="Consolas" panose="020B0609020204030204" pitchFamily="49" charset="0"/>
                <a:ea typeface="宋体"/>
              </a:rPr>
              <a:t>.</a:t>
            </a:r>
            <a:r>
              <a:rPr lang="en-US" altLang="zh-CN" kern="0" dirty="0">
                <a:latin typeface="Consolas" panose="020B0609020204030204" pitchFamily="49" charset="0"/>
                <a:ea typeface="宋体"/>
              </a:rPr>
              <a:t>0001</a:t>
            </a:r>
            <a:r>
              <a:rPr lang="en-US" altLang="zh-CN" kern="0" dirty="0">
                <a:solidFill>
                  <a:srgbClr val="000000"/>
                </a:solidFill>
                <a:latin typeface="Consolas" panose="020B0609020204030204" pitchFamily="49" charset="0"/>
                <a:ea typeface="宋体"/>
              </a:rPr>
              <a:t>0101</a:t>
            </a:r>
            <a:r>
              <a:rPr lang="en-US" altLang="zh-CN" b="1" u="sng" kern="0" dirty="0">
                <a:solidFill>
                  <a:srgbClr val="C00000"/>
                </a:solidFill>
                <a:latin typeface="Consolas" panose="020B0609020204030204" pitchFamily="49" charset="0"/>
                <a:ea typeface="宋体"/>
              </a:rPr>
              <a:t>1</a:t>
            </a:r>
            <a:r>
              <a:rPr lang="en-US" altLang="zh-CN" kern="0" dirty="0">
                <a:solidFill>
                  <a:srgbClr val="000000"/>
                </a:solidFill>
                <a:latin typeface="Consolas" panose="020B0609020204030204" pitchFamily="49" charset="0"/>
                <a:ea typeface="宋体"/>
              </a:rPr>
              <a:t> </a:t>
            </a:r>
            <a:r>
              <a:rPr lang="en-US" altLang="zh-CN" kern="0" dirty="0">
                <a:solidFill>
                  <a:srgbClr val="000000"/>
                </a:solidFill>
                <a:latin typeface="Arial Rounded MT Bold" panose="020F0704030504030204" pitchFamily="34" charset="0"/>
                <a:ea typeface="宋体"/>
              </a:rPr>
              <a:t>    </a:t>
            </a:r>
            <a:r>
              <a:rPr lang="zh-CN" altLang="en-US" sz="2000" kern="0" dirty="0">
                <a:solidFill>
                  <a:schemeClr val="bg2">
                    <a:lumMod val="25000"/>
                  </a:schemeClr>
                </a:solidFill>
                <a:latin typeface="Consolas" panose="020B0609020204030204" pitchFamily="49" charset="0"/>
                <a:ea typeface="微软雅黑" panose="020B0503020204020204" pitchFamily="34" charset="-122"/>
              </a:rPr>
              <a:t>非规数，左归</a:t>
            </a:r>
            <a:r>
              <a:rPr lang="en-US" altLang="zh-CN" sz="2000" kern="0" dirty="0">
                <a:solidFill>
                  <a:schemeClr val="bg2">
                    <a:lumMod val="25000"/>
                  </a:schemeClr>
                </a:solidFill>
                <a:latin typeface="Consolas" panose="020B0609020204030204" pitchFamily="49" charset="0"/>
                <a:ea typeface="微软雅黑" panose="020B0503020204020204" pitchFamily="34" charset="-122"/>
              </a:rPr>
              <a:t>1</a:t>
            </a:r>
            <a:r>
              <a:rPr lang="zh-CN" altLang="en-US" sz="2000" kern="0" dirty="0">
                <a:solidFill>
                  <a:schemeClr val="bg2">
                    <a:lumMod val="25000"/>
                  </a:schemeClr>
                </a:solidFill>
                <a:latin typeface="Consolas" panose="020B0609020204030204" pitchFamily="49" charset="0"/>
                <a:ea typeface="微软雅黑" panose="020B0503020204020204" pitchFamily="34" charset="-122"/>
              </a:rPr>
              <a:t>位</a:t>
            </a:r>
            <a:r>
              <a:rPr lang="en-US" altLang="zh-CN" sz="2000" kern="0" dirty="0">
                <a:solidFill>
                  <a:schemeClr val="bg2">
                    <a:lumMod val="25000"/>
                  </a:schemeClr>
                </a:solidFill>
                <a:latin typeface="Consolas" panose="020B0609020204030204" pitchFamily="49" charset="0"/>
                <a:ea typeface="微软雅黑" panose="020B0503020204020204" pitchFamily="34" charset="-122"/>
              </a:rPr>
              <a:t>, </a:t>
            </a:r>
            <a:r>
              <a:rPr lang="zh-CN" altLang="en-US" sz="2000" kern="0" dirty="0">
                <a:solidFill>
                  <a:schemeClr val="bg2">
                    <a:lumMod val="25000"/>
                  </a:schemeClr>
                </a:solidFill>
                <a:latin typeface="Consolas" panose="020B0609020204030204" pitchFamily="49" charset="0"/>
                <a:ea typeface="微软雅黑" panose="020B0503020204020204" pitchFamily="34" charset="-122"/>
              </a:rPr>
              <a:t>阶码减</a:t>
            </a:r>
            <a:r>
              <a:rPr lang="en-US" altLang="zh-CN" sz="2000" kern="0" dirty="0">
                <a:solidFill>
                  <a:schemeClr val="bg2">
                    <a:lumMod val="25000"/>
                  </a:schemeClr>
                </a:solidFill>
                <a:latin typeface="Consolas" panose="020B0609020204030204" pitchFamily="49" charset="0"/>
                <a:ea typeface="微软雅黑" panose="020B0503020204020204" pitchFamily="34" charset="-122"/>
              </a:rPr>
              <a:t>1</a:t>
            </a:r>
            <a:r>
              <a:rPr lang="zh-CN" altLang="en-US" sz="2000" kern="0" dirty="0">
                <a:solidFill>
                  <a:schemeClr val="bg2">
                    <a:lumMod val="25000"/>
                  </a:schemeClr>
                </a:solidFill>
                <a:latin typeface="Consolas" panose="020B0609020204030204" pitchFamily="49" charset="0"/>
                <a:ea typeface="微软雅黑" panose="020B0503020204020204" pitchFamily="34" charset="-122"/>
              </a:rPr>
              <a:t>，</a:t>
            </a:r>
            <a:r>
              <a:rPr lang="zh-CN" altLang="en-US" sz="2000" kern="0" dirty="0">
                <a:solidFill>
                  <a:srgbClr val="C00000"/>
                </a:solidFill>
                <a:latin typeface="Consolas" panose="020B0609020204030204" pitchFamily="49" charset="0"/>
                <a:ea typeface="微软雅黑" panose="020B0503020204020204" pitchFamily="34" charset="-122"/>
              </a:rPr>
              <a:t>保留位？</a:t>
            </a:r>
            <a:endParaRPr lang="en-US" altLang="zh-CN" sz="2000" kern="0" dirty="0">
              <a:solidFill>
                <a:srgbClr val="C00000"/>
              </a:solidFill>
              <a:latin typeface="Consolas" panose="020B0609020204030204" pitchFamily="49" charset="0"/>
              <a:ea typeface="微软雅黑" panose="020B0503020204020204" pitchFamily="34" charset="-122"/>
            </a:endParaRPr>
          </a:p>
          <a:p>
            <a:pPr marL="622300" indent="-355600" eaLnBrk="1" hangingPunct="1">
              <a:lnSpc>
                <a:spcPct val="130000"/>
              </a:lnSpc>
              <a:buClr>
                <a:srgbClr val="CC0000"/>
              </a:buClr>
              <a:buNone/>
              <a:defRPr/>
            </a:pPr>
            <a:r>
              <a:rPr lang="zh-CN" altLang="en-US" sz="2100" b="1" kern="0" dirty="0">
                <a:latin typeface="微软雅黑" panose="020B0503020204020204" pitchFamily="34" charset="-122"/>
                <a:ea typeface="微软雅黑" panose="020B0503020204020204" pitchFamily="34" charset="-122"/>
              </a:rPr>
              <a:t>步骤</a:t>
            </a:r>
            <a:r>
              <a:rPr lang="en-US" altLang="zh-CN" sz="2100" b="1" kern="0" dirty="0">
                <a:latin typeface="微软雅黑" panose="020B0503020204020204" pitchFamily="34" charset="-122"/>
                <a:ea typeface="微软雅黑" panose="020B0503020204020204" pitchFamily="34" charset="-122"/>
              </a:rPr>
              <a:t>4</a:t>
            </a:r>
            <a:r>
              <a:rPr lang="zh-CN" altLang="en-US" sz="2100" b="1" kern="0" dirty="0">
                <a:latin typeface="微软雅黑" panose="020B0503020204020204" pitchFamily="34" charset="-122"/>
                <a:ea typeface="微软雅黑" panose="020B0503020204020204" pitchFamily="34" charset="-122"/>
              </a:rPr>
              <a:t>：舍入处理    </a:t>
            </a:r>
            <a:endParaRPr lang="en-US" altLang="zh-CN" sz="2100" b="1" kern="0" dirty="0">
              <a:latin typeface="微软雅黑" panose="020B0503020204020204" pitchFamily="34" charset="-122"/>
              <a:ea typeface="微软雅黑" panose="020B0503020204020204" pitchFamily="34" charset="-122"/>
            </a:endParaRPr>
          </a:p>
          <a:p>
            <a:pPr eaLnBrk="1" hangingPunct="1">
              <a:lnSpc>
                <a:spcPct val="130000"/>
              </a:lnSpc>
              <a:buClr>
                <a:srgbClr val="CC0000"/>
              </a:buClr>
              <a:buNone/>
              <a:defRPr/>
            </a:pPr>
            <a:r>
              <a:rPr lang="en-US" altLang="zh-CN" kern="0" dirty="0">
                <a:solidFill>
                  <a:srgbClr val="000000"/>
                </a:solidFill>
                <a:latin typeface="Consolas" panose="020B0609020204030204" pitchFamily="49" charset="0"/>
                <a:ea typeface="微软雅黑" panose="020B0503020204020204" pitchFamily="34" charset="-122"/>
              </a:rPr>
              <a:t>     [X+Y]</a:t>
            </a:r>
            <a:r>
              <a:rPr lang="zh-CN" altLang="en-US" b="1" kern="0" baseline="-25000" dirty="0">
                <a:latin typeface="楷体" panose="02010609060101010101" pitchFamily="49" charset="-122"/>
                <a:ea typeface="楷体" panose="02010609060101010101" pitchFamily="49" charset="-122"/>
              </a:rPr>
              <a:t>浮 </a:t>
            </a:r>
            <a:r>
              <a:rPr lang="en-US" altLang="zh-CN" kern="0" dirty="0">
                <a:solidFill>
                  <a:srgbClr val="000000"/>
                </a:solidFill>
                <a:latin typeface="Consolas" panose="020B0609020204030204" pitchFamily="49" charset="0"/>
                <a:ea typeface="微软雅黑" panose="020B0503020204020204" pitchFamily="34" charset="-122"/>
              </a:rPr>
              <a:t>= </a:t>
            </a:r>
            <a:r>
              <a:rPr lang="en-US" altLang="zh-CN" kern="0" dirty="0">
                <a:solidFill>
                  <a:srgbClr val="C00000"/>
                </a:solidFill>
                <a:latin typeface="Consolas" panose="020B0609020204030204" pitchFamily="49" charset="0"/>
                <a:ea typeface="微软雅黑" panose="020B0503020204020204" pitchFamily="34" charset="-122"/>
              </a:rPr>
              <a:t>00</a:t>
            </a:r>
            <a:r>
              <a:rPr lang="en-US" altLang="zh-CN" kern="0" dirty="0">
                <a:solidFill>
                  <a:srgbClr val="000000"/>
                </a:solidFill>
                <a:latin typeface="Consolas" panose="020B0609020204030204" pitchFamily="49" charset="0"/>
                <a:ea typeface="微软雅黑" panose="020B0503020204020204" pitchFamily="34" charset="-122"/>
              </a:rPr>
              <a:t>110, </a:t>
            </a:r>
            <a:r>
              <a:rPr lang="en-US" altLang="zh-CN" kern="0" dirty="0">
                <a:solidFill>
                  <a:srgbClr val="C00000"/>
                </a:solidFill>
                <a:latin typeface="Consolas" panose="020B0609020204030204" pitchFamily="49" charset="0"/>
                <a:ea typeface="微软雅黑" panose="020B0503020204020204" pitchFamily="34" charset="-122"/>
              </a:rPr>
              <a:t>11</a:t>
            </a:r>
            <a:r>
              <a:rPr lang="en-US" altLang="zh-CN" kern="0" dirty="0">
                <a:solidFill>
                  <a:srgbClr val="000000"/>
                </a:solidFill>
                <a:latin typeface="Consolas" panose="020B0609020204030204" pitchFamily="49" charset="0"/>
                <a:ea typeface="微软雅黑" panose="020B0503020204020204" pitchFamily="34" charset="-122"/>
              </a:rPr>
              <a:t>.00010110   </a:t>
            </a:r>
            <a:r>
              <a:rPr lang="en-US" altLang="zh-CN" sz="2000" kern="0" dirty="0">
                <a:solidFill>
                  <a:schemeClr val="bg2">
                    <a:lumMod val="25000"/>
                  </a:schemeClr>
                </a:solidFill>
                <a:latin typeface="Consolas" panose="020B0609020204030204" pitchFamily="49" charset="0"/>
                <a:ea typeface="微软雅黑" panose="020B0503020204020204" pitchFamily="34" charset="-122"/>
              </a:rPr>
              <a:t>(0</a:t>
            </a:r>
            <a:r>
              <a:rPr lang="zh-CN" altLang="en-US" sz="2000" kern="0" dirty="0">
                <a:solidFill>
                  <a:schemeClr val="bg2">
                    <a:lumMod val="25000"/>
                  </a:schemeClr>
                </a:solidFill>
                <a:latin typeface="Consolas" panose="020B0609020204030204" pitchFamily="49" charset="0"/>
                <a:ea typeface="微软雅黑" panose="020B0503020204020204" pitchFamily="34" charset="-122"/>
              </a:rPr>
              <a:t>舍</a:t>
            </a:r>
            <a:r>
              <a:rPr lang="en-US" altLang="zh-CN" sz="2000" kern="0" dirty="0">
                <a:solidFill>
                  <a:schemeClr val="bg2">
                    <a:lumMod val="25000"/>
                  </a:schemeClr>
                </a:solidFill>
                <a:latin typeface="Consolas" panose="020B0609020204030204" pitchFamily="49" charset="0"/>
                <a:ea typeface="微软雅黑" panose="020B0503020204020204" pitchFamily="34" charset="-122"/>
              </a:rPr>
              <a:t>1</a:t>
            </a:r>
            <a:r>
              <a:rPr lang="zh-CN" altLang="en-US" sz="2000" kern="0" dirty="0">
                <a:solidFill>
                  <a:schemeClr val="bg2">
                    <a:lumMod val="25000"/>
                  </a:schemeClr>
                </a:solidFill>
                <a:latin typeface="Consolas" panose="020B0609020204030204" pitchFamily="49" charset="0"/>
                <a:ea typeface="微软雅黑" panose="020B0503020204020204" pitchFamily="34" charset="-122"/>
              </a:rPr>
              <a:t>如法</a:t>
            </a:r>
            <a:r>
              <a:rPr lang="en-US" altLang="zh-CN" sz="2000" kern="0" dirty="0">
                <a:solidFill>
                  <a:schemeClr val="bg2">
                    <a:lumMod val="25000"/>
                  </a:schemeClr>
                </a:solidFill>
                <a:latin typeface="Consolas" panose="020B0609020204030204" pitchFamily="49" charset="0"/>
                <a:ea typeface="微软雅黑" panose="020B0503020204020204" pitchFamily="34" charset="-122"/>
              </a:rPr>
              <a:t>)</a:t>
            </a:r>
            <a:r>
              <a:rPr lang="en-US" altLang="zh-CN" sz="2000" kern="0" dirty="0">
                <a:solidFill>
                  <a:srgbClr val="000000"/>
                </a:solidFill>
                <a:latin typeface="Consolas" panose="020B0609020204030204" pitchFamily="49" charset="0"/>
                <a:ea typeface="微软雅黑" panose="020B0503020204020204" pitchFamily="34" charset="-122"/>
              </a:rPr>
              <a:t> </a:t>
            </a:r>
            <a:endParaRPr lang="en-US" altLang="zh-CN" kern="0" dirty="0">
              <a:solidFill>
                <a:srgbClr val="000000"/>
              </a:solidFill>
              <a:latin typeface="Consolas" panose="020B0609020204030204" pitchFamily="49" charset="0"/>
              <a:ea typeface="微软雅黑" panose="020B0503020204020204" pitchFamily="34" charset="-122"/>
            </a:endParaRPr>
          </a:p>
          <a:p>
            <a:pPr eaLnBrk="1" hangingPunct="1">
              <a:lnSpc>
                <a:spcPct val="130000"/>
              </a:lnSpc>
              <a:buClr>
                <a:srgbClr val="CC0000"/>
              </a:buClr>
              <a:buNone/>
              <a:defRPr/>
            </a:pPr>
            <a:r>
              <a:rPr lang="en-US" altLang="zh-CN" kern="0" dirty="0">
                <a:solidFill>
                  <a:srgbClr val="000000"/>
                </a:solidFill>
                <a:latin typeface="Consolas" panose="020B0609020204030204" pitchFamily="49" charset="0"/>
                <a:ea typeface="微软雅黑" panose="020B0503020204020204" pitchFamily="34" charset="-122"/>
              </a:rPr>
              <a:t>     [X+Y]</a:t>
            </a:r>
            <a:r>
              <a:rPr lang="zh-CN" altLang="en-US" b="1" kern="0" baseline="-25000" dirty="0">
                <a:latin typeface="楷体" panose="02010609060101010101" pitchFamily="49" charset="-122"/>
                <a:ea typeface="楷体" panose="02010609060101010101" pitchFamily="49" charset="-122"/>
              </a:rPr>
              <a:t>浮 </a:t>
            </a:r>
            <a:r>
              <a:rPr lang="en-US" altLang="zh-CN" kern="0" dirty="0">
                <a:solidFill>
                  <a:srgbClr val="000000"/>
                </a:solidFill>
                <a:latin typeface="Consolas" panose="020B0609020204030204" pitchFamily="49" charset="0"/>
                <a:ea typeface="微软雅黑" panose="020B0503020204020204" pitchFamily="34" charset="-122"/>
              </a:rPr>
              <a:t>= </a:t>
            </a:r>
            <a:r>
              <a:rPr lang="en-US" altLang="zh-CN" kern="0" dirty="0">
                <a:solidFill>
                  <a:srgbClr val="C00000"/>
                </a:solidFill>
                <a:latin typeface="Consolas" panose="020B0609020204030204" pitchFamily="49" charset="0"/>
                <a:ea typeface="微软雅黑" panose="020B0503020204020204" pitchFamily="34" charset="-122"/>
              </a:rPr>
              <a:t>00</a:t>
            </a:r>
            <a:r>
              <a:rPr lang="en-US" altLang="zh-CN" kern="0" dirty="0">
                <a:solidFill>
                  <a:srgbClr val="000000"/>
                </a:solidFill>
                <a:latin typeface="Consolas" panose="020B0609020204030204" pitchFamily="49" charset="0"/>
                <a:ea typeface="微软雅黑" panose="020B0503020204020204" pitchFamily="34" charset="-122"/>
              </a:rPr>
              <a:t>110, </a:t>
            </a:r>
            <a:r>
              <a:rPr lang="en-US" altLang="zh-CN" kern="0" dirty="0">
                <a:solidFill>
                  <a:srgbClr val="C00000"/>
                </a:solidFill>
                <a:latin typeface="Consolas" panose="020B0609020204030204" pitchFamily="49" charset="0"/>
                <a:ea typeface="微软雅黑" panose="020B0503020204020204" pitchFamily="34" charset="-122"/>
              </a:rPr>
              <a:t>11</a:t>
            </a:r>
            <a:r>
              <a:rPr lang="en-US" altLang="zh-CN" kern="0" dirty="0">
                <a:solidFill>
                  <a:srgbClr val="000000"/>
                </a:solidFill>
                <a:latin typeface="Consolas" panose="020B0609020204030204" pitchFamily="49" charset="0"/>
                <a:ea typeface="微软雅黑" panose="020B0503020204020204" pitchFamily="34" charset="-122"/>
              </a:rPr>
              <a:t>.00010101   </a:t>
            </a:r>
            <a:r>
              <a:rPr lang="en-US" altLang="zh-CN" sz="2000" kern="0" dirty="0">
                <a:solidFill>
                  <a:schemeClr val="bg2">
                    <a:lumMod val="25000"/>
                  </a:schemeClr>
                </a:solidFill>
                <a:latin typeface="Consolas" panose="020B0609020204030204" pitchFamily="49" charset="0"/>
                <a:ea typeface="微软雅黑" panose="020B0503020204020204" pitchFamily="34" charset="-122"/>
              </a:rPr>
              <a:t>(</a:t>
            </a:r>
            <a:r>
              <a:rPr lang="zh-CN" altLang="en-US" sz="2000" kern="0" dirty="0">
                <a:solidFill>
                  <a:schemeClr val="bg2">
                    <a:lumMod val="25000"/>
                  </a:schemeClr>
                </a:solidFill>
                <a:latin typeface="Consolas" panose="020B0609020204030204" pitchFamily="49" charset="0"/>
                <a:ea typeface="微软雅黑" panose="020B0503020204020204" pitchFamily="34" charset="-122"/>
              </a:rPr>
              <a:t>截去法</a:t>
            </a:r>
            <a:r>
              <a:rPr lang="en-US" altLang="zh-CN" sz="2000" kern="0" dirty="0">
                <a:solidFill>
                  <a:schemeClr val="bg2">
                    <a:lumMod val="25000"/>
                  </a:schemeClr>
                </a:solidFill>
                <a:latin typeface="Consolas" panose="020B0609020204030204" pitchFamily="49" charset="0"/>
                <a:ea typeface="微软雅黑" panose="020B0503020204020204" pitchFamily="34" charset="-122"/>
              </a:rPr>
              <a:t>)</a:t>
            </a:r>
            <a:r>
              <a:rPr lang="en-US" altLang="zh-CN" sz="2000" kern="0" dirty="0">
                <a:solidFill>
                  <a:srgbClr val="000000"/>
                </a:solidFill>
                <a:latin typeface="Consolas" panose="020B0609020204030204" pitchFamily="49" charset="0"/>
                <a:ea typeface="微软雅黑" panose="020B0503020204020204" pitchFamily="34" charset="-122"/>
              </a:rPr>
              <a:t> </a:t>
            </a:r>
            <a:endParaRPr lang="en-US" altLang="zh-CN" kern="0" dirty="0">
              <a:solidFill>
                <a:srgbClr val="000000"/>
              </a:solidFill>
              <a:latin typeface="Consolas" panose="020B0609020204030204" pitchFamily="49" charset="0"/>
              <a:ea typeface="微软雅黑" panose="020B0503020204020204" pitchFamily="34" charset="-122"/>
            </a:endParaRPr>
          </a:p>
          <a:p>
            <a:pPr marL="622300" indent="-355600" eaLnBrk="1" hangingPunct="1">
              <a:lnSpc>
                <a:spcPct val="130000"/>
              </a:lnSpc>
              <a:buClr>
                <a:srgbClr val="CC0000"/>
              </a:buClr>
              <a:buNone/>
              <a:defRPr/>
            </a:pPr>
            <a:r>
              <a:rPr lang="zh-CN" altLang="en-US" sz="2100" b="1" kern="0" dirty="0">
                <a:latin typeface="微软雅黑" panose="020B0503020204020204" pitchFamily="34" charset="-122"/>
                <a:ea typeface="微软雅黑" panose="020B0503020204020204" pitchFamily="34" charset="-122"/>
              </a:rPr>
              <a:t>步骤</a:t>
            </a:r>
            <a:r>
              <a:rPr lang="en-US" altLang="zh-CN" sz="2100" b="1" kern="0" dirty="0">
                <a:latin typeface="微软雅黑" panose="020B0503020204020204" pitchFamily="34" charset="-122"/>
                <a:ea typeface="微软雅黑" panose="020B0503020204020204" pitchFamily="34" charset="-122"/>
              </a:rPr>
              <a:t>5</a:t>
            </a:r>
            <a:r>
              <a:rPr lang="zh-CN" altLang="en-US" sz="2100" b="1" kern="0" dirty="0">
                <a:latin typeface="微软雅黑" panose="020B0503020204020204" pitchFamily="34" charset="-122"/>
                <a:ea typeface="微软雅黑" panose="020B0503020204020204" pitchFamily="34" charset="-122"/>
              </a:rPr>
              <a:t>：溢出判断</a:t>
            </a:r>
            <a:endParaRPr lang="en-US" altLang="zh-CN" sz="2100" b="1" kern="0" dirty="0">
              <a:latin typeface="微软雅黑" panose="020B0503020204020204" pitchFamily="34" charset="-122"/>
              <a:ea typeface="微软雅黑" panose="020B0503020204020204" pitchFamily="34" charset="-122"/>
            </a:endParaRPr>
          </a:p>
          <a:p>
            <a:pPr marL="622300" indent="-355600" eaLnBrk="1" hangingPunct="1">
              <a:lnSpc>
                <a:spcPct val="130000"/>
              </a:lnSpc>
              <a:buClr>
                <a:srgbClr val="CC0000"/>
              </a:buClr>
              <a:buNone/>
              <a:defRPr/>
            </a:pPr>
            <a:r>
              <a:rPr lang="zh-CN" altLang="en-US" kern="0" dirty="0">
                <a:solidFill>
                  <a:srgbClr val="000000"/>
                </a:solidFill>
                <a:latin typeface="Consolas" panose="020B0609020204030204" pitchFamily="49" charset="0"/>
                <a:ea typeface="微软雅黑" panose="020B0503020204020204" pitchFamily="34" charset="-122"/>
              </a:rPr>
              <a:t>    </a:t>
            </a:r>
            <a:r>
              <a:rPr lang="en-US" altLang="zh-CN" kern="0" dirty="0">
                <a:solidFill>
                  <a:srgbClr val="000000"/>
                </a:solidFill>
                <a:latin typeface="Consolas" panose="020B0609020204030204" pitchFamily="49" charset="0"/>
                <a:ea typeface="微软雅黑" panose="020B0503020204020204" pitchFamily="34" charset="-122"/>
              </a:rPr>
              <a:t>[X+Y]</a:t>
            </a:r>
            <a:r>
              <a:rPr lang="zh-CN" altLang="en-US" b="1" kern="0" baseline="-25000" dirty="0">
                <a:latin typeface="楷体" panose="02010609060101010101" pitchFamily="49" charset="-122"/>
                <a:ea typeface="楷体" panose="02010609060101010101" pitchFamily="49" charset="-122"/>
              </a:rPr>
              <a:t>浮</a:t>
            </a:r>
            <a:r>
              <a:rPr lang="zh-CN" altLang="en-US" kern="0" dirty="0">
                <a:solidFill>
                  <a:srgbClr val="000000"/>
                </a:solidFill>
                <a:latin typeface="Consolas" panose="020B0609020204030204" pitchFamily="49" charset="0"/>
                <a:ea typeface="微软雅黑" panose="020B0503020204020204" pitchFamily="34" charset="-122"/>
              </a:rPr>
              <a:t> </a:t>
            </a:r>
            <a:r>
              <a:rPr lang="en-US" altLang="zh-CN" kern="0" dirty="0">
                <a:solidFill>
                  <a:srgbClr val="000000"/>
                </a:solidFill>
                <a:latin typeface="Consolas" panose="020B0609020204030204" pitchFamily="49" charset="0"/>
                <a:ea typeface="微软雅黑" panose="020B0503020204020204" pitchFamily="34" charset="-122"/>
              </a:rPr>
              <a:t>= 2</a:t>
            </a:r>
            <a:r>
              <a:rPr lang="en-US" altLang="zh-CN" kern="0" baseline="70000" dirty="0">
                <a:solidFill>
                  <a:srgbClr val="000000"/>
                </a:solidFill>
                <a:latin typeface="Consolas" panose="020B0609020204030204" pitchFamily="49" charset="0"/>
                <a:ea typeface="微软雅黑" panose="020B0503020204020204" pitchFamily="34" charset="-122"/>
              </a:rPr>
              <a:t>110</a:t>
            </a:r>
            <a:r>
              <a:rPr lang="en-US" altLang="zh-CN" kern="0" dirty="0">
                <a:solidFill>
                  <a:srgbClr val="000000"/>
                </a:solidFill>
                <a:latin typeface="Consolas" panose="020B0609020204030204" pitchFamily="49" charset="0"/>
                <a:ea typeface="微软雅黑" panose="020B0503020204020204" pitchFamily="34" charset="-122"/>
              </a:rPr>
              <a:t> x (-0.11101011)   </a:t>
            </a:r>
            <a:r>
              <a:rPr lang="zh-CN" altLang="en-US" b="1" kern="0" dirty="0">
                <a:latin typeface="Consolas" panose="020B0609020204030204" pitchFamily="49" charset="0"/>
                <a:ea typeface="微软雅黑" panose="020B0503020204020204" pitchFamily="34" charset="-122"/>
              </a:rPr>
              <a:t>无溢出</a:t>
            </a:r>
          </a:p>
          <a:p>
            <a:pPr eaLnBrk="1" hangingPunct="1">
              <a:lnSpc>
                <a:spcPct val="120000"/>
              </a:lnSpc>
              <a:buClr>
                <a:srgbClr val="CC0000"/>
              </a:buClr>
              <a:buNone/>
              <a:defRPr/>
            </a:pPr>
            <a:endParaRPr lang="zh-CN" altLang="en-US" kern="0" dirty="0">
              <a:solidFill>
                <a:srgbClr val="C00000"/>
              </a:solidFill>
              <a:latin typeface="Consolas" panose="020B0609020204030204" pitchFamily="49" charset="0"/>
              <a:ea typeface="微软雅黑" panose="020B0503020204020204" pitchFamily="34" charset="-122"/>
            </a:endParaRPr>
          </a:p>
          <a:p>
            <a:pPr eaLnBrk="1" hangingPunct="1">
              <a:lnSpc>
                <a:spcPct val="120000"/>
              </a:lnSpc>
              <a:buClr>
                <a:srgbClr val="CC0000"/>
              </a:buClr>
              <a:buNone/>
              <a:defRPr/>
            </a:pPr>
            <a:endParaRPr lang="en-US" altLang="zh-CN" kern="0" dirty="0">
              <a:solidFill>
                <a:srgbClr val="C00000"/>
              </a:solidFill>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141376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wipe(left)">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wipe(left)">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wipe(left)">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wipe(left)">
                                      <p:cBhvr>
                                        <p:cTn id="37" dur="500"/>
                                        <p:tgtEl>
                                          <p:spTgt spid="5">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
                                            <p:txEl>
                                              <p:pRg st="6" end="6"/>
                                            </p:txEl>
                                          </p:spTgt>
                                        </p:tgtEl>
                                        <p:attrNameLst>
                                          <p:attrName>style.visibility</p:attrName>
                                        </p:attrNameLst>
                                      </p:cBhvr>
                                      <p:to>
                                        <p:strVal val="visible"/>
                                      </p:to>
                                    </p:set>
                                    <p:animEffect transition="in" filter="wipe(left)">
                                      <p:cBhvr>
                                        <p:cTn id="42" dur="500"/>
                                        <p:tgtEl>
                                          <p:spTgt spid="5">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5">
                                            <p:txEl>
                                              <p:pRg st="7" end="7"/>
                                            </p:txEl>
                                          </p:spTgt>
                                        </p:tgtEl>
                                        <p:attrNameLst>
                                          <p:attrName>style.visibility</p:attrName>
                                        </p:attrNameLst>
                                      </p:cBhvr>
                                      <p:to>
                                        <p:strVal val="visible"/>
                                      </p:to>
                                    </p:set>
                                    <p:animEffect transition="in" filter="wipe(left)">
                                      <p:cBhvr>
                                        <p:cTn id="47" dur="500"/>
                                        <p:tgtEl>
                                          <p:spTgt spid="5">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5">
                                            <p:txEl>
                                              <p:pRg st="8" end="8"/>
                                            </p:txEl>
                                          </p:spTgt>
                                        </p:tgtEl>
                                        <p:attrNameLst>
                                          <p:attrName>style.visibility</p:attrName>
                                        </p:attrNameLst>
                                      </p:cBhvr>
                                      <p:to>
                                        <p:strVal val="visible"/>
                                      </p:to>
                                    </p:set>
                                    <p:animEffect transition="in" filter="wipe(left)">
                                      <p:cBhvr>
                                        <p:cTn id="52" dur="500"/>
                                        <p:tgtEl>
                                          <p:spTgt spid="5">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5">
                                            <p:txEl>
                                              <p:pRg st="9" end="9"/>
                                            </p:txEl>
                                          </p:spTgt>
                                        </p:tgtEl>
                                        <p:attrNameLst>
                                          <p:attrName>style.visibility</p:attrName>
                                        </p:attrNameLst>
                                      </p:cBhvr>
                                      <p:to>
                                        <p:strVal val="visible"/>
                                      </p:to>
                                    </p:set>
                                    <p:animEffect transition="in" filter="wipe(left)">
                                      <p:cBhvr>
                                        <p:cTn id="57" dur="500"/>
                                        <p:tgtEl>
                                          <p:spTgt spid="5">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5">
                                            <p:txEl>
                                              <p:pRg st="10" end="10"/>
                                            </p:txEl>
                                          </p:spTgt>
                                        </p:tgtEl>
                                        <p:attrNameLst>
                                          <p:attrName>style.visibility</p:attrName>
                                        </p:attrNameLst>
                                      </p:cBhvr>
                                      <p:to>
                                        <p:strVal val="visible"/>
                                      </p:to>
                                    </p:set>
                                    <p:animEffect transition="in" filter="wipe(left)">
                                      <p:cBhvr>
                                        <p:cTn id="62"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特殊例子（学有余力同学自学）</a:t>
            </a:r>
          </a:p>
        </p:txBody>
      </p:sp>
      <p:sp>
        <p:nvSpPr>
          <p:cNvPr id="3" name="内容占位符 2"/>
          <p:cNvSpPr>
            <a:spLocks noGrp="1"/>
          </p:cNvSpPr>
          <p:nvPr>
            <p:ph idx="1"/>
          </p:nvPr>
        </p:nvSpPr>
        <p:spPr/>
        <p:txBody>
          <a:bodyPr/>
          <a:lstStyle/>
          <a:p>
            <a:pPr eaLnBrk="1" hangingPunct="1">
              <a:lnSpc>
                <a:spcPct val="140000"/>
              </a:lnSpc>
              <a:buNone/>
            </a:pPr>
            <a:r>
              <a:rPr lang="en-US" altLang="zh-CN" dirty="0">
                <a:latin typeface="Arial Rounded MT Bold" panose="020F0704030504030204" pitchFamily="34" charset="0"/>
              </a:rPr>
              <a:t>X=2</a:t>
            </a:r>
            <a:r>
              <a:rPr lang="en-US" altLang="zh-CN" baseline="70000" dirty="0">
                <a:latin typeface="Arial Rounded MT Bold" panose="020F0704030504030204" pitchFamily="34" charset="0"/>
              </a:rPr>
              <a:t>111</a:t>
            </a:r>
            <a:r>
              <a:rPr lang="zh-CN" altLang="en-US" dirty="0">
                <a:latin typeface="Arial Rounded MT Bold" panose="020F0704030504030204" pitchFamily="34" charset="0"/>
              </a:rPr>
              <a:t> </a:t>
            </a:r>
            <a:r>
              <a:rPr lang="zh-CN" altLang="en-US" dirty="0">
                <a:latin typeface="Arial Rounded MT Bold" panose="020F0704030504030204" pitchFamily="34" charset="0"/>
                <a:sym typeface="Symbol" panose="05050102010706020507" pitchFamily="18" charset="2"/>
              </a:rPr>
              <a:t></a:t>
            </a:r>
            <a:r>
              <a:rPr lang="zh-CN" altLang="en-US" dirty="0">
                <a:latin typeface="Arial Rounded MT Bold" panose="020F0704030504030204" pitchFamily="34" charset="0"/>
              </a:rPr>
              <a:t> </a:t>
            </a:r>
            <a:r>
              <a:rPr lang="en-US" altLang="zh-CN" dirty="0">
                <a:latin typeface="Arial Rounded MT Bold" panose="020F0704030504030204" pitchFamily="34" charset="0"/>
              </a:rPr>
              <a:t>0.1111</a:t>
            </a:r>
            <a:r>
              <a:rPr lang="en-US" altLang="zh-CN" dirty="0">
                <a:solidFill>
                  <a:srgbClr val="ED7D31"/>
                </a:solidFill>
                <a:latin typeface="Arial Rounded MT Bold" panose="020F0704030504030204" pitchFamily="34" charset="0"/>
              </a:rPr>
              <a:t>1111</a:t>
            </a:r>
            <a:r>
              <a:rPr lang="zh-CN" altLang="en-US" dirty="0">
                <a:latin typeface="Arial Rounded MT Bold" panose="020F0704030504030204" pitchFamily="34" charset="0"/>
              </a:rPr>
              <a:t>，</a:t>
            </a:r>
            <a:r>
              <a:rPr lang="en-US" altLang="zh-CN" dirty="0">
                <a:latin typeface="Arial Rounded MT Bold" panose="020F0704030504030204" pitchFamily="34" charset="0"/>
              </a:rPr>
              <a:t>Y=2</a:t>
            </a:r>
            <a:r>
              <a:rPr lang="en-US" altLang="zh-CN" baseline="70000" dirty="0">
                <a:latin typeface="Arial Rounded MT Bold" panose="020F0704030504030204" pitchFamily="34" charset="0"/>
              </a:rPr>
              <a:t>111</a:t>
            </a:r>
            <a:r>
              <a:rPr lang="zh-CN" altLang="en-US" dirty="0">
                <a:latin typeface="Arial Rounded MT Bold" panose="020F0704030504030204" pitchFamily="34" charset="0"/>
              </a:rPr>
              <a:t> </a:t>
            </a:r>
            <a:r>
              <a:rPr lang="zh-CN" altLang="en-US" dirty="0">
                <a:latin typeface="Arial Rounded MT Bold" panose="020F0704030504030204" pitchFamily="34" charset="0"/>
                <a:sym typeface="Symbol" panose="05050102010706020507" pitchFamily="18" charset="2"/>
              </a:rPr>
              <a:t></a:t>
            </a:r>
            <a:r>
              <a:rPr lang="zh-CN" altLang="en-US" dirty="0">
                <a:latin typeface="Arial Rounded MT Bold" panose="020F0704030504030204" pitchFamily="34" charset="0"/>
              </a:rPr>
              <a:t> </a:t>
            </a:r>
            <a:r>
              <a:rPr lang="en-US" altLang="zh-CN" dirty="0">
                <a:latin typeface="Arial Rounded MT Bold" panose="020F0704030504030204" pitchFamily="34" charset="0"/>
              </a:rPr>
              <a:t>0.1000</a:t>
            </a:r>
            <a:r>
              <a:rPr lang="en-US" altLang="zh-CN" dirty="0">
                <a:solidFill>
                  <a:srgbClr val="ED7D31"/>
                </a:solidFill>
                <a:latin typeface="Arial Rounded MT Bold" panose="020F0704030504030204" pitchFamily="34" charset="0"/>
              </a:rPr>
              <a:t>0001</a:t>
            </a:r>
          </a:p>
          <a:p>
            <a:pPr eaLnBrk="1" hangingPunct="1">
              <a:lnSpc>
                <a:spcPct val="140000"/>
              </a:lnSpc>
              <a:buNone/>
            </a:pPr>
            <a:r>
              <a:rPr lang="zh-CN" altLang="en-US" dirty="0">
                <a:latin typeface="Arial Rounded MT Bold" panose="020F0704030504030204" pitchFamily="34" charset="0"/>
              </a:rPr>
              <a:t>                      </a:t>
            </a:r>
            <a:r>
              <a:rPr lang="en-US" altLang="zh-CN" dirty="0">
                <a:latin typeface="Arial Rounded MT Bold" panose="020F0704030504030204" pitchFamily="34" charset="0"/>
              </a:rPr>
              <a:t>[X]</a:t>
            </a:r>
            <a:r>
              <a:rPr lang="zh-CN" altLang="en-US" b="1" baseline="-25000" dirty="0">
                <a:latin typeface="楷体" panose="02010609060101010101" pitchFamily="49" charset="-122"/>
                <a:ea typeface="楷体" panose="02010609060101010101" pitchFamily="49" charset="-122"/>
              </a:rPr>
              <a:t>浮</a:t>
            </a:r>
            <a:r>
              <a:rPr lang="zh-CN" altLang="en-US" dirty="0">
                <a:latin typeface="Arial Rounded MT Bold" panose="020F0704030504030204" pitchFamily="34" charset="0"/>
              </a:rPr>
              <a:t>  </a:t>
            </a:r>
            <a:r>
              <a:rPr lang="en-US" altLang="zh-CN" dirty="0">
                <a:latin typeface="Arial Rounded MT Bold" panose="020F0704030504030204" pitchFamily="34" charset="0"/>
              </a:rPr>
              <a:t>=</a:t>
            </a:r>
            <a:r>
              <a:rPr lang="zh-CN" altLang="en-US" dirty="0">
                <a:latin typeface="Arial Rounded MT Bold" panose="020F0704030504030204" pitchFamily="34" charset="0"/>
              </a:rPr>
              <a:t>    </a:t>
            </a:r>
            <a:r>
              <a:rPr lang="en-US" altLang="zh-CN" dirty="0">
                <a:solidFill>
                  <a:srgbClr val="C00000"/>
                </a:solidFill>
                <a:latin typeface="Arial Rounded MT Bold" panose="020F0704030504030204" pitchFamily="34" charset="0"/>
              </a:rPr>
              <a:t>0</a:t>
            </a:r>
            <a:r>
              <a:rPr lang="en-US" altLang="zh-CN" dirty="0">
                <a:solidFill>
                  <a:srgbClr val="0000FF"/>
                </a:solidFill>
                <a:latin typeface="Arial Rounded MT Bold" panose="020F0704030504030204" pitchFamily="34" charset="0"/>
              </a:rPr>
              <a:t>111,</a:t>
            </a:r>
            <a:r>
              <a:rPr lang="zh-CN" altLang="en-US" dirty="0">
                <a:solidFill>
                  <a:srgbClr val="00FF00"/>
                </a:solidFill>
                <a:latin typeface="Arial Rounded MT Bold" panose="020F0704030504030204" pitchFamily="34" charset="0"/>
              </a:rPr>
              <a:t> </a:t>
            </a:r>
            <a:r>
              <a:rPr lang="en-US" altLang="zh-CN" dirty="0">
                <a:solidFill>
                  <a:srgbClr val="C00000"/>
                </a:solidFill>
                <a:latin typeface="Arial Rounded MT Bold" panose="020F0704030504030204" pitchFamily="34" charset="0"/>
              </a:rPr>
              <a:t>0</a:t>
            </a:r>
            <a:r>
              <a:rPr lang="en-US" altLang="zh-CN" dirty="0">
                <a:latin typeface="Arial Rounded MT Bold" panose="020F0704030504030204" pitchFamily="34" charset="0"/>
              </a:rPr>
              <a:t>.1111</a:t>
            </a:r>
            <a:r>
              <a:rPr lang="en-US" altLang="zh-CN" dirty="0">
                <a:solidFill>
                  <a:schemeClr val="folHlink"/>
                </a:solidFill>
                <a:latin typeface="Arial Rounded MT Bold" panose="020F0704030504030204" pitchFamily="34" charset="0"/>
              </a:rPr>
              <a:t> </a:t>
            </a:r>
            <a:r>
              <a:rPr lang="en-US" altLang="zh-CN" dirty="0">
                <a:solidFill>
                  <a:schemeClr val="accent2"/>
                </a:solidFill>
                <a:latin typeface="Arial Rounded MT Bold" panose="020F0704030504030204" pitchFamily="34" charset="0"/>
              </a:rPr>
              <a:t>1111</a:t>
            </a:r>
          </a:p>
          <a:p>
            <a:pPr eaLnBrk="1" hangingPunct="1">
              <a:lnSpc>
                <a:spcPct val="140000"/>
              </a:lnSpc>
              <a:buNone/>
            </a:pPr>
            <a:r>
              <a:rPr lang="en-US" altLang="zh-CN" dirty="0">
                <a:latin typeface="Arial Rounded MT Bold" panose="020F0704030504030204" pitchFamily="34" charset="0"/>
              </a:rPr>
              <a:t>           +         [Y]</a:t>
            </a:r>
            <a:r>
              <a:rPr lang="zh-CN" altLang="en-US" b="1" baseline="-25000" dirty="0">
                <a:latin typeface="楷体" panose="02010609060101010101" pitchFamily="49" charset="-122"/>
                <a:ea typeface="楷体" panose="02010609060101010101" pitchFamily="49" charset="-122"/>
              </a:rPr>
              <a:t>浮</a:t>
            </a:r>
            <a:r>
              <a:rPr lang="zh-CN" altLang="en-US" baseline="-25000" dirty="0">
                <a:latin typeface="Arial Rounded MT Bold" panose="020F0704030504030204" pitchFamily="34" charset="0"/>
              </a:rPr>
              <a:t> </a:t>
            </a:r>
            <a:r>
              <a:rPr lang="zh-CN" altLang="en-US" dirty="0">
                <a:latin typeface="Arial Rounded MT Bold" panose="020F0704030504030204" pitchFamily="34" charset="0"/>
              </a:rPr>
              <a:t> </a:t>
            </a:r>
            <a:r>
              <a:rPr lang="en-US" altLang="zh-CN" dirty="0">
                <a:latin typeface="Arial Rounded MT Bold" panose="020F0704030504030204" pitchFamily="34" charset="0"/>
              </a:rPr>
              <a:t>=   </a:t>
            </a:r>
            <a:r>
              <a:rPr lang="zh-CN" altLang="en-US" dirty="0">
                <a:latin typeface="Arial Rounded MT Bold" panose="020F0704030504030204" pitchFamily="34" charset="0"/>
              </a:rPr>
              <a:t> </a:t>
            </a:r>
            <a:r>
              <a:rPr lang="en-US" altLang="zh-CN" dirty="0">
                <a:solidFill>
                  <a:srgbClr val="C00000"/>
                </a:solidFill>
                <a:latin typeface="Arial Rounded MT Bold" panose="020F0704030504030204" pitchFamily="34" charset="0"/>
              </a:rPr>
              <a:t>0</a:t>
            </a:r>
            <a:r>
              <a:rPr lang="en-US" altLang="zh-CN" dirty="0">
                <a:solidFill>
                  <a:srgbClr val="0000FF"/>
                </a:solidFill>
                <a:latin typeface="Arial Rounded MT Bold" panose="020F0704030504030204" pitchFamily="34" charset="0"/>
              </a:rPr>
              <a:t>111,</a:t>
            </a:r>
            <a:r>
              <a:rPr lang="zh-CN" altLang="en-US" dirty="0">
                <a:solidFill>
                  <a:srgbClr val="00FF00"/>
                </a:solidFill>
                <a:latin typeface="Arial Rounded MT Bold" panose="020F0704030504030204" pitchFamily="34" charset="0"/>
              </a:rPr>
              <a:t> </a:t>
            </a:r>
            <a:r>
              <a:rPr lang="en-US" altLang="zh-CN" dirty="0">
                <a:solidFill>
                  <a:srgbClr val="C00000"/>
                </a:solidFill>
                <a:latin typeface="Arial Rounded MT Bold" panose="020F0704030504030204" pitchFamily="34" charset="0"/>
              </a:rPr>
              <a:t>0</a:t>
            </a:r>
            <a:r>
              <a:rPr lang="en-US" altLang="zh-CN" dirty="0">
                <a:latin typeface="Arial Rounded MT Bold" panose="020F0704030504030204" pitchFamily="34" charset="0"/>
              </a:rPr>
              <a:t>.1000</a:t>
            </a:r>
            <a:r>
              <a:rPr lang="en-US" altLang="zh-CN" dirty="0">
                <a:solidFill>
                  <a:schemeClr val="folHlink"/>
                </a:solidFill>
                <a:latin typeface="Arial Rounded MT Bold" panose="020F0704030504030204" pitchFamily="34" charset="0"/>
              </a:rPr>
              <a:t> </a:t>
            </a:r>
            <a:r>
              <a:rPr lang="en-US" altLang="zh-CN" dirty="0">
                <a:solidFill>
                  <a:schemeClr val="accent2"/>
                </a:solidFill>
                <a:latin typeface="Arial Rounded MT Bold" panose="020F0704030504030204" pitchFamily="34" charset="0"/>
              </a:rPr>
              <a:t>0001</a:t>
            </a:r>
          </a:p>
          <a:p>
            <a:pPr eaLnBrk="1" hangingPunct="1">
              <a:lnSpc>
                <a:spcPct val="140000"/>
              </a:lnSpc>
              <a:buNone/>
            </a:pPr>
            <a:r>
              <a:rPr lang="zh-CN" altLang="en-US" dirty="0">
                <a:latin typeface="Arial Rounded MT Bold" panose="020F0704030504030204" pitchFamily="34" charset="0"/>
              </a:rPr>
              <a:t>                  </a:t>
            </a:r>
            <a:r>
              <a:rPr lang="en-US" altLang="zh-CN" dirty="0">
                <a:latin typeface="Arial Rounded MT Bold" panose="020F0704030504030204" pitchFamily="34" charset="0"/>
              </a:rPr>
              <a:t>[X+Y]</a:t>
            </a:r>
            <a:r>
              <a:rPr lang="zh-CN" altLang="en-US" b="1" baseline="-25000" dirty="0">
                <a:latin typeface="楷体" panose="02010609060101010101" pitchFamily="49" charset="-122"/>
                <a:ea typeface="楷体" panose="02010609060101010101" pitchFamily="49" charset="-122"/>
              </a:rPr>
              <a:t>浮</a:t>
            </a:r>
            <a:r>
              <a:rPr lang="zh-CN" altLang="en-US" baseline="-25000" dirty="0">
                <a:latin typeface="Arial Rounded MT Bold" panose="020F0704030504030204" pitchFamily="34" charset="0"/>
              </a:rPr>
              <a:t>  </a:t>
            </a:r>
            <a:r>
              <a:rPr lang="en-US" altLang="zh-CN" dirty="0">
                <a:latin typeface="Arial Rounded MT Bold" panose="020F0704030504030204" pitchFamily="34" charset="0"/>
              </a:rPr>
              <a:t>=</a:t>
            </a:r>
            <a:r>
              <a:rPr lang="zh-CN" altLang="en-US" dirty="0">
                <a:latin typeface="Arial Rounded MT Bold" panose="020F0704030504030204" pitchFamily="34" charset="0"/>
              </a:rPr>
              <a:t>    </a:t>
            </a:r>
            <a:r>
              <a:rPr lang="en-US" altLang="zh-CN" dirty="0">
                <a:solidFill>
                  <a:srgbClr val="C00000"/>
                </a:solidFill>
                <a:latin typeface="Arial Rounded MT Bold" panose="020F0704030504030204" pitchFamily="34" charset="0"/>
              </a:rPr>
              <a:t>0</a:t>
            </a:r>
            <a:r>
              <a:rPr lang="en-US" altLang="zh-CN" dirty="0">
                <a:solidFill>
                  <a:srgbClr val="0000FF"/>
                </a:solidFill>
                <a:latin typeface="Arial Rounded MT Bold" panose="020F0704030504030204" pitchFamily="34" charset="0"/>
              </a:rPr>
              <a:t>111,</a:t>
            </a:r>
            <a:r>
              <a:rPr lang="zh-CN" altLang="en-US" dirty="0">
                <a:solidFill>
                  <a:srgbClr val="66FF33"/>
                </a:solidFill>
                <a:latin typeface="Arial Rounded MT Bold" panose="020F0704030504030204" pitchFamily="34" charset="0"/>
              </a:rPr>
              <a:t> </a:t>
            </a:r>
            <a:r>
              <a:rPr lang="en-US" altLang="zh-CN" dirty="0">
                <a:solidFill>
                  <a:srgbClr val="C00000"/>
                </a:solidFill>
                <a:latin typeface="Arial Rounded MT Bold" panose="020F0704030504030204" pitchFamily="34" charset="0"/>
              </a:rPr>
              <a:t>1</a:t>
            </a:r>
            <a:r>
              <a:rPr lang="en-US" altLang="zh-CN" dirty="0">
                <a:latin typeface="Arial Rounded MT Bold" panose="020F0704030504030204" pitchFamily="34" charset="0"/>
              </a:rPr>
              <a:t>.1000</a:t>
            </a:r>
            <a:r>
              <a:rPr lang="zh-CN" altLang="en-US" dirty="0">
                <a:solidFill>
                  <a:srgbClr val="66FF33"/>
                </a:solidFill>
                <a:latin typeface="Arial Rounded MT Bold" panose="020F0704030504030204" pitchFamily="34" charset="0"/>
              </a:rPr>
              <a:t> </a:t>
            </a:r>
            <a:r>
              <a:rPr lang="en-US" altLang="zh-CN" dirty="0">
                <a:solidFill>
                  <a:schemeClr val="accent2"/>
                </a:solidFill>
                <a:latin typeface="Arial Rounded MT Bold" panose="020F0704030504030204" pitchFamily="34" charset="0"/>
              </a:rPr>
              <a:t>0000</a:t>
            </a:r>
          </a:p>
          <a:p>
            <a:pPr eaLnBrk="1" hangingPunct="1">
              <a:lnSpc>
                <a:spcPct val="140000"/>
              </a:lnSpc>
              <a:buNone/>
            </a:pPr>
            <a:r>
              <a:rPr lang="zh-CN" altLang="en-US" dirty="0">
                <a:latin typeface="Arial Rounded MT Bold" panose="020F0704030504030204" pitchFamily="34" charset="0"/>
              </a:rPr>
              <a:t>       </a:t>
            </a:r>
            <a:r>
              <a:rPr lang="zh-CN" altLang="en-US" b="1" dirty="0">
                <a:latin typeface="Arial Rounded MT Bold" panose="020F0704030504030204" pitchFamily="34" charset="0"/>
              </a:rPr>
              <a:t>尾数上溢，右归一位</a:t>
            </a:r>
            <a:r>
              <a:rPr lang="zh-CN" altLang="en-US" dirty="0">
                <a:latin typeface="Arial Rounded MT Bold" panose="020F0704030504030204" pitchFamily="34" charset="0"/>
              </a:rPr>
              <a:t>，连同符号位进位位一起右移</a:t>
            </a:r>
            <a:r>
              <a:rPr lang="en-US" altLang="zh-CN" dirty="0">
                <a:latin typeface="Arial Rounded MT Bold" panose="020F0704030504030204" pitchFamily="34" charset="0"/>
              </a:rPr>
              <a:t>1</a:t>
            </a:r>
            <a:r>
              <a:rPr lang="zh-CN" altLang="en-US" dirty="0">
                <a:latin typeface="Arial Rounded MT Bold" panose="020F0704030504030204" pitchFamily="34" charset="0"/>
              </a:rPr>
              <a:t>位，阶码加</a:t>
            </a:r>
            <a:r>
              <a:rPr lang="en-US" altLang="zh-CN" dirty="0">
                <a:latin typeface="Arial Rounded MT Bold" panose="020F0704030504030204" pitchFamily="34" charset="0"/>
              </a:rPr>
              <a:t>1</a:t>
            </a:r>
          </a:p>
          <a:p>
            <a:pPr eaLnBrk="1" hangingPunct="1">
              <a:lnSpc>
                <a:spcPct val="140000"/>
              </a:lnSpc>
              <a:buNone/>
            </a:pPr>
            <a:r>
              <a:rPr lang="zh-CN" altLang="en-US" dirty="0">
                <a:solidFill>
                  <a:schemeClr val="folHlink"/>
                </a:solidFill>
                <a:latin typeface="Arial Rounded MT Bold" panose="020F0704030504030204" pitchFamily="34" charset="0"/>
              </a:rPr>
              <a:t>                  </a:t>
            </a:r>
            <a:r>
              <a:rPr lang="en-US" altLang="zh-CN" dirty="0">
                <a:latin typeface="Arial Rounded MT Bold" panose="020F0704030504030204" pitchFamily="34" charset="0"/>
              </a:rPr>
              <a:t>[X+Y]</a:t>
            </a:r>
            <a:r>
              <a:rPr lang="zh-CN" altLang="en-US" b="1" baseline="-25000" dirty="0">
                <a:latin typeface="楷体" panose="02010609060101010101" pitchFamily="49" charset="-122"/>
                <a:ea typeface="楷体" panose="02010609060101010101" pitchFamily="49" charset="-122"/>
              </a:rPr>
              <a:t>浮 </a:t>
            </a:r>
            <a:r>
              <a:rPr lang="en-US" altLang="zh-CN" dirty="0">
                <a:latin typeface="Arial Rounded MT Bold" panose="020F0704030504030204" pitchFamily="34" charset="0"/>
              </a:rPr>
              <a:t>=</a:t>
            </a:r>
            <a:r>
              <a:rPr lang="zh-CN" altLang="en-US" dirty="0">
                <a:latin typeface="Arial Rounded MT Bold" panose="020F0704030504030204" pitchFamily="34" charset="0"/>
              </a:rPr>
              <a:t>    </a:t>
            </a:r>
            <a:r>
              <a:rPr lang="en-US" altLang="zh-CN" dirty="0">
                <a:solidFill>
                  <a:srgbClr val="C00000"/>
                </a:solidFill>
                <a:latin typeface="Arial Rounded MT Bold" panose="020F0704030504030204" pitchFamily="34" charset="0"/>
              </a:rPr>
              <a:t>1</a:t>
            </a:r>
            <a:r>
              <a:rPr lang="en-US" altLang="zh-CN" dirty="0">
                <a:solidFill>
                  <a:srgbClr val="0000FF"/>
                </a:solidFill>
                <a:latin typeface="Arial Rounded MT Bold" panose="020F0704030504030204" pitchFamily="34" charset="0"/>
              </a:rPr>
              <a:t>000,</a:t>
            </a:r>
            <a:r>
              <a:rPr lang="zh-CN" altLang="en-US" dirty="0">
                <a:solidFill>
                  <a:srgbClr val="66FF33"/>
                </a:solidFill>
                <a:latin typeface="Arial Rounded MT Bold" panose="020F0704030504030204" pitchFamily="34" charset="0"/>
              </a:rPr>
              <a:t> </a:t>
            </a:r>
            <a:r>
              <a:rPr lang="en-US" altLang="zh-CN" dirty="0">
                <a:solidFill>
                  <a:srgbClr val="C00000"/>
                </a:solidFill>
                <a:latin typeface="Arial Rounded MT Bold" panose="020F0704030504030204" pitchFamily="34" charset="0"/>
              </a:rPr>
              <a:t>0</a:t>
            </a:r>
            <a:r>
              <a:rPr lang="en-US" altLang="zh-CN" dirty="0">
                <a:solidFill>
                  <a:schemeClr val="accent2"/>
                </a:solidFill>
                <a:latin typeface="Arial Rounded MT Bold" panose="020F0704030504030204" pitchFamily="34" charset="0"/>
              </a:rPr>
              <a:t>.</a:t>
            </a:r>
            <a:r>
              <a:rPr lang="en-US" altLang="zh-CN" dirty="0">
                <a:latin typeface="Arial Rounded MT Bold" panose="020F0704030504030204" pitchFamily="34" charset="0"/>
              </a:rPr>
              <a:t>1100</a:t>
            </a:r>
            <a:r>
              <a:rPr lang="en-US" altLang="zh-CN" dirty="0">
                <a:solidFill>
                  <a:schemeClr val="folHlink"/>
                </a:solidFill>
                <a:latin typeface="Arial Rounded MT Bold" panose="020F0704030504030204" pitchFamily="34" charset="0"/>
              </a:rPr>
              <a:t> </a:t>
            </a:r>
            <a:r>
              <a:rPr lang="en-US" altLang="zh-CN" dirty="0">
                <a:solidFill>
                  <a:schemeClr val="accent2"/>
                </a:solidFill>
                <a:latin typeface="Arial Rounded MT Bold" panose="020F0704030504030204" pitchFamily="34" charset="0"/>
              </a:rPr>
              <a:t>0000</a:t>
            </a:r>
            <a:r>
              <a:rPr lang="zh-CN" altLang="en-US" dirty="0">
                <a:solidFill>
                  <a:srgbClr val="00FF00"/>
                </a:solidFill>
                <a:latin typeface="Arial Rounded MT Bold" panose="020F0704030504030204" pitchFamily="34" charset="0"/>
              </a:rPr>
              <a:t>     </a:t>
            </a:r>
          </a:p>
          <a:p>
            <a:pPr eaLnBrk="1" hangingPunct="1">
              <a:lnSpc>
                <a:spcPct val="140000"/>
              </a:lnSpc>
              <a:buNone/>
            </a:pPr>
            <a:r>
              <a:rPr lang="zh-CN" altLang="en-US" dirty="0">
                <a:latin typeface="Arial Rounded MT Bold" panose="020F0704030504030204" pitchFamily="34" charset="0"/>
              </a:rPr>
              <a:t>      阶码正溢出，</a:t>
            </a:r>
            <a:r>
              <a:rPr lang="zh-CN" altLang="en-US" b="1" dirty="0">
                <a:latin typeface="Arial Rounded MT Bold" panose="020F0704030504030204" pitchFamily="34" charset="0"/>
              </a:rPr>
              <a:t>运算结果上溢  </a:t>
            </a:r>
          </a:p>
          <a:p>
            <a:pPr>
              <a:lnSpc>
                <a:spcPct val="140000"/>
              </a:lnSpc>
            </a:pPr>
            <a:endParaRPr lang="zh-CN" altLang="en-US" dirty="0">
              <a:latin typeface="Arial Rounded MT Bold" panose="020F0704030504030204" pitchFamily="34" charset="0"/>
            </a:endParaRPr>
          </a:p>
        </p:txBody>
      </p:sp>
      <p:cxnSp>
        <p:nvCxnSpPr>
          <p:cNvPr id="6" name="直接连接符 5"/>
          <p:cNvCxnSpPr>
            <a:cxnSpLocks/>
          </p:cNvCxnSpPr>
          <p:nvPr/>
        </p:nvCxnSpPr>
        <p:spPr>
          <a:xfrm>
            <a:off x="1428099" y="2971304"/>
            <a:ext cx="5338936"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0228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left)">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wipe(left)">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wipe(left)">
                                      <p:cBhvr>
                                        <p:cTn id="4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特殊例子（学有余力同学自学）</a:t>
            </a:r>
          </a:p>
        </p:txBody>
      </p:sp>
      <p:sp>
        <p:nvSpPr>
          <p:cNvPr id="3" name="内容占位符 2"/>
          <p:cNvSpPr>
            <a:spLocks noGrp="1"/>
          </p:cNvSpPr>
          <p:nvPr>
            <p:ph idx="1"/>
          </p:nvPr>
        </p:nvSpPr>
        <p:spPr/>
        <p:txBody>
          <a:bodyPr/>
          <a:lstStyle/>
          <a:p>
            <a:pPr eaLnBrk="1" hangingPunct="1">
              <a:lnSpc>
                <a:spcPct val="140000"/>
              </a:lnSpc>
              <a:buNone/>
            </a:pPr>
            <a:r>
              <a:rPr lang="en-US" altLang="zh-CN" dirty="0">
                <a:latin typeface="Arial Rounded MT Bold" panose="020F0704030504030204" pitchFamily="34" charset="0"/>
              </a:rPr>
              <a:t>X=2 </a:t>
            </a:r>
            <a:r>
              <a:rPr lang="en-US" altLang="zh-CN" baseline="70000" dirty="0">
                <a:latin typeface="Arial Rounded MT Bold" panose="020F0704030504030204" pitchFamily="34" charset="0"/>
              </a:rPr>
              <a:t>-1000 </a:t>
            </a:r>
            <a:r>
              <a:rPr lang="en-US" altLang="zh-CN" dirty="0">
                <a:latin typeface="Arial Rounded MT Bold" panose="020F0704030504030204" pitchFamily="34" charset="0"/>
                <a:sym typeface="Symbol" panose="05050102010706020507" pitchFamily="18" charset="2"/>
              </a:rPr>
              <a:t></a:t>
            </a:r>
            <a:r>
              <a:rPr lang="en-US" altLang="zh-CN" dirty="0">
                <a:latin typeface="Arial Rounded MT Bold" panose="020F0704030504030204" pitchFamily="34" charset="0"/>
              </a:rPr>
              <a:t> -0.1111</a:t>
            </a:r>
            <a:r>
              <a:rPr lang="en-US" altLang="zh-CN" dirty="0">
                <a:solidFill>
                  <a:schemeClr val="accent2"/>
                </a:solidFill>
                <a:latin typeface="Arial Rounded MT Bold" panose="020F0704030504030204" pitchFamily="34" charset="0"/>
              </a:rPr>
              <a:t>0000</a:t>
            </a:r>
            <a:r>
              <a:rPr lang="zh-CN" altLang="en-US" dirty="0">
                <a:latin typeface="Arial Rounded MT Bold" panose="020F0704030504030204" pitchFamily="34" charset="0"/>
              </a:rPr>
              <a:t>，</a:t>
            </a:r>
            <a:r>
              <a:rPr lang="en-US" altLang="zh-CN" dirty="0">
                <a:latin typeface="Arial Rounded MT Bold" panose="020F0704030504030204" pitchFamily="34" charset="0"/>
              </a:rPr>
              <a:t>Y=2 </a:t>
            </a:r>
            <a:r>
              <a:rPr lang="en-US" altLang="zh-CN" baseline="70000" dirty="0">
                <a:latin typeface="Arial Rounded MT Bold" panose="020F0704030504030204" pitchFamily="34" charset="0"/>
              </a:rPr>
              <a:t>-1000 </a:t>
            </a:r>
            <a:r>
              <a:rPr lang="en-US" altLang="zh-CN" dirty="0">
                <a:latin typeface="Arial Rounded MT Bold" panose="020F0704030504030204" pitchFamily="34" charset="0"/>
                <a:sym typeface="Symbol" panose="05050102010706020507" pitchFamily="18" charset="2"/>
              </a:rPr>
              <a:t></a:t>
            </a:r>
            <a:r>
              <a:rPr lang="en-US" altLang="zh-CN" dirty="0">
                <a:latin typeface="Arial Rounded MT Bold" panose="020F0704030504030204" pitchFamily="34" charset="0"/>
              </a:rPr>
              <a:t> 0.1000</a:t>
            </a:r>
            <a:r>
              <a:rPr lang="en-US" altLang="zh-CN" dirty="0">
                <a:solidFill>
                  <a:schemeClr val="accent2"/>
                </a:solidFill>
                <a:latin typeface="Arial Rounded MT Bold" panose="020F0704030504030204" pitchFamily="34" charset="0"/>
              </a:rPr>
              <a:t>0001</a:t>
            </a:r>
          </a:p>
          <a:p>
            <a:pPr>
              <a:lnSpc>
                <a:spcPct val="140000"/>
              </a:lnSpc>
              <a:buNone/>
            </a:pPr>
            <a:r>
              <a:rPr lang="zh-CN" altLang="en-US" dirty="0">
                <a:latin typeface="Arial Rounded MT Bold" panose="020F0704030504030204" pitchFamily="34" charset="0"/>
              </a:rPr>
              <a:t>                    </a:t>
            </a:r>
            <a:r>
              <a:rPr lang="en-US" altLang="zh-CN" dirty="0">
                <a:latin typeface="Arial Rounded MT Bold" panose="020F0704030504030204" pitchFamily="34" charset="0"/>
              </a:rPr>
              <a:t> [X]</a:t>
            </a:r>
            <a:r>
              <a:rPr lang="zh-CN" altLang="en-US" b="1" baseline="-25000" dirty="0">
                <a:latin typeface="楷体" panose="02010609060101010101" pitchFamily="49" charset="-122"/>
                <a:ea typeface="楷体" panose="02010609060101010101" pitchFamily="49" charset="-122"/>
              </a:rPr>
              <a:t>浮</a:t>
            </a:r>
            <a:r>
              <a:rPr lang="zh-CN" altLang="en-US" dirty="0">
                <a:latin typeface="Arial Rounded MT Bold" panose="020F0704030504030204" pitchFamily="34" charset="0"/>
              </a:rPr>
              <a:t>  </a:t>
            </a:r>
            <a:r>
              <a:rPr lang="en-US" altLang="zh-CN" dirty="0">
                <a:latin typeface="Arial Rounded MT Bold" panose="020F0704030504030204" pitchFamily="34" charset="0"/>
              </a:rPr>
              <a:t>=    </a:t>
            </a:r>
            <a:r>
              <a:rPr lang="en-US" altLang="zh-CN" dirty="0">
                <a:solidFill>
                  <a:srgbClr val="C00000"/>
                </a:solidFill>
                <a:latin typeface="Arial Rounded MT Bold" panose="020F0704030504030204" pitchFamily="34" charset="0"/>
              </a:rPr>
              <a:t>1</a:t>
            </a:r>
            <a:r>
              <a:rPr lang="en-US" altLang="zh-CN" dirty="0">
                <a:solidFill>
                  <a:srgbClr val="0000FF"/>
                </a:solidFill>
                <a:latin typeface="Arial Rounded MT Bold" panose="020F0704030504030204" pitchFamily="34" charset="0"/>
              </a:rPr>
              <a:t>000,</a:t>
            </a:r>
            <a:r>
              <a:rPr lang="en-US" altLang="zh-CN" dirty="0">
                <a:solidFill>
                  <a:srgbClr val="00FF00"/>
                </a:solidFill>
                <a:latin typeface="Arial Rounded MT Bold" panose="020F0704030504030204" pitchFamily="34" charset="0"/>
              </a:rPr>
              <a:t> </a:t>
            </a:r>
            <a:r>
              <a:rPr lang="en-US" altLang="zh-CN" dirty="0">
                <a:solidFill>
                  <a:srgbClr val="C00000"/>
                </a:solidFill>
                <a:latin typeface="Arial Rounded MT Bold" panose="020F0704030504030204" pitchFamily="34" charset="0"/>
              </a:rPr>
              <a:t>1</a:t>
            </a:r>
            <a:r>
              <a:rPr lang="en-US" altLang="zh-CN" dirty="0">
                <a:latin typeface="Arial Rounded MT Bold" panose="020F0704030504030204" pitchFamily="34" charset="0"/>
              </a:rPr>
              <a:t>.0001</a:t>
            </a:r>
            <a:r>
              <a:rPr lang="en-US" altLang="zh-CN" dirty="0">
                <a:solidFill>
                  <a:schemeClr val="folHlink"/>
                </a:solidFill>
                <a:latin typeface="Arial Rounded MT Bold" panose="020F0704030504030204" pitchFamily="34" charset="0"/>
              </a:rPr>
              <a:t> </a:t>
            </a:r>
            <a:r>
              <a:rPr lang="en-US" altLang="zh-CN" dirty="0">
                <a:solidFill>
                  <a:srgbClr val="ED7D31"/>
                </a:solidFill>
                <a:latin typeface="Arial Rounded MT Bold" panose="020F0704030504030204" pitchFamily="34" charset="0"/>
              </a:rPr>
              <a:t>0000</a:t>
            </a:r>
          </a:p>
          <a:p>
            <a:pPr eaLnBrk="1" hangingPunct="1">
              <a:lnSpc>
                <a:spcPct val="140000"/>
              </a:lnSpc>
              <a:buNone/>
            </a:pPr>
            <a:r>
              <a:rPr lang="en-US" altLang="zh-CN" dirty="0">
                <a:latin typeface="Arial Rounded MT Bold" panose="020F0704030504030204" pitchFamily="34" charset="0"/>
              </a:rPr>
              <a:t>          +         [Y]</a:t>
            </a:r>
            <a:r>
              <a:rPr lang="zh-CN" altLang="en-US" b="1" baseline="-25000" dirty="0">
                <a:latin typeface="楷体" panose="02010609060101010101" pitchFamily="49" charset="-122"/>
                <a:ea typeface="楷体" panose="02010609060101010101" pitchFamily="49" charset="-122"/>
              </a:rPr>
              <a:t>浮</a:t>
            </a:r>
            <a:r>
              <a:rPr lang="zh-CN" altLang="en-US" baseline="-25000" dirty="0">
                <a:latin typeface="Arial Rounded MT Bold" panose="020F0704030504030204" pitchFamily="34" charset="0"/>
              </a:rPr>
              <a:t> </a:t>
            </a:r>
            <a:r>
              <a:rPr lang="zh-CN" altLang="en-US" dirty="0">
                <a:latin typeface="Arial Rounded MT Bold" panose="020F0704030504030204" pitchFamily="34" charset="0"/>
              </a:rPr>
              <a:t> </a:t>
            </a:r>
            <a:r>
              <a:rPr lang="en-US" altLang="zh-CN" dirty="0">
                <a:latin typeface="Arial Rounded MT Bold" panose="020F0704030504030204" pitchFamily="34" charset="0"/>
              </a:rPr>
              <a:t>=    </a:t>
            </a:r>
            <a:r>
              <a:rPr lang="en-US" altLang="zh-CN" dirty="0">
                <a:solidFill>
                  <a:srgbClr val="C00000"/>
                </a:solidFill>
                <a:latin typeface="Arial Rounded MT Bold" panose="020F0704030504030204" pitchFamily="34" charset="0"/>
              </a:rPr>
              <a:t>1</a:t>
            </a:r>
            <a:r>
              <a:rPr lang="en-US" altLang="zh-CN" dirty="0">
                <a:solidFill>
                  <a:srgbClr val="0000FF"/>
                </a:solidFill>
                <a:latin typeface="Arial Rounded MT Bold" panose="020F0704030504030204" pitchFamily="34" charset="0"/>
              </a:rPr>
              <a:t>000,</a:t>
            </a:r>
            <a:r>
              <a:rPr lang="en-US" altLang="zh-CN" dirty="0">
                <a:solidFill>
                  <a:schemeClr val="folHlink"/>
                </a:solidFill>
                <a:latin typeface="Arial Rounded MT Bold" panose="020F0704030504030204" pitchFamily="34" charset="0"/>
              </a:rPr>
              <a:t> </a:t>
            </a:r>
            <a:r>
              <a:rPr lang="en-US" altLang="zh-CN" dirty="0">
                <a:solidFill>
                  <a:srgbClr val="C00000"/>
                </a:solidFill>
                <a:latin typeface="Arial Rounded MT Bold" panose="020F0704030504030204" pitchFamily="34" charset="0"/>
              </a:rPr>
              <a:t>0</a:t>
            </a:r>
            <a:r>
              <a:rPr lang="en-US" altLang="zh-CN" dirty="0">
                <a:latin typeface="Arial Rounded MT Bold" panose="020F0704030504030204" pitchFamily="34" charset="0"/>
              </a:rPr>
              <a:t>.1000</a:t>
            </a:r>
            <a:r>
              <a:rPr lang="en-US" altLang="zh-CN" dirty="0">
                <a:solidFill>
                  <a:schemeClr val="folHlink"/>
                </a:solidFill>
                <a:latin typeface="Arial Rounded MT Bold" panose="020F0704030504030204" pitchFamily="34" charset="0"/>
              </a:rPr>
              <a:t> </a:t>
            </a:r>
            <a:r>
              <a:rPr lang="en-US" altLang="zh-CN" dirty="0">
                <a:solidFill>
                  <a:schemeClr val="accent2"/>
                </a:solidFill>
                <a:latin typeface="Arial Rounded MT Bold" panose="020F0704030504030204" pitchFamily="34" charset="0"/>
              </a:rPr>
              <a:t>0001</a:t>
            </a:r>
          </a:p>
          <a:p>
            <a:pPr eaLnBrk="1" hangingPunct="1">
              <a:lnSpc>
                <a:spcPct val="140000"/>
              </a:lnSpc>
              <a:buNone/>
            </a:pPr>
            <a:r>
              <a:rPr lang="en-US" altLang="zh-CN" dirty="0">
                <a:latin typeface="Arial Rounded MT Bold" panose="020F0704030504030204" pitchFamily="34" charset="0"/>
              </a:rPr>
              <a:t>                [X+Y]</a:t>
            </a:r>
            <a:r>
              <a:rPr lang="zh-CN" altLang="en-US" b="1" baseline="-25000" dirty="0">
                <a:latin typeface="楷体" panose="02010609060101010101" pitchFamily="49" charset="-122"/>
                <a:ea typeface="楷体" panose="02010609060101010101" pitchFamily="49" charset="-122"/>
              </a:rPr>
              <a:t>浮</a:t>
            </a:r>
            <a:r>
              <a:rPr lang="zh-CN" altLang="en-US" baseline="-25000" dirty="0">
                <a:latin typeface="Arial Rounded MT Bold" panose="020F0704030504030204" pitchFamily="34" charset="0"/>
              </a:rPr>
              <a:t>   </a:t>
            </a:r>
            <a:r>
              <a:rPr lang="en-US" altLang="zh-CN" dirty="0">
                <a:latin typeface="Arial Rounded MT Bold" panose="020F0704030504030204" pitchFamily="34" charset="0"/>
              </a:rPr>
              <a:t>=    </a:t>
            </a:r>
            <a:r>
              <a:rPr lang="en-US" altLang="zh-CN" dirty="0">
                <a:solidFill>
                  <a:srgbClr val="C00000"/>
                </a:solidFill>
                <a:latin typeface="Arial Rounded MT Bold" panose="020F0704030504030204" pitchFamily="34" charset="0"/>
              </a:rPr>
              <a:t>1</a:t>
            </a:r>
            <a:r>
              <a:rPr lang="en-US" altLang="zh-CN" dirty="0">
                <a:solidFill>
                  <a:srgbClr val="0000FF"/>
                </a:solidFill>
                <a:latin typeface="Arial Rounded MT Bold" panose="020F0704030504030204" pitchFamily="34" charset="0"/>
              </a:rPr>
              <a:t>000,</a:t>
            </a:r>
            <a:r>
              <a:rPr lang="en-US" altLang="zh-CN" dirty="0">
                <a:solidFill>
                  <a:srgbClr val="66FF33"/>
                </a:solidFill>
                <a:latin typeface="Arial Rounded MT Bold" panose="020F0704030504030204" pitchFamily="34" charset="0"/>
              </a:rPr>
              <a:t> </a:t>
            </a:r>
            <a:r>
              <a:rPr lang="en-US" altLang="zh-CN" dirty="0">
                <a:solidFill>
                  <a:srgbClr val="C00000"/>
                </a:solidFill>
                <a:latin typeface="Arial Rounded MT Bold" panose="020F0704030504030204" pitchFamily="34" charset="0"/>
              </a:rPr>
              <a:t>1</a:t>
            </a:r>
            <a:r>
              <a:rPr lang="en-US" altLang="zh-CN" dirty="0">
                <a:latin typeface="Arial Rounded MT Bold" panose="020F0704030504030204" pitchFamily="34" charset="0"/>
              </a:rPr>
              <a:t>.1001</a:t>
            </a:r>
            <a:r>
              <a:rPr lang="en-US" altLang="zh-CN" dirty="0">
                <a:solidFill>
                  <a:srgbClr val="66FF33"/>
                </a:solidFill>
                <a:latin typeface="Arial Rounded MT Bold" panose="020F0704030504030204" pitchFamily="34" charset="0"/>
              </a:rPr>
              <a:t> </a:t>
            </a:r>
            <a:r>
              <a:rPr lang="en-US" altLang="zh-CN" dirty="0">
                <a:solidFill>
                  <a:schemeClr val="accent2"/>
                </a:solidFill>
                <a:latin typeface="Arial Rounded MT Bold" panose="020F0704030504030204" pitchFamily="34" charset="0"/>
              </a:rPr>
              <a:t>0001</a:t>
            </a:r>
          </a:p>
          <a:p>
            <a:pPr eaLnBrk="1" hangingPunct="1">
              <a:lnSpc>
                <a:spcPct val="140000"/>
              </a:lnSpc>
              <a:buNone/>
            </a:pPr>
            <a:r>
              <a:rPr lang="en-US" altLang="zh-CN" dirty="0">
                <a:latin typeface="Arial Rounded MT Bold" panose="020F0704030504030204" pitchFamily="34" charset="0"/>
              </a:rPr>
              <a:t>     </a:t>
            </a:r>
            <a:r>
              <a:rPr lang="en-US" altLang="zh-CN" b="1" dirty="0">
                <a:latin typeface="Arial Rounded MT Bold" panose="020F0704030504030204" pitchFamily="34" charset="0"/>
              </a:rPr>
              <a:t> </a:t>
            </a:r>
            <a:r>
              <a:rPr lang="zh-CN" altLang="en-US" b="1" dirty="0">
                <a:latin typeface="Arial Rounded MT Bold" panose="020F0704030504030204" pitchFamily="34" charset="0"/>
              </a:rPr>
              <a:t>尾数下溢，左归一位</a:t>
            </a:r>
            <a:r>
              <a:rPr lang="zh-CN" altLang="en-US" dirty="0">
                <a:latin typeface="Arial Rounded MT Bold" panose="020F0704030504030204" pitchFamily="34" charset="0"/>
              </a:rPr>
              <a:t>， 左移一位，阶码减</a:t>
            </a:r>
            <a:r>
              <a:rPr lang="en-US" altLang="zh-CN" dirty="0">
                <a:latin typeface="Arial Rounded MT Bold" panose="020F0704030504030204" pitchFamily="34" charset="0"/>
              </a:rPr>
              <a:t>1</a:t>
            </a:r>
          </a:p>
          <a:p>
            <a:pPr eaLnBrk="1" hangingPunct="1">
              <a:lnSpc>
                <a:spcPct val="140000"/>
              </a:lnSpc>
              <a:buNone/>
            </a:pPr>
            <a:r>
              <a:rPr lang="en-US" altLang="zh-CN" dirty="0">
                <a:solidFill>
                  <a:schemeClr val="folHlink"/>
                </a:solidFill>
                <a:latin typeface="Arial Rounded MT Bold" panose="020F0704030504030204" pitchFamily="34" charset="0"/>
              </a:rPr>
              <a:t>                </a:t>
            </a:r>
            <a:r>
              <a:rPr lang="en-US" altLang="zh-CN" dirty="0">
                <a:latin typeface="Arial Rounded MT Bold" panose="020F0704030504030204" pitchFamily="34" charset="0"/>
              </a:rPr>
              <a:t>[X+Y]</a:t>
            </a:r>
            <a:r>
              <a:rPr lang="zh-CN" altLang="en-US" b="1" baseline="-25000" dirty="0">
                <a:latin typeface="楷体" panose="02010609060101010101" pitchFamily="49" charset="-122"/>
                <a:ea typeface="楷体" panose="02010609060101010101" pitchFamily="49" charset="-122"/>
              </a:rPr>
              <a:t>浮 </a:t>
            </a:r>
            <a:r>
              <a:rPr lang="zh-CN" altLang="en-US" baseline="-25000" dirty="0">
                <a:latin typeface="Arial Rounded MT Bold" panose="020F0704030504030204" pitchFamily="34" charset="0"/>
              </a:rPr>
              <a:t> </a:t>
            </a:r>
            <a:r>
              <a:rPr lang="en-US" altLang="zh-CN" dirty="0">
                <a:latin typeface="Arial Rounded MT Bold" panose="020F0704030504030204" pitchFamily="34" charset="0"/>
              </a:rPr>
              <a:t>=    </a:t>
            </a:r>
            <a:r>
              <a:rPr lang="en-US" altLang="zh-CN" dirty="0">
                <a:solidFill>
                  <a:srgbClr val="C00000"/>
                </a:solidFill>
                <a:latin typeface="Arial Rounded MT Bold" panose="020F0704030504030204" pitchFamily="34" charset="0"/>
              </a:rPr>
              <a:t>1</a:t>
            </a:r>
            <a:r>
              <a:rPr lang="en-US" altLang="zh-CN" dirty="0">
                <a:solidFill>
                  <a:srgbClr val="0000FF"/>
                </a:solidFill>
                <a:latin typeface="Arial Rounded MT Bold" panose="020F0704030504030204" pitchFamily="34" charset="0"/>
              </a:rPr>
              <a:t>000,</a:t>
            </a:r>
            <a:r>
              <a:rPr lang="en-US" altLang="zh-CN" dirty="0">
                <a:solidFill>
                  <a:srgbClr val="66FF33"/>
                </a:solidFill>
                <a:latin typeface="Arial Rounded MT Bold" panose="020F0704030504030204" pitchFamily="34" charset="0"/>
              </a:rPr>
              <a:t> </a:t>
            </a:r>
            <a:r>
              <a:rPr lang="en-US" altLang="zh-CN" dirty="0">
                <a:solidFill>
                  <a:srgbClr val="C00000"/>
                </a:solidFill>
                <a:latin typeface="Arial Rounded MT Bold" panose="020F0704030504030204" pitchFamily="34" charset="0"/>
              </a:rPr>
              <a:t>1</a:t>
            </a:r>
            <a:r>
              <a:rPr lang="en-US" altLang="zh-CN" dirty="0">
                <a:latin typeface="Arial Rounded MT Bold" panose="020F0704030504030204" pitchFamily="34" charset="0"/>
              </a:rPr>
              <a:t>.0010 </a:t>
            </a:r>
            <a:r>
              <a:rPr lang="en-US" altLang="zh-CN" dirty="0">
                <a:solidFill>
                  <a:schemeClr val="accent2"/>
                </a:solidFill>
                <a:latin typeface="Arial Rounded MT Bold" panose="020F0704030504030204" pitchFamily="34" charset="0"/>
              </a:rPr>
              <a:t>0010 </a:t>
            </a:r>
            <a:r>
              <a:rPr lang="en-US" altLang="zh-CN" dirty="0">
                <a:solidFill>
                  <a:srgbClr val="00FF00"/>
                </a:solidFill>
                <a:latin typeface="Arial Rounded MT Bold" panose="020F0704030504030204" pitchFamily="34" charset="0"/>
              </a:rPr>
              <a:t>    </a:t>
            </a:r>
          </a:p>
          <a:p>
            <a:pPr eaLnBrk="1" hangingPunct="1">
              <a:lnSpc>
                <a:spcPct val="140000"/>
              </a:lnSpc>
              <a:buNone/>
            </a:pPr>
            <a:r>
              <a:rPr lang="en-US" altLang="zh-CN" dirty="0">
                <a:latin typeface="Arial Rounded MT Bold" panose="020F0704030504030204" pitchFamily="34" charset="0"/>
              </a:rPr>
              <a:t>                   1000+1111=0111 =7  </a:t>
            </a:r>
          </a:p>
          <a:p>
            <a:pPr eaLnBrk="1" hangingPunct="1">
              <a:lnSpc>
                <a:spcPct val="140000"/>
              </a:lnSpc>
              <a:buNone/>
            </a:pPr>
            <a:r>
              <a:rPr lang="en-US" altLang="zh-CN" dirty="0">
                <a:latin typeface="Arial Rounded MT Bold" panose="020F0704030504030204" pitchFamily="34" charset="0"/>
              </a:rPr>
              <a:t>      </a:t>
            </a:r>
            <a:r>
              <a:rPr lang="zh-CN" altLang="en-US" dirty="0">
                <a:latin typeface="Arial Rounded MT Bold" panose="020F0704030504030204" pitchFamily="34" charset="0"/>
              </a:rPr>
              <a:t>阶码负上溢，</a:t>
            </a:r>
            <a:r>
              <a:rPr lang="zh-CN" altLang="en-US" b="1" dirty="0">
                <a:latin typeface="Arial Rounded MT Bold" panose="020F0704030504030204" pitchFamily="34" charset="0"/>
              </a:rPr>
              <a:t>运算结果下溢</a:t>
            </a:r>
            <a:endParaRPr lang="zh-CN" altLang="en-US" b="1" i="1" dirty="0">
              <a:latin typeface="Arial Rounded MT Bold" panose="020F0704030504030204" pitchFamily="34" charset="0"/>
            </a:endParaRPr>
          </a:p>
          <a:p>
            <a:pPr eaLnBrk="1" hangingPunct="1">
              <a:lnSpc>
                <a:spcPct val="90000"/>
              </a:lnSpc>
              <a:buNone/>
            </a:pPr>
            <a:endParaRPr lang="en-US" altLang="zh-CN" dirty="0">
              <a:latin typeface="Arial Rounded MT Bold" panose="020F0704030504030204" pitchFamily="34" charset="0"/>
            </a:endParaRPr>
          </a:p>
          <a:p>
            <a:endParaRPr lang="zh-CN" altLang="en-US" dirty="0">
              <a:latin typeface="Arial Rounded MT Bold" panose="020F0704030504030204" pitchFamily="34" charset="0"/>
            </a:endParaRPr>
          </a:p>
        </p:txBody>
      </p:sp>
      <p:cxnSp>
        <p:nvCxnSpPr>
          <p:cNvPr id="5" name="直接连接符 4"/>
          <p:cNvCxnSpPr/>
          <p:nvPr/>
        </p:nvCxnSpPr>
        <p:spPr>
          <a:xfrm>
            <a:off x="1450323" y="2958604"/>
            <a:ext cx="5256584"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7873984" y="3675658"/>
            <a:ext cx="3267998" cy="502619"/>
            <a:chOff x="7893034" y="2958604"/>
            <a:chExt cx="3267998" cy="502619"/>
          </a:xfrm>
        </p:grpSpPr>
        <p:sp>
          <p:nvSpPr>
            <p:cNvPr id="9" name="矩形 8">
              <a:extLst>
                <a:ext uri="{FF2B5EF4-FFF2-40B4-BE49-F238E27FC236}">
                  <a16:creationId xmlns:a16="http://schemas.microsoft.com/office/drawing/2014/main" id="{AD5E1581-32D0-4360-9B75-27EC4BAA1536}"/>
                </a:ext>
              </a:extLst>
            </p:cNvPr>
            <p:cNvSpPr/>
            <p:nvPr/>
          </p:nvSpPr>
          <p:spPr>
            <a:xfrm>
              <a:off x="7893034" y="2958604"/>
              <a:ext cx="3267998" cy="502619"/>
            </a:xfrm>
            <a:prstGeom prst="rect">
              <a:avLst/>
            </a:prstGeom>
            <a:solidFill>
              <a:schemeClr val="accent6">
                <a:lumMod val="40000"/>
                <a:lumOff val="6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BF0820B1-84AE-446B-9E66-DFCDEB2FE78E}"/>
                </a:ext>
              </a:extLst>
            </p:cNvPr>
            <p:cNvSpPr txBox="1"/>
            <p:nvPr/>
          </p:nvSpPr>
          <p:spPr>
            <a:xfrm>
              <a:off x="7942650" y="3015184"/>
              <a:ext cx="3203868" cy="400110"/>
            </a:xfrm>
            <a:prstGeom prst="rect">
              <a:avLst/>
            </a:prstGeom>
            <a:noFill/>
          </p:spPr>
          <p:txBody>
            <a:bodyPr wrap="square" rtlCol="0">
              <a:spAutoFit/>
            </a:bodyPr>
            <a:lstStyle/>
            <a:p>
              <a:pPr algn="ctr"/>
              <a:r>
                <a:rPr lang="zh-CN" altLang="en-US" sz="2000" b="1" spc="300" dirty="0">
                  <a:latin typeface="微软雅黑" panose="020B0503020204020204" pitchFamily="34" charset="-122"/>
                  <a:ea typeface="微软雅黑" panose="020B0503020204020204" pitchFamily="34" charset="-122"/>
                </a:rPr>
                <a:t>注意和前例的区别</a:t>
              </a:r>
            </a:p>
          </p:txBody>
        </p:sp>
      </p:grpSp>
      <p:pic>
        <p:nvPicPr>
          <p:cNvPr id="11" name="Picture 250" descr="j0312558">
            <a:extLst>
              <a:ext uri="{FF2B5EF4-FFF2-40B4-BE49-F238E27FC236}">
                <a16:creationId xmlns:a16="http://schemas.microsoft.com/office/drawing/2014/main" id="{9C3D1AAD-5E19-42F2-B127-08132F57E0C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843963" y="151830"/>
            <a:ext cx="25146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5327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wipe(left)">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wipe(left)">
                                      <p:cBhvr>
                                        <p:cTn id="42" dur="500"/>
                                        <p:tgtEl>
                                          <p:spTgt spid="3">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wipe(left)">
                                      <p:cBhvr>
                                        <p:cTn id="47" dur="500"/>
                                        <p:tgtEl>
                                          <p:spTgt spid="3">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wipe(left)">
                                      <p:cBhvr>
                                        <p:cTn id="5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考研例题（自学）</a:t>
            </a:r>
          </a:p>
        </p:txBody>
      </p:sp>
      <p:sp>
        <p:nvSpPr>
          <p:cNvPr id="4" name="文本框 9"/>
          <p:cNvSpPr txBox="1">
            <a:spLocks noChangeArrowheads="1"/>
          </p:cNvSpPr>
          <p:nvPr/>
        </p:nvSpPr>
        <p:spPr bwMode="auto">
          <a:xfrm>
            <a:off x="1078176" y="893751"/>
            <a:ext cx="10189656"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ct val="150000"/>
              </a:lnSpc>
              <a:spcBef>
                <a:spcPts val="0"/>
              </a:spcBef>
            </a:pPr>
            <a:r>
              <a:rPr lang="zh-CN" altLang="en-US" dirty="0">
                <a:latin typeface="微软雅黑" panose="020B0503020204020204" pitchFamily="34" charset="-122"/>
                <a:ea typeface="微软雅黑" panose="020B0503020204020204" pitchFamily="34" charset="-122"/>
              </a:rPr>
              <a:t>设浮点数的阶码和尾数均采用补码表示，且位数分别为</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位和</a:t>
            </a:r>
            <a:r>
              <a:rPr lang="en-US" altLang="zh-CN" dirty="0">
                <a:latin typeface="微软雅黑" panose="020B0503020204020204" pitchFamily="34" charset="-122"/>
                <a:ea typeface="微软雅黑" panose="020B0503020204020204" pitchFamily="34" charset="-122"/>
              </a:rPr>
              <a:t>7</a:t>
            </a:r>
            <a:r>
              <a:rPr lang="zh-CN" altLang="en-US" dirty="0">
                <a:latin typeface="微软雅黑" panose="020B0503020204020204" pitchFamily="34" charset="-122"/>
                <a:ea typeface="微软雅黑" panose="020B0503020204020204" pitchFamily="34" charset="-122"/>
              </a:rPr>
              <a:t>位（均含</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位符号位）。若有两个数</a:t>
            </a:r>
            <a:r>
              <a:rPr lang="en-US" altLang="zh-CN" dirty="0">
                <a:latin typeface="微软雅黑" panose="020B0503020204020204" pitchFamily="34" charset="-122"/>
                <a:ea typeface="微软雅黑" panose="020B0503020204020204" pitchFamily="34" charset="-122"/>
              </a:rPr>
              <a:t>X=2</a:t>
            </a:r>
            <a:r>
              <a:rPr lang="en-US" altLang="zh-CN" baseline="30000" dirty="0">
                <a:latin typeface="微软雅黑" panose="020B0503020204020204" pitchFamily="34" charset="-122"/>
                <a:ea typeface="微软雅黑" panose="020B0503020204020204" pitchFamily="34" charset="-122"/>
              </a:rPr>
              <a:t>7</a:t>
            </a:r>
            <a:r>
              <a:rPr lang="en-US" altLang="zh-CN" dirty="0">
                <a:latin typeface="微软雅黑" panose="020B0503020204020204" pitchFamily="34" charset="-122"/>
                <a:ea typeface="微软雅黑" panose="020B0503020204020204" pitchFamily="34" charset="-122"/>
              </a:rPr>
              <a:t>×29/32</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Y=2</a:t>
            </a:r>
            <a:r>
              <a:rPr lang="en-US" altLang="zh-CN" baseline="30000" dirty="0">
                <a:latin typeface="微软雅黑" panose="020B0503020204020204" pitchFamily="34" charset="-122"/>
                <a:ea typeface="微软雅黑" panose="020B0503020204020204" pitchFamily="34" charset="-122"/>
              </a:rPr>
              <a:t>5</a:t>
            </a:r>
            <a:r>
              <a:rPr lang="en-US" altLang="zh-CN" dirty="0">
                <a:latin typeface="微软雅黑" panose="020B0503020204020204" pitchFamily="34" charset="-122"/>
                <a:ea typeface="微软雅黑" panose="020B0503020204020204" pitchFamily="34" charset="-122"/>
              </a:rPr>
              <a:t>×5/8</a:t>
            </a:r>
            <a:r>
              <a:rPr lang="zh-CN" altLang="en-US" dirty="0">
                <a:latin typeface="微软雅黑" panose="020B0503020204020204" pitchFamily="34" charset="-122"/>
                <a:ea typeface="微软雅黑" panose="020B0503020204020204" pitchFamily="34" charset="-122"/>
              </a:rPr>
              <a:t>，则用浮点加法计算</a:t>
            </a:r>
            <a:r>
              <a:rPr lang="en-US" altLang="zh-CN" dirty="0">
                <a:latin typeface="微软雅黑" panose="020B0503020204020204" pitchFamily="34" charset="-122"/>
                <a:ea typeface="微软雅黑" panose="020B0503020204020204" pitchFamily="34" charset="-122"/>
              </a:rPr>
              <a:t>X+Y</a:t>
            </a:r>
            <a:r>
              <a:rPr lang="zh-CN" altLang="en-US" dirty="0">
                <a:latin typeface="微软雅黑" panose="020B0503020204020204" pitchFamily="34" charset="-122"/>
                <a:ea typeface="微软雅黑" panose="020B0503020204020204" pitchFamily="34" charset="-122"/>
              </a:rPr>
              <a:t>的最终结果是</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sym typeface="Wingdings 2" panose="05020102010507070707" pitchFamily="18" charset="2"/>
            </a:endParaRPr>
          </a:p>
        </p:txBody>
      </p:sp>
      <p:sp>
        <p:nvSpPr>
          <p:cNvPr id="5" name="矩形 4"/>
          <p:cNvSpPr/>
          <p:nvPr/>
        </p:nvSpPr>
        <p:spPr>
          <a:xfrm>
            <a:off x="1992418" y="2760876"/>
            <a:ext cx="6703035" cy="1200329"/>
          </a:xfrm>
          <a:prstGeom prst="rect">
            <a:avLst/>
          </a:prstGeom>
        </p:spPr>
        <p:txBody>
          <a:bodyPr wrap="square">
            <a:spAutoFit/>
          </a:bodyPr>
          <a:lstStyle/>
          <a:p>
            <a:pPr>
              <a:lnSpc>
                <a:spcPct val="150000"/>
              </a:lnSpc>
            </a:pP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00111 1100010  B. 00111 0100010    C</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01000 0010001  D. </a:t>
            </a:r>
            <a:r>
              <a:rPr lang="zh-CN" altLang="en-US" sz="2400" dirty="0">
                <a:latin typeface="微软雅黑" panose="020B0503020204020204" pitchFamily="34" charset="-122"/>
                <a:ea typeface="微软雅黑" panose="020B0503020204020204" pitchFamily="34" charset="-122"/>
              </a:rPr>
              <a:t>发生溢出</a:t>
            </a:r>
          </a:p>
        </p:txBody>
      </p:sp>
      <p:sp>
        <p:nvSpPr>
          <p:cNvPr id="6" name="文本框 19"/>
          <p:cNvSpPr txBox="1">
            <a:spLocks noChangeArrowheads="1"/>
          </p:cNvSpPr>
          <p:nvPr/>
        </p:nvSpPr>
        <p:spPr bwMode="auto">
          <a:xfrm>
            <a:off x="999460" y="4782048"/>
            <a:ext cx="1067030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a:defRPr sz="2400">
                <a:solidFill>
                  <a:schemeClr val="tx1"/>
                </a:solidFill>
                <a:latin typeface="Arial" panose="020B0604020202020204" pitchFamily="34" charset="0"/>
                <a:ea typeface="宋体" panose="02010600030101010101" pitchFamily="2" charset="-122"/>
              </a:defRPr>
            </a:lvl4pPr>
            <a:lvl5pPr>
              <a:defRPr sz="2400">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Arial" panose="020B0604020202020204" pitchFamily="34" charset="0"/>
                <a:ea typeface="宋体" panose="02010600030101010101" pitchFamily="2" charset="-122"/>
              </a:defRPr>
            </a:lvl9pPr>
          </a:lstStyle>
          <a:p>
            <a:pPr>
              <a:lnSpc>
                <a:spcPct val="150000"/>
              </a:lnSpc>
              <a:spcBef>
                <a:spcPts val="0"/>
              </a:spcBef>
            </a:pPr>
            <a:r>
              <a:rPr lang="en-US" altLang="zh-CN" dirty="0">
                <a:latin typeface="微软雅黑" panose="020B0503020204020204" pitchFamily="34" charset="-122"/>
                <a:ea typeface="微软雅黑" panose="020B0503020204020204" pitchFamily="34" charset="-122"/>
                <a:sym typeface="Symbol" panose="05050102010706020507" pitchFamily="18" charset="2"/>
              </a:rPr>
              <a:t> </a:t>
            </a:r>
            <a:r>
              <a:rPr lang="en-US" altLang="zh-CN" dirty="0">
                <a:latin typeface="微软雅黑" panose="020B0503020204020204" pitchFamily="34" charset="-122"/>
                <a:ea typeface="微软雅黑" panose="020B0503020204020204" pitchFamily="34" charset="-122"/>
              </a:rPr>
              <a:t>X= 00111 × 0.11101</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Y = 00101 × 0.101 </a:t>
            </a:r>
            <a:r>
              <a:rPr lang="zh-CN" altLang="en-US" dirty="0">
                <a:latin typeface="微软雅黑" panose="020B0503020204020204" pitchFamily="34" charset="-122"/>
                <a:ea typeface="微软雅黑" panose="020B0503020204020204" pitchFamily="34" charset="-122"/>
              </a:rPr>
              <a:t>；对阶后大的阶码为</a:t>
            </a:r>
            <a:r>
              <a:rPr lang="en-US" altLang="zh-CN" dirty="0">
                <a:latin typeface="微软雅黑" panose="020B0503020204020204" pitchFamily="34" charset="-122"/>
                <a:ea typeface="微软雅黑" panose="020B0503020204020204" pitchFamily="34" charset="-122"/>
              </a:rPr>
              <a:t>00111 </a:t>
            </a:r>
            <a:endParaRPr lang="en-US" altLang="zh-CN" dirty="0">
              <a:latin typeface="微软雅黑" panose="020B0503020204020204" pitchFamily="34" charset="-122"/>
              <a:ea typeface="微软雅黑" panose="020B0503020204020204" pitchFamily="34" charset="-122"/>
              <a:sym typeface="Symbol" panose="05050102010706020507" pitchFamily="18" charset="2"/>
            </a:endParaRPr>
          </a:p>
        </p:txBody>
      </p:sp>
      <p:sp>
        <p:nvSpPr>
          <p:cNvPr id="7" name="矩形 6"/>
          <p:cNvSpPr/>
          <p:nvPr/>
        </p:nvSpPr>
        <p:spPr>
          <a:xfrm>
            <a:off x="977532" y="5265093"/>
            <a:ext cx="6429375" cy="646331"/>
          </a:xfrm>
          <a:prstGeom prst="rect">
            <a:avLst/>
          </a:prstGeom>
        </p:spPr>
        <p:txBody>
          <a:bodyPr>
            <a:spAutoFit/>
          </a:bodyPr>
          <a:lstStyle/>
          <a:p>
            <a:pPr>
              <a:lnSpc>
                <a:spcPct val="150000"/>
              </a:lnSpc>
              <a:spcBef>
                <a:spcPts val="0"/>
              </a:spcBef>
            </a:pPr>
            <a:r>
              <a:rPr lang="en-US" altLang="zh-CN" sz="2400" dirty="0">
                <a:latin typeface="微软雅黑" panose="020B0503020204020204" pitchFamily="34" charset="-122"/>
                <a:ea typeface="微软雅黑" panose="020B0503020204020204" pitchFamily="34" charset="-122"/>
                <a:sym typeface="Symbol" panose="05050102010706020507" pitchFamily="18" charset="2"/>
              </a:rPr>
              <a:t> </a:t>
            </a:r>
            <a:r>
              <a:rPr lang="zh-CN" altLang="en-US" sz="2400">
                <a:latin typeface="微软雅黑" panose="020B0503020204020204" pitchFamily="34" charset="-122"/>
                <a:ea typeface="微软雅黑" panose="020B0503020204020204" pitchFamily="34" charset="-122"/>
                <a:sym typeface="Symbol" panose="05050102010706020507" pitchFamily="18" charset="2"/>
              </a:rPr>
              <a:t>尾数</a:t>
            </a:r>
            <a:r>
              <a:rPr lang="zh-CN" altLang="en-US" sz="2400" dirty="0">
                <a:latin typeface="微软雅黑" panose="020B0503020204020204" pitchFamily="34" charset="-122"/>
                <a:ea typeface="微软雅黑" panose="020B0503020204020204" pitchFamily="34" charset="-122"/>
                <a:sym typeface="Symbol" panose="05050102010706020507" pitchFamily="18" charset="2"/>
              </a:rPr>
              <a:t>相加后的结果为：</a:t>
            </a:r>
            <a:r>
              <a:rPr lang="en-US" altLang="zh-CN" sz="2400" dirty="0">
                <a:latin typeface="微软雅黑" panose="020B0503020204020204" pitchFamily="34" charset="-122"/>
                <a:ea typeface="微软雅黑" panose="020B0503020204020204" pitchFamily="34" charset="-122"/>
                <a:sym typeface="Symbol" panose="05050102010706020507" pitchFamily="18" charset="2"/>
              </a:rPr>
              <a:t>01.00010</a:t>
            </a:r>
            <a:r>
              <a:rPr lang="zh-CN" altLang="en-US" sz="2400" dirty="0">
                <a:latin typeface="微软雅黑" panose="020B0503020204020204" pitchFamily="34" charset="-122"/>
                <a:ea typeface="微软雅黑" panose="020B0503020204020204" pitchFamily="34" charset="-122"/>
                <a:sym typeface="Symbol" panose="05050102010706020507" pitchFamily="18" charset="2"/>
              </a:rPr>
              <a:t>，</a:t>
            </a:r>
            <a:endParaRPr lang="en-US" altLang="zh-CN" sz="2400" dirty="0">
              <a:latin typeface="微软雅黑" panose="020B0503020204020204" pitchFamily="34" charset="-122"/>
              <a:ea typeface="微软雅黑" panose="020B0503020204020204" pitchFamily="34" charset="-122"/>
              <a:sym typeface="Symbol" panose="05050102010706020507" pitchFamily="18" charset="2"/>
            </a:endParaRPr>
          </a:p>
        </p:txBody>
      </p:sp>
      <p:sp>
        <p:nvSpPr>
          <p:cNvPr id="8" name="矩形 7"/>
          <p:cNvSpPr/>
          <p:nvPr/>
        </p:nvSpPr>
        <p:spPr>
          <a:xfrm>
            <a:off x="944515" y="5774295"/>
            <a:ext cx="6918882" cy="579710"/>
          </a:xfrm>
          <a:prstGeom prst="rect">
            <a:avLst/>
          </a:prstGeom>
        </p:spPr>
        <p:txBody>
          <a:bodyPr wrap="none">
            <a:spAutoFit/>
          </a:bodyPr>
          <a:lstStyle/>
          <a:p>
            <a:pPr>
              <a:lnSpc>
                <a:spcPct val="150000"/>
              </a:lnSpc>
              <a:spcBef>
                <a:spcPts val="0"/>
              </a:spcBef>
            </a:pPr>
            <a:r>
              <a:rPr lang="en-US" altLang="zh-CN" sz="2400" dirty="0">
                <a:latin typeface="微软雅黑" panose="020B0503020204020204" pitchFamily="34" charset="-122"/>
                <a:ea typeface="微软雅黑" panose="020B0503020204020204" pitchFamily="34" charset="-122"/>
                <a:sym typeface="Symbol" panose="05050102010706020507" pitchFamily="18" charset="2"/>
              </a:rPr>
              <a:t> </a:t>
            </a:r>
            <a:r>
              <a:rPr lang="zh-CN" altLang="en-US" sz="2400" dirty="0">
                <a:latin typeface="微软雅黑" panose="020B0503020204020204" pitchFamily="34" charset="-122"/>
                <a:ea typeface="微软雅黑" panose="020B0503020204020204" pitchFamily="34" charset="-122"/>
                <a:sym typeface="Symbol" panose="05050102010706020507" pitchFamily="18" charset="2"/>
              </a:rPr>
              <a:t>尾数需右移规格化，同时阶码加</a:t>
            </a:r>
            <a:r>
              <a:rPr lang="en-US" altLang="zh-CN" sz="2400" dirty="0">
                <a:latin typeface="微软雅黑" panose="020B0503020204020204" pitchFamily="34" charset="-122"/>
                <a:ea typeface="微软雅黑" panose="020B0503020204020204" pitchFamily="34" charset="-122"/>
                <a:sym typeface="Symbol" panose="05050102010706020507" pitchFamily="18" charset="2"/>
              </a:rPr>
              <a:t>1</a:t>
            </a:r>
            <a:r>
              <a:rPr lang="zh-CN" altLang="en-US" sz="2400" dirty="0">
                <a:latin typeface="微软雅黑" panose="020B0503020204020204" pitchFamily="34" charset="-122"/>
                <a:ea typeface="微软雅黑" panose="020B0503020204020204" pitchFamily="34" charset="-122"/>
                <a:sym typeface="Symbol" panose="05050102010706020507" pitchFamily="18" charset="2"/>
              </a:rPr>
              <a:t>后变成 </a:t>
            </a:r>
            <a:r>
              <a:rPr lang="en-US" altLang="zh-CN" sz="2400" dirty="0">
                <a:latin typeface="微软雅黑" panose="020B0503020204020204" pitchFamily="34" charset="-122"/>
                <a:ea typeface="微软雅黑" panose="020B0503020204020204" pitchFamily="34" charset="-122"/>
                <a:sym typeface="Symbol" panose="05050102010706020507" pitchFamily="18" charset="2"/>
              </a:rPr>
              <a:t>01 000</a:t>
            </a:r>
            <a:endParaRPr lang="en-US" altLang="zh-CN" sz="2400" dirty="0">
              <a:latin typeface="微软雅黑" panose="020B0503020204020204" pitchFamily="34" charset="-122"/>
              <a:ea typeface="微软雅黑" panose="020B0503020204020204" pitchFamily="34" charset="-122"/>
              <a:sym typeface="Wingdings 2" panose="05020102010507070707" pitchFamily="18" charset="2"/>
            </a:endParaRPr>
          </a:p>
        </p:txBody>
      </p:sp>
      <p:sp>
        <p:nvSpPr>
          <p:cNvPr id="9" name="矩形 8"/>
          <p:cNvSpPr/>
          <p:nvPr/>
        </p:nvSpPr>
        <p:spPr>
          <a:xfrm>
            <a:off x="1020768" y="4277089"/>
            <a:ext cx="1723549" cy="581057"/>
          </a:xfrm>
          <a:prstGeom prst="rect">
            <a:avLst/>
          </a:prstGeom>
        </p:spPr>
        <p:txBody>
          <a:bodyPr wrap="none">
            <a:spAutoFit/>
          </a:bodyPr>
          <a:lstStyle/>
          <a:p>
            <a:pPr>
              <a:lnSpc>
                <a:spcPct val="150000"/>
              </a:lnSpc>
              <a:spcBef>
                <a:spcPts val="0"/>
              </a:spcBef>
            </a:pPr>
            <a:r>
              <a:rPr lang="zh-CN" altLang="en-US" sz="2400" dirty="0">
                <a:latin typeface="微软雅黑" panose="020B0503020204020204" pitchFamily="34" charset="-122"/>
                <a:ea typeface="微软雅黑" panose="020B0503020204020204" pitchFamily="34" charset="-122"/>
                <a:sym typeface="Wingdings 2" panose="05020102010507070707" pitchFamily="18" charset="2"/>
              </a:rPr>
              <a:t>解题思路：</a:t>
            </a:r>
            <a:endParaRPr lang="en-US" altLang="zh-CN" sz="2400" dirty="0">
              <a:latin typeface="微软雅黑" panose="020B0503020204020204" pitchFamily="34" charset="-122"/>
              <a:ea typeface="微软雅黑" panose="020B0503020204020204" pitchFamily="34" charset="-122"/>
              <a:sym typeface="Wingdings 2" panose="05020102010507070707" pitchFamily="18" charset="2"/>
            </a:endParaRPr>
          </a:p>
        </p:txBody>
      </p:sp>
    </p:spTree>
    <p:extLst>
      <p:ext uri="{BB962C8B-B14F-4D97-AF65-F5344CB8AC3E}">
        <p14:creationId xmlns:p14="http://schemas.microsoft.com/office/powerpoint/2010/main" val="3069951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left)">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vertic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IEEE 754 </a:t>
            </a:r>
            <a:r>
              <a:rPr lang="zh-CN" altLang="en-US" dirty="0"/>
              <a:t>溢出例子（学有余力同学自学）</a:t>
            </a:r>
          </a:p>
        </p:txBody>
      </p:sp>
      <p:sp>
        <p:nvSpPr>
          <p:cNvPr id="3" name="内容占位符 2"/>
          <p:cNvSpPr>
            <a:spLocks noGrp="1"/>
          </p:cNvSpPr>
          <p:nvPr>
            <p:ph idx="1"/>
          </p:nvPr>
        </p:nvSpPr>
        <p:spPr/>
        <p:txBody>
          <a:bodyPr>
            <a:normAutofit lnSpcReduction="10000"/>
          </a:bodyPr>
          <a:lstStyle/>
          <a:p>
            <a:pPr marL="0" indent="0">
              <a:buNone/>
            </a:pPr>
            <a:r>
              <a:rPr lang="es-ES" altLang="zh-CN" dirty="0"/>
              <a:t>X =7F00 0000 Y =7F00 0000   </a:t>
            </a:r>
            <a:r>
              <a:rPr lang="zh-CN" altLang="en-US" dirty="0"/>
              <a:t>求</a:t>
            </a:r>
            <a:r>
              <a:rPr lang="en-US" altLang="zh-CN" dirty="0"/>
              <a:t>X+Y</a:t>
            </a:r>
            <a:r>
              <a:rPr lang="zh-CN" altLang="en-US" dirty="0"/>
              <a:t>？</a:t>
            </a:r>
            <a:endParaRPr lang="en-US" altLang="zh-CN" dirty="0"/>
          </a:p>
          <a:p>
            <a:endParaRPr lang="en-US" altLang="zh-CN" dirty="0"/>
          </a:p>
          <a:p>
            <a:pPr>
              <a:lnSpc>
                <a:spcPct val="160000"/>
              </a:lnSpc>
            </a:pPr>
            <a:endParaRPr lang="en-US" altLang="zh-CN" dirty="0"/>
          </a:p>
          <a:p>
            <a:pPr>
              <a:lnSpc>
                <a:spcPct val="160000"/>
              </a:lnSpc>
            </a:pPr>
            <a:endParaRPr lang="en-US" altLang="zh-CN" dirty="0"/>
          </a:p>
          <a:p>
            <a:pPr>
              <a:lnSpc>
                <a:spcPct val="160000"/>
              </a:lnSpc>
            </a:pPr>
            <a:r>
              <a:rPr lang="zh-CN" altLang="en-US" dirty="0"/>
              <a:t>阶码相同，</a:t>
            </a:r>
            <a:r>
              <a:rPr lang="en-US" altLang="zh-CN" dirty="0"/>
              <a:t>E=254</a:t>
            </a:r>
            <a:r>
              <a:rPr lang="zh-CN" altLang="en-US" dirty="0"/>
              <a:t>，尾数还原隐藏位后运算</a:t>
            </a:r>
            <a:endParaRPr lang="en-US" altLang="zh-CN" dirty="0"/>
          </a:p>
          <a:p>
            <a:pPr lvl="1">
              <a:lnSpc>
                <a:spcPct val="160000"/>
              </a:lnSpc>
            </a:pPr>
            <a:r>
              <a:rPr lang="en-US" altLang="zh-CN" sz="2400" dirty="0"/>
              <a:t>1.0+1.0=2.0 </a:t>
            </a:r>
          </a:p>
          <a:p>
            <a:pPr>
              <a:lnSpc>
                <a:spcPct val="160000"/>
              </a:lnSpc>
            </a:pPr>
            <a:r>
              <a:rPr lang="zh-CN" altLang="en-US" dirty="0"/>
              <a:t>非规数，尾数右移一位，阶码加一</a:t>
            </a:r>
            <a:endParaRPr lang="en-US" altLang="zh-CN" dirty="0"/>
          </a:p>
          <a:p>
            <a:pPr>
              <a:lnSpc>
                <a:spcPct val="160000"/>
              </a:lnSpc>
            </a:pPr>
            <a:r>
              <a:rPr lang="zh-CN" altLang="en-US" dirty="0"/>
              <a:t>阶码为</a:t>
            </a:r>
            <a:r>
              <a:rPr lang="en-US" altLang="zh-CN" dirty="0"/>
              <a:t>255</a:t>
            </a:r>
            <a:r>
              <a:rPr lang="zh-CN" altLang="en-US" dirty="0"/>
              <a:t>，无穷大，运算上溢</a:t>
            </a:r>
            <a:endParaRPr lang="en-US" altLang="zh-CN" dirty="0"/>
          </a:p>
          <a:p>
            <a:pPr>
              <a:lnSpc>
                <a:spcPct val="160000"/>
              </a:lnSpc>
            </a:pPr>
            <a:endParaRPr lang="en-US" altLang="zh-CN" dirty="0"/>
          </a:p>
          <a:p>
            <a:pPr>
              <a:lnSpc>
                <a:spcPct val="160000"/>
              </a:lnSpc>
            </a:pPr>
            <a:endParaRPr lang="en-US" altLang="zh-CN" dirty="0"/>
          </a:p>
          <a:p>
            <a:endParaRPr lang="zh-CN" altLang="en-US" dirty="0"/>
          </a:p>
        </p:txBody>
      </p:sp>
      <p:graphicFrame>
        <p:nvGraphicFramePr>
          <p:cNvPr id="9" name="表格 8">
            <a:extLst>
              <a:ext uri="{FF2B5EF4-FFF2-40B4-BE49-F238E27FC236}">
                <a16:creationId xmlns:a16="http://schemas.microsoft.com/office/drawing/2014/main" id="{D5BCD580-8D5D-4842-966B-38EF1C462155}"/>
              </a:ext>
            </a:extLst>
          </p:cNvPr>
          <p:cNvGraphicFramePr>
            <a:graphicFrameLocks noGrp="1"/>
          </p:cNvGraphicFramePr>
          <p:nvPr>
            <p:extLst>
              <p:ext uri="{D42A27DB-BD31-4B8C-83A1-F6EECF244321}">
                <p14:modId xmlns:p14="http://schemas.microsoft.com/office/powerpoint/2010/main" val="3777393661"/>
              </p:ext>
            </p:extLst>
          </p:nvPr>
        </p:nvGraphicFramePr>
        <p:xfrm>
          <a:off x="2288874" y="1731719"/>
          <a:ext cx="8762048" cy="504478"/>
        </p:xfrm>
        <a:graphic>
          <a:graphicData uri="http://schemas.openxmlformats.org/drawingml/2006/table">
            <a:tbl>
              <a:tblPr firstRow="1" bandRow="1">
                <a:tableStyleId>{5C22544A-7EE6-4342-B048-85BDC9FD1C3A}</a:tableStyleId>
              </a:tblPr>
              <a:tblGrid>
                <a:gridCol w="273814">
                  <a:extLst>
                    <a:ext uri="{9D8B030D-6E8A-4147-A177-3AD203B41FA5}">
                      <a16:colId xmlns:a16="http://schemas.microsoft.com/office/drawing/2014/main" val="20000"/>
                    </a:ext>
                  </a:extLst>
                </a:gridCol>
                <a:gridCol w="273814">
                  <a:extLst>
                    <a:ext uri="{9D8B030D-6E8A-4147-A177-3AD203B41FA5}">
                      <a16:colId xmlns:a16="http://schemas.microsoft.com/office/drawing/2014/main" val="20001"/>
                    </a:ext>
                  </a:extLst>
                </a:gridCol>
                <a:gridCol w="273814">
                  <a:extLst>
                    <a:ext uri="{9D8B030D-6E8A-4147-A177-3AD203B41FA5}">
                      <a16:colId xmlns:a16="http://schemas.microsoft.com/office/drawing/2014/main" val="20002"/>
                    </a:ext>
                  </a:extLst>
                </a:gridCol>
                <a:gridCol w="273814">
                  <a:extLst>
                    <a:ext uri="{9D8B030D-6E8A-4147-A177-3AD203B41FA5}">
                      <a16:colId xmlns:a16="http://schemas.microsoft.com/office/drawing/2014/main" val="20003"/>
                    </a:ext>
                  </a:extLst>
                </a:gridCol>
                <a:gridCol w="273814">
                  <a:extLst>
                    <a:ext uri="{9D8B030D-6E8A-4147-A177-3AD203B41FA5}">
                      <a16:colId xmlns:a16="http://schemas.microsoft.com/office/drawing/2014/main" val="20004"/>
                    </a:ext>
                  </a:extLst>
                </a:gridCol>
                <a:gridCol w="273814">
                  <a:extLst>
                    <a:ext uri="{9D8B030D-6E8A-4147-A177-3AD203B41FA5}">
                      <a16:colId xmlns:a16="http://schemas.microsoft.com/office/drawing/2014/main" val="20005"/>
                    </a:ext>
                  </a:extLst>
                </a:gridCol>
                <a:gridCol w="273814">
                  <a:extLst>
                    <a:ext uri="{9D8B030D-6E8A-4147-A177-3AD203B41FA5}">
                      <a16:colId xmlns:a16="http://schemas.microsoft.com/office/drawing/2014/main" val="20006"/>
                    </a:ext>
                  </a:extLst>
                </a:gridCol>
                <a:gridCol w="273814">
                  <a:extLst>
                    <a:ext uri="{9D8B030D-6E8A-4147-A177-3AD203B41FA5}">
                      <a16:colId xmlns:a16="http://schemas.microsoft.com/office/drawing/2014/main" val="20007"/>
                    </a:ext>
                  </a:extLst>
                </a:gridCol>
                <a:gridCol w="273814">
                  <a:extLst>
                    <a:ext uri="{9D8B030D-6E8A-4147-A177-3AD203B41FA5}">
                      <a16:colId xmlns:a16="http://schemas.microsoft.com/office/drawing/2014/main" val="20008"/>
                    </a:ext>
                  </a:extLst>
                </a:gridCol>
                <a:gridCol w="273814">
                  <a:extLst>
                    <a:ext uri="{9D8B030D-6E8A-4147-A177-3AD203B41FA5}">
                      <a16:colId xmlns:a16="http://schemas.microsoft.com/office/drawing/2014/main" val="20009"/>
                    </a:ext>
                  </a:extLst>
                </a:gridCol>
                <a:gridCol w="273814">
                  <a:extLst>
                    <a:ext uri="{9D8B030D-6E8A-4147-A177-3AD203B41FA5}">
                      <a16:colId xmlns:a16="http://schemas.microsoft.com/office/drawing/2014/main" val="20010"/>
                    </a:ext>
                  </a:extLst>
                </a:gridCol>
                <a:gridCol w="273814">
                  <a:extLst>
                    <a:ext uri="{9D8B030D-6E8A-4147-A177-3AD203B41FA5}">
                      <a16:colId xmlns:a16="http://schemas.microsoft.com/office/drawing/2014/main" val="20011"/>
                    </a:ext>
                  </a:extLst>
                </a:gridCol>
                <a:gridCol w="273814">
                  <a:extLst>
                    <a:ext uri="{9D8B030D-6E8A-4147-A177-3AD203B41FA5}">
                      <a16:colId xmlns:a16="http://schemas.microsoft.com/office/drawing/2014/main" val="20012"/>
                    </a:ext>
                  </a:extLst>
                </a:gridCol>
                <a:gridCol w="273814">
                  <a:extLst>
                    <a:ext uri="{9D8B030D-6E8A-4147-A177-3AD203B41FA5}">
                      <a16:colId xmlns:a16="http://schemas.microsoft.com/office/drawing/2014/main" val="20013"/>
                    </a:ext>
                  </a:extLst>
                </a:gridCol>
                <a:gridCol w="273814">
                  <a:extLst>
                    <a:ext uri="{9D8B030D-6E8A-4147-A177-3AD203B41FA5}">
                      <a16:colId xmlns:a16="http://schemas.microsoft.com/office/drawing/2014/main" val="20014"/>
                    </a:ext>
                  </a:extLst>
                </a:gridCol>
                <a:gridCol w="273814">
                  <a:extLst>
                    <a:ext uri="{9D8B030D-6E8A-4147-A177-3AD203B41FA5}">
                      <a16:colId xmlns:a16="http://schemas.microsoft.com/office/drawing/2014/main" val="20015"/>
                    </a:ext>
                  </a:extLst>
                </a:gridCol>
                <a:gridCol w="273814">
                  <a:extLst>
                    <a:ext uri="{9D8B030D-6E8A-4147-A177-3AD203B41FA5}">
                      <a16:colId xmlns:a16="http://schemas.microsoft.com/office/drawing/2014/main" val="20016"/>
                    </a:ext>
                  </a:extLst>
                </a:gridCol>
                <a:gridCol w="273814">
                  <a:extLst>
                    <a:ext uri="{9D8B030D-6E8A-4147-A177-3AD203B41FA5}">
                      <a16:colId xmlns:a16="http://schemas.microsoft.com/office/drawing/2014/main" val="20017"/>
                    </a:ext>
                  </a:extLst>
                </a:gridCol>
                <a:gridCol w="273814">
                  <a:extLst>
                    <a:ext uri="{9D8B030D-6E8A-4147-A177-3AD203B41FA5}">
                      <a16:colId xmlns:a16="http://schemas.microsoft.com/office/drawing/2014/main" val="20018"/>
                    </a:ext>
                  </a:extLst>
                </a:gridCol>
                <a:gridCol w="273814">
                  <a:extLst>
                    <a:ext uri="{9D8B030D-6E8A-4147-A177-3AD203B41FA5}">
                      <a16:colId xmlns:a16="http://schemas.microsoft.com/office/drawing/2014/main" val="20019"/>
                    </a:ext>
                  </a:extLst>
                </a:gridCol>
                <a:gridCol w="273814">
                  <a:extLst>
                    <a:ext uri="{9D8B030D-6E8A-4147-A177-3AD203B41FA5}">
                      <a16:colId xmlns:a16="http://schemas.microsoft.com/office/drawing/2014/main" val="20020"/>
                    </a:ext>
                  </a:extLst>
                </a:gridCol>
                <a:gridCol w="273814">
                  <a:extLst>
                    <a:ext uri="{9D8B030D-6E8A-4147-A177-3AD203B41FA5}">
                      <a16:colId xmlns:a16="http://schemas.microsoft.com/office/drawing/2014/main" val="20021"/>
                    </a:ext>
                  </a:extLst>
                </a:gridCol>
                <a:gridCol w="273814">
                  <a:extLst>
                    <a:ext uri="{9D8B030D-6E8A-4147-A177-3AD203B41FA5}">
                      <a16:colId xmlns:a16="http://schemas.microsoft.com/office/drawing/2014/main" val="20022"/>
                    </a:ext>
                  </a:extLst>
                </a:gridCol>
                <a:gridCol w="273814">
                  <a:extLst>
                    <a:ext uri="{9D8B030D-6E8A-4147-A177-3AD203B41FA5}">
                      <a16:colId xmlns:a16="http://schemas.microsoft.com/office/drawing/2014/main" val="20023"/>
                    </a:ext>
                  </a:extLst>
                </a:gridCol>
                <a:gridCol w="273814">
                  <a:extLst>
                    <a:ext uri="{9D8B030D-6E8A-4147-A177-3AD203B41FA5}">
                      <a16:colId xmlns:a16="http://schemas.microsoft.com/office/drawing/2014/main" val="20024"/>
                    </a:ext>
                  </a:extLst>
                </a:gridCol>
                <a:gridCol w="273814">
                  <a:extLst>
                    <a:ext uri="{9D8B030D-6E8A-4147-A177-3AD203B41FA5}">
                      <a16:colId xmlns:a16="http://schemas.microsoft.com/office/drawing/2014/main" val="20025"/>
                    </a:ext>
                  </a:extLst>
                </a:gridCol>
                <a:gridCol w="273814">
                  <a:extLst>
                    <a:ext uri="{9D8B030D-6E8A-4147-A177-3AD203B41FA5}">
                      <a16:colId xmlns:a16="http://schemas.microsoft.com/office/drawing/2014/main" val="20026"/>
                    </a:ext>
                  </a:extLst>
                </a:gridCol>
                <a:gridCol w="273814">
                  <a:extLst>
                    <a:ext uri="{9D8B030D-6E8A-4147-A177-3AD203B41FA5}">
                      <a16:colId xmlns:a16="http://schemas.microsoft.com/office/drawing/2014/main" val="20027"/>
                    </a:ext>
                  </a:extLst>
                </a:gridCol>
                <a:gridCol w="273814">
                  <a:extLst>
                    <a:ext uri="{9D8B030D-6E8A-4147-A177-3AD203B41FA5}">
                      <a16:colId xmlns:a16="http://schemas.microsoft.com/office/drawing/2014/main" val="20028"/>
                    </a:ext>
                  </a:extLst>
                </a:gridCol>
                <a:gridCol w="273814">
                  <a:extLst>
                    <a:ext uri="{9D8B030D-6E8A-4147-A177-3AD203B41FA5}">
                      <a16:colId xmlns:a16="http://schemas.microsoft.com/office/drawing/2014/main" val="20029"/>
                    </a:ext>
                  </a:extLst>
                </a:gridCol>
                <a:gridCol w="273814">
                  <a:extLst>
                    <a:ext uri="{9D8B030D-6E8A-4147-A177-3AD203B41FA5}">
                      <a16:colId xmlns:a16="http://schemas.microsoft.com/office/drawing/2014/main" val="20030"/>
                    </a:ext>
                  </a:extLst>
                </a:gridCol>
                <a:gridCol w="273814">
                  <a:extLst>
                    <a:ext uri="{9D8B030D-6E8A-4147-A177-3AD203B41FA5}">
                      <a16:colId xmlns:a16="http://schemas.microsoft.com/office/drawing/2014/main" val="20031"/>
                    </a:ext>
                  </a:extLst>
                </a:gridCol>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0</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solidFill>
                      <a:schemeClr val="accent4">
                        <a:lumMod val="40000"/>
                        <a:lumOff val="60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accent4">
                              <a:lumMod val="60000"/>
                              <a:lumOff val="40000"/>
                            </a:schemeClr>
                          </a:solidFill>
                          <a:latin typeface="Consolas" panose="020B0609020204030204" pitchFamily="49" charset="0"/>
                          <a:cs typeface="Courier New" panose="02070309020205020404" pitchFamily="49" charset="0"/>
                        </a:rPr>
                        <a:t>0</a:t>
                      </a:r>
                      <a:endParaRPr lang="zh-CN" altLang="en-US" sz="2400" b="0" dirty="0">
                        <a:solidFill>
                          <a:schemeClr val="accent4">
                            <a:lumMod val="60000"/>
                            <a:lumOff val="40000"/>
                          </a:schemeClr>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11" name="表格 10">
            <a:extLst>
              <a:ext uri="{FF2B5EF4-FFF2-40B4-BE49-F238E27FC236}">
                <a16:creationId xmlns:a16="http://schemas.microsoft.com/office/drawing/2014/main" id="{792BC938-8A95-4EC1-9509-E5D55E3FBC03}"/>
              </a:ext>
            </a:extLst>
          </p:cNvPr>
          <p:cNvGraphicFramePr>
            <a:graphicFrameLocks noGrp="1"/>
          </p:cNvGraphicFramePr>
          <p:nvPr>
            <p:extLst>
              <p:ext uri="{D42A27DB-BD31-4B8C-83A1-F6EECF244321}">
                <p14:modId xmlns:p14="http://schemas.microsoft.com/office/powerpoint/2010/main" val="595215645"/>
              </p:ext>
            </p:extLst>
          </p:nvPr>
        </p:nvGraphicFramePr>
        <p:xfrm>
          <a:off x="2288874" y="2380215"/>
          <a:ext cx="8762048" cy="504478"/>
        </p:xfrm>
        <a:graphic>
          <a:graphicData uri="http://schemas.openxmlformats.org/drawingml/2006/table">
            <a:tbl>
              <a:tblPr firstRow="1" bandRow="1">
                <a:tableStyleId>{5C22544A-7EE6-4342-B048-85BDC9FD1C3A}</a:tableStyleId>
              </a:tblPr>
              <a:tblGrid>
                <a:gridCol w="273814">
                  <a:extLst>
                    <a:ext uri="{9D8B030D-6E8A-4147-A177-3AD203B41FA5}">
                      <a16:colId xmlns:a16="http://schemas.microsoft.com/office/drawing/2014/main" val="20000"/>
                    </a:ext>
                  </a:extLst>
                </a:gridCol>
                <a:gridCol w="273814">
                  <a:extLst>
                    <a:ext uri="{9D8B030D-6E8A-4147-A177-3AD203B41FA5}">
                      <a16:colId xmlns:a16="http://schemas.microsoft.com/office/drawing/2014/main" val="20001"/>
                    </a:ext>
                  </a:extLst>
                </a:gridCol>
                <a:gridCol w="273814">
                  <a:extLst>
                    <a:ext uri="{9D8B030D-6E8A-4147-A177-3AD203B41FA5}">
                      <a16:colId xmlns:a16="http://schemas.microsoft.com/office/drawing/2014/main" val="20002"/>
                    </a:ext>
                  </a:extLst>
                </a:gridCol>
                <a:gridCol w="273814">
                  <a:extLst>
                    <a:ext uri="{9D8B030D-6E8A-4147-A177-3AD203B41FA5}">
                      <a16:colId xmlns:a16="http://schemas.microsoft.com/office/drawing/2014/main" val="20003"/>
                    </a:ext>
                  </a:extLst>
                </a:gridCol>
                <a:gridCol w="273814">
                  <a:extLst>
                    <a:ext uri="{9D8B030D-6E8A-4147-A177-3AD203B41FA5}">
                      <a16:colId xmlns:a16="http://schemas.microsoft.com/office/drawing/2014/main" val="20004"/>
                    </a:ext>
                  </a:extLst>
                </a:gridCol>
                <a:gridCol w="273814">
                  <a:extLst>
                    <a:ext uri="{9D8B030D-6E8A-4147-A177-3AD203B41FA5}">
                      <a16:colId xmlns:a16="http://schemas.microsoft.com/office/drawing/2014/main" val="20005"/>
                    </a:ext>
                  </a:extLst>
                </a:gridCol>
                <a:gridCol w="273814">
                  <a:extLst>
                    <a:ext uri="{9D8B030D-6E8A-4147-A177-3AD203B41FA5}">
                      <a16:colId xmlns:a16="http://schemas.microsoft.com/office/drawing/2014/main" val="20006"/>
                    </a:ext>
                  </a:extLst>
                </a:gridCol>
                <a:gridCol w="273814">
                  <a:extLst>
                    <a:ext uri="{9D8B030D-6E8A-4147-A177-3AD203B41FA5}">
                      <a16:colId xmlns:a16="http://schemas.microsoft.com/office/drawing/2014/main" val="20007"/>
                    </a:ext>
                  </a:extLst>
                </a:gridCol>
                <a:gridCol w="273814">
                  <a:extLst>
                    <a:ext uri="{9D8B030D-6E8A-4147-A177-3AD203B41FA5}">
                      <a16:colId xmlns:a16="http://schemas.microsoft.com/office/drawing/2014/main" val="20008"/>
                    </a:ext>
                  </a:extLst>
                </a:gridCol>
                <a:gridCol w="273814">
                  <a:extLst>
                    <a:ext uri="{9D8B030D-6E8A-4147-A177-3AD203B41FA5}">
                      <a16:colId xmlns:a16="http://schemas.microsoft.com/office/drawing/2014/main" val="20009"/>
                    </a:ext>
                  </a:extLst>
                </a:gridCol>
                <a:gridCol w="273814">
                  <a:extLst>
                    <a:ext uri="{9D8B030D-6E8A-4147-A177-3AD203B41FA5}">
                      <a16:colId xmlns:a16="http://schemas.microsoft.com/office/drawing/2014/main" val="20010"/>
                    </a:ext>
                  </a:extLst>
                </a:gridCol>
                <a:gridCol w="273814">
                  <a:extLst>
                    <a:ext uri="{9D8B030D-6E8A-4147-A177-3AD203B41FA5}">
                      <a16:colId xmlns:a16="http://schemas.microsoft.com/office/drawing/2014/main" val="20011"/>
                    </a:ext>
                  </a:extLst>
                </a:gridCol>
                <a:gridCol w="273814">
                  <a:extLst>
                    <a:ext uri="{9D8B030D-6E8A-4147-A177-3AD203B41FA5}">
                      <a16:colId xmlns:a16="http://schemas.microsoft.com/office/drawing/2014/main" val="20012"/>
                    </a:ext>
                  </a:extLst>
                </a:gridCol>
                <a:gridCol w="273814">
                  <a:extLst>
                    <a:ext uri="{9D8B030D-6E8A-4147-A177-3AD203B41FA5}">
                      <a16:colId xmlns:a16="http://schemas.microsoft.com/office/drawing/2014/main" val="20013"/>
                    </a:ext>
                  </a:extLst>
                </a:gridCol>
                <a:gridCol w="273814">
                  <a:extLst>
                    <a:ext uri="{9D8B030D-6E8A-4147-A177-3AD203B41FA5}">
                      <a16:colId xmlns:a16="http://schemas.microsoft.com/office/drawing/2014/main" val="20014"/>
                    </a:ext>
                  </a:extLst>
                </a:gridCol>
                <a:gridCol w="273814">
                  <a:extLst>
                    <a:ext uri="{9D8B030D-6E8A-4147-A177-3AD203B41FA5}">
                      <a16:colId xmlns:a16="http://schemas.microsoft.com/office/drawing/2014/main" val="20015"/>
                    </a:ext>
                  </a:extLst>
                </a:gridCol>
                <a:gridCol w="273814">
                  <a:extLst>
                    <a:ext uri="{9D8B030D-6E8A-4147-A177-3AD203B41FA5}">
                      <a16:colId xmlns:a16="http://schemas.microsoft.com/office/drawing/2014/main" val="20016"/>
                    </a:ext>
                  </a:extLst>
                </a:gridCol>
                <a:gridCol w="273814">
                  <a:extLst>
                    <a:ext uri="{9D8B030D-6E8A-4147-A177-3AD203B41FA5}">
                      <a16:colId xmlns:a16="http://schemas.microsoft.com/office/drawing/2014/main" val="20017"/>
                    </a:ext>
                  </a:extLst>
                </a:gridCol>
                <a:gridCol w="273814">
                  <a:extLst>
                    <a:ext uri="{9D8B030D-6E8A-4147-A177-3AD203B41FA5}">
                      <a16:colId xmlns:a16="http://schemas.microsoft.com/office/drawing/2014/main" val="20018"/>
                    </a:ext>
                  </a:extLst>
                </a:gridCol>
                <a:gridCol w="273814">
                  <a:extLst>
                    <a:ext uri="{9D8B030D-6E8A-4147-A177-3AD203B41FA5}">
                      <a16:colId xmlns:a16="http://schemas.microsoft.com/office/drawing/2014/main" val="20019"/>
                    </a:ext>
                  </a:extLst>
                </a:gridCol>
                <a:gridCol w="273814">
                  <a:extLst>
                    <a:ext uri="{9D8B030D-6E8A-4147-A177-3AD203B41FA5}">
                      <a16:colId xmlns:a16="http://schemas.microsoft.com/office/drawing/2014/main" val="20020"/>
                    </a:ext>
                  </a:extLst>
                </a:gridCol>
                <a:gridCol w="273814">
                  <a:extLst>
                    <a:ext uri="{9D8B030D-6E8A-4147-A177-3AD203B41FA5}">
                      <a16:colId xmlns:a16="http://schemas.microsoft.com/office/drawing/2014/main" val="20021"/>
                    </a:ext>
                  </a:extLst>
                </a:gridCol>
                <a:gridCol w="273814">
                  <a:extLst>
                    <a:ext uri="{9D8B030D-6E8A-4147-A177-3AD203B41FA5}">
                      <a16:colId xmlns:a16="http://schemas.microsoft.com/office/drawing/2014/main" val="20022"/>
                    </a:ext>
                  </a:extLst>
                </a:gridCol>
                <a:gridCol w="273814">
                  <a:extLst>
                    <a:ext uri="{9D8B030D-6E8A-4147-A177-3AD203B41FA5}">
                      <a16:colId xmlns:a16="http://schemas.microsoft.com/office/drawing/2014/main" val="20023"/>
                    </a:ext>
                  </a:extLst>
                </a:gridCol>
                <a:gridCol w="273814">
                  <a:extLst>
                    <a:ext uri="{9D8B030D-6E8A-4147-A177-3AD203B41FA5}">
                      <a16:colId xmlns:a16="http://schemas.microsoft.com/office/drawing/2014/main" val="20024"/>
                    </a:ext>
                  </a:extLst>
                </a:gridCol>
                <a:gridCol w="273814">
                  <a:extLst>
                    <a:ext uri="{9D8B030D-6E8A-4147-A177-3AD203B41FA5}">
                      <a16:colId xmlns:a16="http://schemas.microsoft.com/office/drawing/2014/main" val="20025"/>
                    </a:ext>
                  </a:extLst>
                </a:gridCol>
                <a:gridCol w="273814">
                  <a:extLst>
                    <a:ext uri="{9D8B030D-6E8A-4147-A177-3AD203B41FA5}">
                      <a16:colId xmlns:a16="http://schemas.microsoft.com/office/drawing/2014/main" val="20026"/>
                    </a:ext>
                  </a:extLst>
                </a:gridCol>
                <a:gridCol w="273814">
                  <a:extLst>
                    <a:ext uri="{9D8B030D-6E8A-4147-A177-3AD203B41FA5}">
                      <a16:colId xmlns:a16="http://schemas.microsoft.com/office/drawing/2014/main" val="20027"/>
                    </a:ext>
                  </a:extLst>
                </a:gridCol>
                <a:gridCol w="273814">
                  <a:extLst>
                    <a:ext uri="{9D8B030D-6E8A-4147-A177-3AD203B41FA5}">
                      <a16:colId xmlns:a16="http://schemas.microsoft.com/office/drawing/2014/main" val="20028"/>
                    </a:ext>
                  </a:extLst>
                </a:gridCol>
                <a:gridCol w="273814">
                  <a:extLst>
                    <a:ext uri="{9D8B030D-6E8A-4147-A177-3AD203B41FA5}">
                      <a16:colId xmlns:a16="http://schemas.microsoft.com/office/drawing/2014/main" val="20029"/>
                    </a:ext>
                  </a:extLst>
                </a:gridCol>
                <a:gridCol w="273814">
                  <a:extLst>
                    <a:ext uri="{9D8B030D-6E8A-4147-A177-3AD203B41FA5}">
                      <a16:colId xmlns:a16="http://schemas.microsoft.com/office/drawing/2014/main" val="20030"/>
                    </a:ext>
                  </a:extLst>
                </a:gridCol>
                <a:gridCol w="273814">
                  <a:extLst>
                    <a:ext uri="{9D8B030D-6E8A-4147-A177-3AD203B41FA5}">
                      <a16:colId xmlns:a16="http://schemas.microsoft.com/office/drawing/2014/main" val="20031"/>
                    </a:ext>
                  </a:extLst>
                </a:gridCol>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0</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solidFill>
                      <a:schemeClr val="accent4">
                        <a:lumMod val="40000"/>
                        <a:lumOff val="60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accent4">
                              <a:lumMod val="60000"/>
                              <a:lumOff val="40000"/>
                            </a:schemeClr>
                          </a:solidFill>
                          <a:latin typeface="Consolas" panose="020B0609020204030204" pitchFamily="49" charset="0"/>
                          <a:cs typeface="Courier New" panose="02070309020205020404" pitchFamily="49" charset="0"/>
                        </a:rPr>
                        <a:t>0</a:t>
                      </a:r>
                      <a:endParaRPr lang="zh-CN" altLang="en-US" sz="2400" b="0" dirty="0">
                        <a:solidFill>
                          <a:schemeClr val="accent4">
                            <a:lumMod val="60000"/>
                            <a:lumOff val="40000"/>
                          </a:schemeClr>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12" name="表格 11">
            <a:extLst>
              <a:ext uri="{FF2B5EF4-FFF2-40B4-BE49-F238E27FC236}">
                <a16:creationId xmlns:a16="http://schemas.microsoft.com/office/drawing/2014/main" id="{CE6A4B4D-5A91-4EDA-BBD2-0657C0FA7700}"/>
              </a:ext>
            </a:extLst>
          </p:cNvPr>
          <p:cNvGraphicFramePr>
            <a:graphicFrameLocks noGrp="1"/>
          </p:cNvGraphicFramePr>
          <p:nvPr>
            <p:extLst>
              <p:ext uri="{D42A27DB-BD31-4B8C-83A1-F6EECF244321}">
                <p14:modId xmlns:p14="http://schemas.microsoft.com/office/powerpoint/2010/main" val="232640253"/>
              </p:ext>
            </p:extLst>
          </p:nvPr>
        </p:nvGraphicFramePr>
        <p:xfrm>
          <a:off x="2288874" y="3028711"/>
          <a:ext cx="8762048" cy="504478"/>
        </p:xfrm>
        <a:graphic>
          <a:graphicData uri="http://schemas.openxmlformats.org/drawingml/2006/table">
            <a:tbl>
              <a:tblPr firstRow="1" bandRow="1">
                <a:tableStyleId>{5C22544A-7EE6-4342-B048-85BDC9FD1C3A}</a:tableStyleId>
              </a:tblPr>
              <a:tblGrid>
                <a:gridCol w="273814">
                  <a:extLst>
                    <a:ext uri="{9D8B030D-6E8A-4147-A177-3AD203B41FA5}">
                      <a16:colId xmlns:a16="http://schemas.microsoft.com/office/drawing/2014/main" val="20000"/>
                    </a:ext>
                  </a:extLst>
                </a:gridCol>
                <a:gridCol w="273814">
                  <a:extLst>
                    <a:ext uri="{9D8B030D-6E8A-4147-A177-3AD203B41FA5}">
                      <a16:colId xmlns:a16="http://schemas.microsoft.com/office/drawing/2014/main" val="20001"/>
                    </a:ext>
                  </a:extLst>
                </a:gridCol>
                <a:gridCol w="273814">
                  <a:extLst>
                    <a:ext uri="{9D8B030D-6E8A-4147-A177-3AD203B41FA5}">
                      <a16:colId xmlns:a16="http://schemas.microsoft.com/office/drawing/2014/main" val="20002"/>
                    </a:ext>
                  </a:extLst>
                </a:gridCol>
                <a:gridCol w="273814">
                  <a:extLst>
                    <a:ext uri="{9D8B030D-6E8A-4147-A177-3AD203B41FA5}">
                      <a16:colId xmlns:a16="http://schemas.microsoft.com/office/drawing/2014/main" val="20003"/>
                    </a:ext>
                  </a:extLst>
                </a:gridCol>
                <a:gridCol w="273814">
                  <a:extLst>
                    <a:ext uri="{9D8B030D-6E8A-4147-A177-3AD203B41FA5}">
                      <a16:colId xmlns:a16="http://schemas.microsoft.com/office/drawing/2014/main" val="20004"/>
                    </a:ext>
                  </a:extLst>
                </a:gridCol>
                <a:gridCol w="273814">
                  <a:extLst>
                    <a:ext uri="{9D8B030D-6E8A-4147-A177-3AD203B41FA5}">
                      <a16:colId xmlns:a16="http://schemas.microsoft.com/office/drawing/2014/main" val="20005"/>
                    </a:ext>
                  </a:extLst>
                </a:gridCol>
                <a:gridCol w="273814">
                  <a:extLst>
                    <a:ext uri="{9D8B030D-6E8A-4147-A177-3AD203B41FA5}">
                      <a16:colId xmlns:a16="http://schemas.microsoft.com/office/drawing/2014/main" val="20006"/>
                    </a:ext>
                  </a:extLst>
                </a:gridCol>
                <a:gridCol w="273814">
                  <a:extLst>
                    <a:ext uri="{9D8B030D-6E8A-4147-A177-3AD203B41FA5}">
                      <a16:colId xmlns:a16="http://schemas.microsoft.com/office/drawing/2014/main" val="20007"/>
                    </a:ext>
                  </a:extLst>
                </a:gridCol>
                <a:gridCol w="273814">
                  <a:extLst>
                    <a:ext uri="{9D8B030D-6E8A-4147-A177-3AD203B41FA5}">
                      <a16:colId xmlns:a16="http://schemas.microsoft.com/office/drawing/2014/main" val="20008"/>
                    </a:ext>
                  </a:extLst>
                </a:gridCol>
                <a:gridCol w="273814">
                  <a:extLst>
                    <a:ext uri="{9D8B030D-6E8A-4147-A177-3AD203B41FA5}">
                      <a16:colId xmlns:a16="http://schemas.microsoft.com/office/drawing/2014/main" val="20009"/>
                    </a:ext>
                  </a:extLst>
                </a:gridCol>
                <a:gridCol w="273814">
                  <a:extLst>
                    <a:ext uri="{9D8B030D-6E8A-4147-A177-3AD203B41FA5}">
                      <a16:colId xmlns:a16="http://schemas.microsoft.com/office/drawing/2014/main" val="20010"/>
                    </a:ext>
                  </a:extLst>
                </a:gridCol>
                <a:gridCol w="273814">
                  <a:extLst>
                    <a:ext uri="{9D8B030D-6E8A-4147-A177-3AD203B41FA5}">
                      <a16:colId xmlns:a16="http://schemas.microsoft.com/office/drawing/2014/main" val="20011"/>
                    </a:ext>
                  </a:extLst>
                </a:gridCol>
                <a:gridCol w="273814">
                  <a:extLst>
                    <a:ext uri="{9D8B030D-6E8A-4147-A177-3AD203B41FA5}">
                      <a16:colId xmlns:a16="http://schemas.microsoft.com/office/drawing/2014/main" val="20012"/>
                    </a:ext>
                  </a:extLst>
                </a:gridCol>
                <a:gridCol w="273814">
                  <a:extLst>
                    <a:ext uri="{9D8B030D-6E8A-4147-A177-3AD203B41FA5}">
                      <a16:colId xmlns:a16="http://schemas.microsoft.com/office/drawing/2014/main" val="20013"/>
                    </a:ext>
                  </a:extLst>
                </a:gridCol>
                <a:gridCol w="273814">
                  <a:extLst>
                    <a:ext uri="{9D8B030D-6E8A-4147-A177-3AD203B41FA5}">
                      <a16:colId xmlns:a16="http://schemas.microsoft.com/office/drawing/2014/main" val="20014"/>
                    </a:ext>
                  </a:extLst>
                </a:gridCol>
                <a:gridCol w="273814">
                  <a:extLst>
                    <a:ext uri="{9D8B030D-6E8A-4147-A177-3AD203B41FA5}">
                      <a16:colId xmlns:a16="http://schemas.microsoft.com/office/drawing/2014/main" val="20015"/>
                    </a:ext>
                  </a:extLst>
                </a:gridCol>
                <a:gridCol w="273814">
                  <a:extLst>
                    <a:ext uri="{9D8B030D-6E8A-4147-A177-3AD203B41FA5}">
                      <a16:colId xmlns:a16="http://schemas.microsoft.com/office/drawing/2014/main" val="20016"/>
                    </a:ext>
                  </a:extLst>
                </a:gridCol>
                <a:gridCol w="273814">
                  <a:extLst>
                    <a:ext uri="{9D8B030D-6E8A-4147-A177-3AD203B41FA5}">
                      <a16:colId xmlns:a16="http://schemas.microsoft.com/office/drawing/2014/main" val="20017"/>
                    </a:ext>
                  </a:extLst>
                </a:gridCol>
                <a:gridCol w="273814">
                  <a:extLst>
                    <a:ext uri="{9D8B030D-6E8A-4147-A177-3AD203B41FA5}">
                      <a16:colId xmlns:a16="http://schemas.microsoft.com/office/drawing/2014/main" val="20018"/>
                    </a:ext>
                  </a:extLst>
                </a:gridCol>
                <a:gridCol w="273814">
                  <a:extLst>
                    <a:ext uri="{9D8B030D-6E8A-4147-A177-3AD203B41FA5}">
                      <a16:colId xmlns:a16="http://schemas.microsoft.com/office/drawing/2014/main" val="20019"/>
                    </a:ext>
                  </a:extLst>
                </a:gridCol>
                <a:gridCol w="273814">
                  <a:extLst>
                    <a:ext uri="{9D8B030D-6E8A-4147-A177-3AD203B41FA5}">
                      <a16:colId xmlns:a16="http://schemas.microsoft.com/office/drawing/2014/main" val="20020"/>
                    </a:ext>
                  </a:extLst>
                </a:gridCol>
                <a:gridCol w="273814">
                  <a:extLst>
                    <a:ext uri="{9D8B030D-6E8A-4147-A177-3AD203B41FA5}">
                      <a16:colId xmlns:a16="http://schemas.microsoft.com/office/drawing/2014/main" val="20021"/>
                    </a:ext>
                  </a:extLst>
                </a:gridCol>
                <a:gridCol w="273814">
                  <a:extLst>
                    <a:ext uri="{9D8B030D-6E8A-4147-A177-3AD203B41FA5}">
                      <a16:colId xmlns:a16="http://schemas.microsoft.com/office/drawing/2014/main" val="20022"/>
                    </a:ext>
                  </a:extLst>
                </a:gridCol>
                <a:gridCol w="273814">
                  <a:extLst>
                    <a:ext uri="{9D8B030D-6E8A-4147-A177-3AD203B41FA5}">
                      <a16:colId xmlns:a16="http://schemas.microsoft.com/office/drawing/2014/main" val="20023"/>
                    </a:ext>
                  </a:extLst>
                </a:gridCol>
                <a:gridCol w="273814">
                  <a:extLst>
                    <a:ext uri="{9D8B030D-6E8A-4147-A177-3AD203B41FA5}">
                      <a16:colId xmlns:a16="http://schemas.microsoft.com/office/drawing/2014/main" val="20024"/>
                    </a:ext>
                  </a:extLst>
                </a:gridCol>
                <a:gridCol w="273814">
                  <a:extLst>
                    <a:ext uri="{9D8B030D-6E8A-4147-A177-3AD203B41FA5}">
                      <a16:colId xmlns:a16="http://schemas.microsoft.com/office/drawing/2014/main" val="20025"/>
                    </a:ext>
                  </a:extLst>
                </a:gridCol>
                <a:gridCol w="273814">
                  <a:extLst>
                    <a:ext uri="{9D8B030D-6E8A-4147-A177-3AD203B41FA5}">
                      <a16:colId xmlns:a16="http://schemas.microsoft.com/office/drawing/2014/main" val="20026"/>
                    </a:ext>
                  </a:extLst>
                </a:gridCol>
                <a:gridCol w="273814">
                  <a:extLst>
                    <a:ext uri="{9D8B030D-6E8A-4147-A177-3AD203B41FA5}">
                      <a16:colId xmlns:a16="http://schemas.microsoft.com/office/drawing/2014/main" val="20027"/>
                    </a:ext>
                  </a:extLst>
                </a:gridCol>
                <a:gridCol w="273814">
                  <a:extLst>
                    <a:ext uri="{9D8B030D-6E8A-4147-A177-3AD203B41FA5}">
                      <a16:colId xmlns:a16="http://schemas.microsoft.com/office/drawing/2014/main" val="20028"/>
                    </a:ext>
                  </a:extLst>
                </a:gridCol>
                <a:gridCol w="273814">
                  <a:extLst>
                    <a:ext uri="{9D8B030D-6E8A-4147-A177-3AD203B41FA5}">
                      <a16:colId xmlns:a16="http://schemas.microsoft.com/office/drawing/2014/main" val="20029"/>
                    </a:ext>
                  </a:extLst>
                </a:gridCol>
                <a:gridCol w="273814">
                  <a:extLst>
                    <a:ext uri="{9D8B030D-6E8A-4147-A177-3AD203B41FA5}">
                      <a16:colId xmlns:a16="http://schemas.microsoft.com/office/drawing/2014/main" val="20030"/>
                    </a:ext>
                  </a:extLst>
                </a:gridCol>
                <a:gridCol w="273814">
                  <a:extLst>
                    <a:ext uri="{9D8B030D-6E8A-4147-A177-3AD203B41FA5}">
                      <a16:colId xmlns:a16="http://schemas.microsoft.com/office/drawing/2014/main" val="20031"/>
                    </a:ext>
                  </a:extLst>
                </a:gridCol>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0</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solidFill>
                      <a:schemeClr val="accent4">
                        <a:lumMod val="40000"/>
                        <a:lumOff val="60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accent4">
                              <a:lumMod val="60000"/>
                              <a:lumOff val="40000"/>
                            </a:schemeClr>
                          </a:solidFill>
                          <a:latin typeface="Consolas" panose="020B0609020204030204" pitchFamily="49" charset="0"/>
                          <a:cs typeface="Courier New" panose="02070309020205020404" pitchFamily="49" charset="0"/>
                        </a:rPr>
                        <a:t>0</a:t>
                      </a:r>
                      <a:endParaRPr lang="zh-CN" altLang="en-US" sz="2400" b="0" dirty="0">
                        <a:solidFill>
                          <a:schemeClr val="accent4">
                            <a:lumMod val="60000"/>
                            <a:lumOff val="40000"/>
                          </a:schemeClr>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pSp>
        <p:nvGrpSpPr>
          <p:cNvPr id="16" name="组合 15">
            <a:extLst>
              <a:ext uri="{FF2B5EF4-FFF2-40B4-BE49-F238E27FC236}">
                <a16:creationId xmlns:a16="http://schemas.microsoft.com/office/drawing/2014/main" id="{EE3F4C4B-5D66-4BA1-AB0E-B20C3A7E9B0A}"/>
              </a:ext>
            </a:extLst>
          </p:cNvPr>
          <p:cNvGrpSpPr/>
          <p:nvPr/>
        </p:nvGrpSpPr>
        <p:grpSpPr>
          <a:xfrm>
            <a:off x="1226509" y="1729861"/>
            <a:ext cx="932815" cy="504477"/>
            <a:chOff x="3004438" y="5343114"/>
            <a:chExt cx="1289394" cy="502619"/>
          </a:xfrm>
          <a:solidFill>
            <a:srgbClr val="C55A11"/>
          </a:solidFill>
        </p:grpSpPr>
        <p:sp>
          <p:nvSpPr>
            <p:cNvPr id="17" name="矩形 16">
              <a:extLst>
                <a:ext uri="{FF2B5EF4-FFF2-40B4-BE49-F238E27FC236}">
                  <a16:creationId xmlns:a16="http://schemas.microsoft.com/office/drawing/2014/main" id="{1B6A2D33-10DB-43E6-BA47-5E12F10519FF}"/>
                </a:ext>
              </a:extLst>
            </p:cNvPr>
            <p:cNvSpPr/>
            <p:nvPr/>
          </p:nvSpPr>
          <p:spPr>
            <a:xfrm>
              <a:off x="3004438" y="5343114"/>
              <a:ext cx="1289394" cy="502619"/>
            </a:xfrm>
            <a:prstGeom prst="rect">
              <a:avLst/>
            </a:prstGeom>
            <a:grp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343EB496-9568-41B5-853F-48320E4F630B}"/>
                </a:ext>
              </a:extLst>
            </p:cNvPr>
            <p:cNvSpPr txBox="1"/>
            <p:nvPr/>
          </p:nvSpPr>
          <p:spPr>
            <a:xfrm>
              <a:off x="3443963" y="5394368"/>
              <a:ext cx="402674" cy="400110"/>
            </a:xfrm>
            <a:prstGeom prst="rect">
              <a:avLst/>
            </a:prstGeom>
            <a:grpFill/>
            <a:ln>
              <a:noFill/>
            </a:ln>
          </p:spPr>
          <p:txBody>
            <a:bodyPr wrap="none" rtlCol="0">
              <a:spAutoFit/>
            </a:bodyPr>
            <a:lstStyle/>
            <a:p>
              <a:r>
                <a:rPr lang="en-US" altLang="zh-CN" sz="2000" b="1" spc="300" dirty="0">
                  <a:solidFill>
                    <a:schemeClr val="bg1"/>
                  </a:solidFill>
                  <a:latin typeface="微软雅黑" panose="020B0503020204020204" pitchFamily="34" charset="-122"/>
                  <a:ea typeface="微软雅黑" panose="020B0503020204020204" pitchFamily="34" charset="-122"/>
                </a:rPr>
                <a:t>X</a:t>
              </a:r>
              <a:endParaRPr lang="zh-CN" altLang="en-US" sz="2000" b="1" spc="300" dirty="0">
                <a:solidFill>
                  <a:schemeClr val="bg1"/>
                </a:solidFill>
                <a:latin typeface="微软雅黑" panose="020B0503020204020204" pitchFamily="34" charset="-122"/>
                <a:ea typeface="微软雅黑" panose="020B0503020204020204" pitchFamily="34" charset="-122"/>
              </a:endParaRPr>
            </a:p>
          </p:txBody>
        </p:sp>
      </p:grpSp>
      <p:grpSp>
        <p:nvGrpSpPr>
          <p:cNvPr id="22" name="组合 21">
            <a:extLst>
              <a:ext uri="{FF2B5EF4-FFF2-40B4-BE49-F238E27FC236}">
                <a16:creationId xmlns:a16="http://schemas.microsoft.com/office/drawing/2014/main" id="{2E30AD49-EAD7-4491-9645-647C2605C8A6}"/>
              </a:ext>
            </a:extLst>
          </p:cNvPr>
          <p:cNvGrpSpPr/>
          <p:nvPr/>
        </p:nvGrpSpPr>
        <p:grpSpPr>
          <a:xfrm>
            <a:off x="1222674" y="3024779"/>
            <a:ext cx="936650" cy="506551"/>
            <a:chOff x="3004438" y="5343114"/>
            <a:chExt cx="1289394" cy="502619"/>
          </a:xfrm>
        </p:grpSpPr>
        <p:sp>
          <p:nvSpPr>
            <p:cNvPr id="23" name="矩形 22">
              <a:extLst>
                <a:ext uri="{FF2B5EF4-FFF2-40B4-BE49-F238E27FC236}">
                  <a16:creationId xmlns:a16="http://schemas.microsoft.com/office/drawing/2014/main" id="{49043D1D-822C-47E1-AB65-DFE199A7D3F8}"/>
                </a:ext>
              </a:extLst>
            </p:cNvPr>
            <p:cNvSpPr/>
            <p:nvPr/>
          </p:nvSpPr>
          <p:spPr>
            <a:xfrm>
              <a:off x="3004438" y="5343114"/>
              <a:ext cx="1289394" cy="502619"/>
            </a:xfrm>
            <a:prstGeom prst="rect">
              <a:avLst/>
            </a:prstGeom>
            <a:solidFill>
              <a:srgbClr val="C55A1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BECDF80D-1BC9-4085-BDE4-201BF268A770}"/>
                </a:ext>
              </a:extLst>
            </p:cNvPr>
            <p:cNvSpPr txBox="1"/>
            <p:nvPr/>
          </p:nvSpPr>
          <p:spPr>
            <a:xfrm>
              <a:off x="3124924" y="5394368"/>
              <a:ext cx="841897" cy="400110"/>
            </a:xfrm>
            <a:prstGeom prst="rect">
              <a:avLst/>
            </a:prstGeom>
            <a:solidFill>
              <a:srgbClr val="C55A11"/>
            </a:solidFill>
            <a:ln>
              <a:noFill/>
            </a:ln>
          </p:spPr>
          <p:txBody>
            <a:bodyPr wrap="none" rtlCol="0">
              <a:spAutoFit/>
            </a:bodyPr>
            <a:lstStyle/>
            <a:p>
              <a:r>
                <a:rPr lang="en-US" altLang="zh-CN" sz="2000" b="1" spc="300" dirty="0">
                  <a:solidFill>
                    <a:schemeClr val="bg1"/>
                  </a:solidFill>
                  <a:latin typeface="微软雅黑" panose="020B0503020204020204" pitchFamily="34" charset="-122"/>
                  <a:ea typeface="微软雅黑" panose="020B0503020204020204" pitchFamily="34" charset="-122"/>
                </a:rPr>
                <a:t>X+Y</a:t>
              </a:r>
              <a:endParaRPr lang="zh-CN" altLang="en-US" sz="2000" b="1" spc="300" dirty="0">
                <a:solidFill>
                  <a:schemeClr val="bg1"/>
                </a:solidFill>
                <a:latin typeface="微软雅黑" panose="020B0503020204020204" pitchFamily="34" charset="-122"/>
                <a:ea typeface="微软雅黑" panose="020B0503020204020204" pitchFamily="34" charset="-122"/>
              </a:endParaRPr>
            </a:p>
          </p:txBody>
        </p:sp>
      </p:grpSp>
      <p:grpSp>
        <p:nvGrpSpPr>
          <p:cNvPr id="25" name="组合 24">
            <a:extLst>
              <a:ext uri="{FF2B5EF4-FFF2-40B4-BE49-F238E27FC236}">
                <a16:creationId xmlns:a16="http://schemas.microsoft.com/office/drawing/2014/main" id="{D0A08CE2-CA5F-42D9-ABE2-25821C43320D}"/>
              </a:ext>
            </a:extLst>
          </p:cNvPr>
          <p:cNvGrpSpPr/>
          <p:nvPr/>
        </p:nvGrpSpPr>
        <p:grpSpPr>
          <a:xfrm>
            <a:off x="1226110" y="2378357"/>
            <a:ext cx="929379" cy="502619"/>
            <a:chOff x="3004438" y="5343114"/>
            <a:chExt cx="1289394" cy="502619"/>
          </a:xfrm>
          <a:solidFill>
            <a:srgbClr val="C55A11"/>
          </a:solidFill>
        </p:grpSpPr>
        <p:sp>
          <p:nvSpPr>
            <p:cNvPr id="26" name="矩形 25">
              <a:extLst>
                <a:ext uri="{FF2B5EF4-FFF2-40B4-BE49-F238E27FC236}">
                  <a16:creationId xmlns:a16="http://schemas.microsoft.com/office/drawing/2014/main" id="{CA2180B5-4116-4D16-BC6D-39A13FBD3667}"/>
                </a:ext>
              </a:extLst>
            </p:cNvPr>
            <p:cNvSpPr/>
            <p:nvPr/>
          </p:nvSpPr>
          <p:spPr>
            <a:xfrm>
              <a:off x="3004438" y="5343114"/>
              <a:ext cx="1289394" cy="502619"/>
            </a:xfrm>
            <a:prstGeom prst="rect">
              <a:avLst/>
            </a:prstGeom>
            <a:grp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8B9A380F-DC56-47F7-BF34-B06E29108A06}"/>
                </a:ext>
              </a:extLst>
            </p:cNvPr>
            <p:cNvSpPr txBox="1"/>
            <p:nvPr/>
          </p:nvSpPr>
          <p:spPr>
            <a:xfrm>
              <a:off x="3443963" y="5394368"/>
              <a:ext cx="402674" cy="400110"/>
            </a:xfrm>
            <a:prstGeom prst="rect">
              <a:avLst/>
            </a:prstGeom>
            <a:grpFill/>
            <a:ln>
              <a:noFill/>
            </a:ln>
          </p:spPr>
          <p:txBody>
            <a:bodyPr wrap="none" rtlCol="0">
              <a:spAutoFit/>
            </a:bodyPr>
            <a:lstStyle/>
            <a:p>
              <a:r>
                <a:rPr lang="en-US" altLang="zh-CN" sz="2000" b="1" spc="300" dirty="0">
                  <a:solidFill>
                    <a:schemeClr val="bg1"/>
                  </a:solidFill>
                  <a:latin typeface="微软雅黑" panose="020B0503020204020204" pitchFamily="34" charset="-122"/>
                  <a:ea typeface="微软雅黑" panose="020B0503020204020204" pitchFamily="34" charset="-122"/>
                </a:rPr>
                <a:t>Y</a:t>
              </a:r>
              <a:endParaRPr lang="zh-CN" altLang="en-US" sz="2000" b="1" spc="30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86132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left)">
                                      <p:cBhvr>
                                        <p:cTn id="21" dur="500"/>
                                        <p:tgtEl>
                                          <p:spTgt spid="25"/>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wipe(left)">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wipe(left)">
                                      <p:cBhvr>
                                        <p:cTn id="35" dur="5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wipe(left)">
                                      <p:cBhvr>
                                        <p:cTn id="40" dur="500"/>
                                        <p:tgtEl>
                                          <p:spTgt spid="3">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wipe(left)">
                                      <p:cBhvr>
                                        <p:cTn id="45" dur="500"/>
                                        <p:tgtEl>
                                          <p:spTgt spid="3">
                                            <p:txEl>
                                              <p:pRg st="7" end="7"/>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left)">
                                      <p:cBhvr>
                                        <p:cTn id="50" dur="500"/>
                                        <p:tgtEl>
                                          <p:spTgt spid="22"/>
                                        </p:tgtEl>
                                      </p:cBhvr>
                                    </p:animEffect>
                                  </p:childTnLst>
                                </p:cTn>
                              </p:par>
                            </p:childTnLst>
                          </p:cTn>
                        </p:par>
                        <p:par>
                          <p:cTn id="51" fill="hold">
                            <p:stCondLst>
                              <p:cond delay="500"/>
                            </p:stCondLst>
                            <p:childTnLst>
                              <p:par>
                                <p:cTn id="52" presetID="22" presetClass="entr" presetSubtype="8" fill="hold" nodeType="after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wipe(left)">
                                      <p:cBhvr>
                                        <p:cTn id="5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lstStyle/>
          <a:p>
            <a:pPr eaLnBrk="1" hangingPunct="1">
              <a:defRPr/>
            </a:pPr>
            <a:r>
              <a:rPr lang="zh-CN" altLang="en-US" dirty="0"/>
              <a:t>定点补码加</a:t>
            </a:r>
            <a:r>
              <a:rPr lang="en-US" altLang="zh-CN" dirty="0"/>
              <a:t>/</a:t>
            </a:r>
            <a:r>
              <a:rPr lang="zh-CN" altLang="en-US" dirty="0"/>
              <a:t>减法运算</a:t>
            </a:r>
          </a:p>
          <a:p>
            <a:pPr eaLnBrk="1" hangingPunct="1">
              <a:defRPr/>
            </a:pPr>
            <a:r>
              <a:rPr lang="zh-CN" altLang="en-US" b="1" dirty="0">
                <a:solidFill>
                  <a:srgbClr val="C00000"/>
                </a:solidFill>
              </a:rPr>
              <a:t>浮点运算</a:t>
            </a:r>
          </a:p>
          <a:p>
            <a:pPr eaLnBrk="1" hangingPunct="1">
              <a:defRPr/>
            </a:pPr>
            <a:r>
              <a:rPr lang="zh-CN" altLang="en-US" dirty="0"/>
              <a:t>运算器组织</a:t>
            </a:r>
          </a:p>
          <a:p>
            <a:pPr marL="0" indent="0">
              <a:buNone/>
              <a:defRPr/>
            </a:pPr>
            <a:endParaRPr lang="zh-CN" altLang="en-US" dirty="0">
              <a:effectLst>
                <a:outerShdw blurRad="38100" dist="38100" dir="2700000" algn="tl">
                  <a:srgbClr val="C0C0C0"/>
                </a:outerShdw>
              </a:effectLst>
            </a:endParaRPr>
          </a:p>
          <a:p>
            <a:endParaRPr lang="zh-CN" altLang="en-US" dirty="0"/>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2840799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IEEE 754 </a:t>
            </a:r>
            <a:r>
              <a:rPr lang="zh-CN" altLang="en-US" dirty="0"/>
              <a:t>溢出例子（学有余力同学自学）</a:t>
            </a:r>
          </a:p>
        </p:txBody>
      </p:sp>
      <p:sp>
        <p:nvSpPr>
          <p:cNvPr id="3" name="内容占位符 2"/>
          <p:cNvSpPr>
            <a:spLocks noGrp="1"/>
          </p:cNvSpPr>
          <p:nvPr>
            <p:ph idx="1"/>
          </p:nvPr>
        </p:nvSpPr>
        <p:spPr>
          <a:xfrm>
            <a:off x="487822" y="942764"/>
            <a:ext cx="11358738" cy="5637024"/>
          </a:xfrm>
        </p:spPr>
        <p:txBody>
          <a:bodyPr>
            <a:normAutofit lnSpcReduction="10000"/>
          </a:bodyPr>
          <a:lstStyle/>
          <a:p>
            <a:pPr marL="0" indent="0">
              <a:buNone/>
            </a:pPr>
            <a:r>
              <a:rPr lang="en-US" altLang="zh-CN" dirty="0"/>
              <a:t>X  = 00C0 0000    Y= 0080 0000   </a:t>
            </a:r>
            <a:r>
              <a:rPr lang="zh-CN" altLang="en-US" dirty="0"/>
              <a:t>求</a:t>
            </a:r>
            <a:r>
              <a:rPr lang="en-US" altLang="zh-CN" dirty="0"/>
              <a:t>X−Y</a:t>
            </a:r>
            <a:r>
              <a:rPr lang="zh-CN" altLang="en-US" dirty="0"/>
              <a:t>？</a:t>
            </a:r>
            <a:endParaRPr lang="en-US" altLang="zh-CN" dirty="0"/>
          </a:p>
          <a:p>
            <a:endParaRPr lang="en-US" altLang="zh-CN" dirty="0"/>
          </a:p>
          <a:p>
            <a:pPr>
              <a:lnSpc>
                <a:spcPct val="160000"/>
              </a:lnSpc>
            </a:pPr>
            <a:endParaRPr lang="en-US" altLang="zh-CN" dirty="0"/>
          </a:p>
          <a:p>
            <a:pPr>
              <a:lnSpc>
                <a:spcPct val="160000"/>
              </a:lnSpc>
            </a:pPr>
            <a:endParaRPr lang="en-US" altLang="zh-CN" dirty="0"/>
          </a:p>
          <a:p>
            <a:pPr>
              <a:lnSpc>
                <a:spcPct val="160000"/>
              </a:lnSpc>
            </a:pPr>
            <a:r>
              <a:rPr lang="zh-CN" altLang="en-US" dirty="0"/>
              <a:t>阶码相同，</a:t>
            </a:r>
            <a:r>
              <a:rPr lang="en-US" altLang="zh-CN" dirty="0"/>
              <a:t>E=1</a:t>
            </a:r>
            <a:r>
              <a:rPr lang="zh-CN" altLang="en-US" dirty="0"/>
              <a:t>，尾数还原隐藏位后运算</a:t>
            </a:r>
            <a:endParaRPr lang="en-US" altLang="zh-CN" dirty="0"/>
          </a:p>
          <a:p>
            <a:pPr lvl="1">
              <a:lnSpc>
                <a:spcPct val="160000"/>
              </a:lnSpc>
            </a:pPr>
            <a:r>
              <a:rPr lang="en-US" altLang="zh-CN" sz="2400" dirty="0"/>
              <a:t>1.1−1.0 = 0.1 </a:t>
            </a:r>
          </a:p>
          <a:p>
            <a:pPr>
              <a:lnSpc>
                <a:spcPct val="160000"/>
              </a:lnSpc>
            </a:pPr>
            <a:r>
              <a:rPr lang="zh-CN" altLang="en-US" dirty="0"/>
              <a:t>非规数，尾数左移一位，阶码减一</a:t>
            </a:r>
            <a:endParaRPr lang="en-US" altLang="zh-CN" dirty="0"/>
          </a:p>
          <a:p>
            <a:pPr>
              <a:lnSpc>
                <a:spcPct val="160000"/>
              </a:lnSpc>
            </a:pPr>
            <a:r>
              <a:rPr lang="zh-CN" altLang="en-US" dirty="0"/>
              <a:t>阶码为</a:t>
            </a:r>
            <a:r>
              <a:rPr lang="en-US" altLang="zh-CN" dirty="0"/>
              <a:t>0</a:t>
            </a:r>
            <a:r>
              <a:rPr lang="zh-CN" altLang="en-US" dirty="0"/>
              <a:t>，非规格化数，运算下溢</a:t>
            </a:r>
            <a:endParaRPr lang="en-US" altLang="zh-CN" dirty="0"/>
          </a:p>
          <a:p>
            <a:pPr>
              <a:lnSpc>
                <a:spcPct val="160000"/>
              </a:lnSpc>
            </a:pPr>
            <a:endParaRPr lang="en-US" altLang="zh-CN" dirty="0"/>
          </a:p>
          <a:p>
            <a:pPr>
              <a:lnSpc>
                <a:spcPct val="160000"/>
              </a:lnSpc>
            </a:pPr>
            <a:endParaRPr lang="en-US" altLang="zh-CN" dirty="0"/>
          </a:p>
          <a:p>
            <a:endParaRPr lang="zh-CN" altLang="en-US" dirty="0"/>
          </a:p>
        </p:txBody>
      </p:sp>
      <p:graphicFrame>
        <p:nvGraphicFramePr>
          <p:cNvPr id="9" name="表格 8">
            <a:extLst>
              <a:ext uri="{FF2B5EF4-FFF2-40B4-BE49-F238E27FC236}">
                <a16:creationId xmlns:a16="http://schemas.microsoft.com/office/drawing/2014/main" id="{D5BCD580-8D5D-4842-966B-38EF1C462155}"/>
              </a:ext>
            </a:extLst>
          </p:cNvPr>
          <p:cNvGraphicFramePr>
            <a:graphicFrameLocks noGrp="1"/>
          </p:cNvGraphicFramePr>
          <p:nvPr>
            <p:extLst>
              <p:ext uri="{D42A27DB-BD31-4B8C-83A1-F6EECF244321}">
                <p14:modId xmlns:p14="http://schemas.microsoft.com/office/powerpoint/2010/main" val="4112358329"/>
              </p:ext>
            </p:extLst>
          </p:nvPr>
        </p:nvGraphicFramePr>
        <p:xfrm>
          <a:off x="2288874" y="1731719"/>
          <a:ext cx="8762048" cy="504478"/>
        </p:xfrm>
        <a:graphic>
          <a:graphicData uri="http://schemas.openxmlformats.org/drawingml/2006/table">
            <a:tbl>
              <a:tblPr firstRow="1" bandRow="1">
                <a:tableStyleId>{5C22544A-7EE6-4342-B048-85BDC9FD1C3A}</a:tableStyleId>
              </a:tblPr>
              <a:tblGrid>
                <a:gridCol w="273814">
                  <a:extLst>
                    <a:ext uri="{9D8B030D-6E8A-4147-A177-3AD203B41FA5}">
                      <a16:colId xmlns:a16="http://schemas.microsoft.com/office/drawing/2014/main" val="20000"/>
                    </a:ext>
                  </a:extLst>
                </a:gridCol>
                <a:gridCol w="273814">
                  <a:extLst>
                    <a:ext uri="{9D8B030D-6E8A-4147-A177-3AD203B41FA5}">
                      <a16:colId xmlns:a16="http://schemas.microsoft.com/office/drawing/2014/main" val="20001"/>
                    </a:ext>
                  </a:extLst>
                </a:gridCol>
                <a:gridCol w="273814">
                  <a:extLst>
                    <a:ext uri="{9D8B030D-6E8A-4147-A177-3AD203B41FA5}">
                      <a16:colId xmlns:a16="http://schemas.microsoft.com/office/drawing/2014/main" val="20002"/>
                    </a:ext>
                  </a:extLst>
                </a:gridCol>
                <a:gridCol w="273814">
                  <a:extLst>
                    <a:ext uri="{9D8B030D-6E8A-4147-A177-3AD203B41FA5}">
                      <a16:colId xmlns:a16="http://schemas.microsoft.com/office/drawing/2014/main" val="20003"/>
                    </a:ext>
                  </a:extLst>
                </a:gridCol>
                <a:gridCol w="273814">
                  <a:extLst>
                    <a:ext uri="{9D8B030D-6E8A-4147-A177-3AD203B41FA5}">
                      <a16:colId xmlns:a16="http://schemas.microsoft.com/office/drawing/2014/main" val="20004"/>
                    </a:ext>
                  </a:extLst>
                </a:gridCol>
                <a:gridCol w="273814">
                  <a:extLst>
                    <a:ext uri="{9D8B030D-6E8A-4147-A177-3AD203B41FA5}">
                      <a16:colId xmlns:a16="http://schemas.microsoft.com/office/drawing/2014/main" val="20005"/>
                    </a:ext>
                  </a:extLst>
                </a:gridCol>
                <a:gridCol w="273814">
                  <a:extLst>
                    <a:ext uri="{9D8B030D-6E8A-4147-A177-3AD203B41FA5}">
                      <a16:colId xmlns:a16="http://schemas.microsoft.com/office/drawing/2014/main" val="20006"/>
                    </a:ext>
                  </a:extLst>
                </a:gridCol>
                <a:gridCol w="273814">
                  <a:extLst>
                    <a:ext uri="{9D8B030D-6E8A-4147-A177-3AD203B41FA5}">
                      <a16:colId xmlns:a16="http://schemas.microsoft.com/office/drawing/2014/main" val="20007"/>
                    </a:ext>
                  </a:extLst>
                </a:gridCol>
                <a:gridCol w="273814">
                  <a:extLst>
                    <a:ext uri="{9D8B030D-6E8A-4147-A177-3AD203B41FA5}">
                      <a16:colId xmlns:a16="http://schemas.microsoft.com/office/drawing/2014/main" val="20008"/>
                    </a:ext>
                  </a:extLst>
                </a:gridCol>
                <a:gridCol w="273814">
                  <a:extLst>
                    <a:ext uri="{9D8B030D-6E8A-4147-A177-3AD203B41FA5}">
                      <a16:colId xmlns:a16="http://schemas.microsoft.com/office/drawing/2014/main" val="20009"/>
                    </a:ext>
                  </a:extLst>
                </a:gridCol>
                <a:gridCol w="273814">
                  <a:extLst>
                    <a:ext uri="{9D8B030D-6E8A-4147-A177-3AD203B41FA5}">
                      <a16:colId xmlns:a16="http://schemas.microsoft.com/office/drawing/2014/main" val="20010"/>
                    </a:ext>
                  </a:extLst>
                </a:gridCol>
                <a:gridCol w="273814">
                  <a:extLst>
                    <a:ext uri="{9D8B030D-6E8A-4147-A177-3AD203B41FA5}">
                      <a16:colId xmlns:a16="http://schemas.microsoft.com/office/drawing/2014/main" val="20011"/>
                    </a:ext>
                  </a:extLst>
                </a:gridCol>
                <a:gridCol w="273814">
                  <a:extLst>
                    <a:ext uri="{9D8B030D-6E8A-4147-A177-3AD203B41FA5}">
                      <a16:colId xmlns:a16="http://schemas.microsoft.com/office/drawing/2014/main" val="20012"/>
                    </a:ext>
                  </a:extLst>
                </a:gridCol>
                <a:gridCol w="273814">
                  <a:extLst>
                    <a:ext uri="{9D8B030D-6E8A-4147-A177-3AD203B41FA5}">
                      <a16:colId xmlns:a16="http://schemas.microsoft.com/office/drawing/2014/main" val="20013"/>
                    </a:ext>
                  </a:extLst>
                </a:gridCol>
                <a:gridCol w="273814">
                  <a:extLst>
                    <a:ext uri="{9D8B030D-6E8A-4147-A177-3AD203B41FA5}">
                      <a16:colId xmlns:a16="http://schemas.microsoft.com/office/drawing/2014/main" val="20014"/>
                    </a:ext>
                  </a:extLst>
                </a:gridCol>
                <a:gridCol w="273814">
                  <a:extLst>
                    <a:ext uri="{9D8B030D-6E8A-4147-A177-3AD203B41FA5}">
                      <a16:colId xmlns:a16="http://schemas.microsoft.com/office/drawing/2014/main" val="20015"/>
                    </a:ext>
                  </a:extLst>
                </a:gridCol>
                <a:gridCol w="273814">
                  <a:extLst>
                    <a:ext uri="{9D8B030D-6E8A-4147-A177-3AD203B41FA5}">
                      <a16:colId xmlns:a16="http://schemas.microsoft.com/office/drawing/2014/main" val="20016"/>
                    </a:ext>
                  </a:extLst>
                </a:gridCol>
                <a:gridCol w="273814">
                  <a:extLst>
                    <a:ext uri="{9D8B030D-6E8A-4147-A177-3AD203B41FA5}">
                      <a16:colId xmlns:a16="http://schemas.microsoft.com/office/drawing/2014/main" val="20017"/>
                    </a:ext>
                  </a:extLst>
                </a:gridCol>
                <a:gridCol w="273814">
                  <a:extLst>
                    <a:ext uri="{9D8B030D-6E8A-4147-A177-3AD203B41FA5}">
                      <a16:colId xmlns:a16="http://schemas.microsoft.com/office/drawing/2014/main" val="20018"/>
                    </a:ext>
                  </a:extLst>
                </a:gridCol>
                <a:gridCol w="273814">
                  <a:extLst>
                    <a:ext uri="{9D8B030D-6E8A-4147-A177-3AD203B41FA5}">
                      <a16:colId xmlns:a16="http://schemas.microsoft.com/office/drawing/2014/main" val="20019"/>
                    </a:ext>
                  </a:extLst>
                </a:gridCol>
                <a:gridCol w="273814">
                  <a:extLst>
                    <a:ext uri="{9D8B030D-6E8A-4147-A177-3AD203B41FA5}">
                      <a16:colId xmlns:a16="http://schemas.microsoft.com/office/drawing/2014/main" val="20020"/>
                    </a:ext>
                  </a:extLst>
                </a:gridCol>
                <a:gridCol w="273814">
                  <a:extLst>
                    <a:ext uri="{9D8B030D-6E8A-4147-A177-3AD203B41FA5}">
                      <a16:colId xmlns:a16="http://schemas.microsoft.com/office/drawing/2014/main" val="20021"/>
                    </a:ext>
                  </a:extLst>
                </a:gridCol>
                <a:gridCol w="273814">
                  <a:extLst>
                    <a:ext uri="{9D8B030D-6E8A-4147-A177-3AD203B41FA5}">
                      <a16:colId xmlns:a16="http://schemas.microsoft.com/office/drawing/2014/main" val="20022"/>
                    </a:ext>
                  </a:extLst>
                </a:gridCol>
                <a:gridCol w="273814">
                  <a:extLst>
                    <a:ext uri="{9D8B030D-6E8A-4147-A177-3AD203B41FA5}">
                      <a16:colId xmlns:a16="http://schemas.microsoft.com/office/drawing/2014/main" val="20023"/>
                    </a:ext>
                  </a:extLst>
                </a:gridCol>
                <a:gridCol w="273814">
                  <a:extLst>
                    <a:ext uri="{9D8B030D-6E8A-4147-A177-3AD203B41FA5}">
                      <a16:colId xmlns:a16="http://schemas.microsoft.com/office/drawing/2014/main" val="20024"/>
                    </a:ext>
                  </a:extLst>
                </a:gridCol>
                <a:gridCol w="273814">
                  <a:extLst>
                    <a:ext uri="{9D8B030D-6E8A-4147-A177-3AD203B41FA5}">
                      <a16:colId xmlns:a16="http://schemas.microsoft.com/office/drawing/2014/main" val="20025"/>
                    </a:ext>
                  </a:extLst>
                </a:gridCol>
                <a:gridCol w="273814">
                  <a:extLst>
                    <a:ext uri="{9D8B030D-6E8A-4147-A177-3AD203B41FA5}">
                      <a16:colId xmlns:a16="http://schemas.microsoft.com/office/drawing/2014/main" val="20026"/>
                    </a:ext>
                  </a:extLst>
                </a:gridCol>
                <a:gridCol w="273814">
                  <a:extLst>
                    <a:ext uri="{9D8B030D-6E8A-4147-A177-3AD203B41FA5}">
                      <a16:colId xmlns:a16="http://schemas.microsoft.com/office/drawing/2014/main" val="20027"/>
                    </a:ext>
                  </a:extLst>
                </a:gridCol>
                <a:gridCol w="273814">
                  <a:extLst>
                    <a:ext uri="{9D8B030D-6E8A-4147-A177-3AD203B41FA5}">
                      <a16:colId xmlns:a16="http://schemas.microsoft.com/office/drawing/2014/main" val="20028"/>
                    </a:ext>
                  </a:extLst>
                </a:gridCol>
                <a:gridCol w="273814">
                  <a:extLst>
                    <a:ext uri="{9D8B030D-6E8A-4147-A177-3AD203B41FA5}">
                      <a16:colId xmlns:a16="http://schemas.microsoft.com/office/drawing/2014/main" val="20029"/>
                    </a:ext>
                  </a:extLst>
                </a:gridCol>
                <a:gridCol w="273814">
                  <a:extLst>
                    <a:ext uri="{9D8B030D-6E8A-4147-A177-3AD203B41FA5}">
                      <a16:colId xmlns:a16="http://schemas.microsoft.com/office/drawing/2014/main" val="20030"/>
                    </a:ext>
                  </a:extLst>
                </a:gridCol>
                <a:gridCol w="273814">
                  <a:extLst>
                    <a:ext uri="{9D8B030D-6E8A-4147-A177-3AD203B41FA5}">
                      <a16:colId xmlns:a16="http://schemas.microsoft.com/office/drawing/2014/main" val="20031"/>
                    </a:ext>
                  </a:extLst>
                </a:gridCol>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0</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solidFill>
                      <a:schemeClr val="accent4">
                        <a:lumMod val="40000"/>
                        <a:lumOff val="60000"/>
                      </a:schemeClr>
                    </a:solidFill>
                  </a:tcPr>
                </a:tc>
                <a:tc>
                  <a:txBody>
                    <a:bodyPr/>
                    <a:lstStyle/>
                    <a:p>
                      <a:r>
                        <a:rPr lang="en-US" altLang="zh-CN" sz="2400" b="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accent4">
                              <a:lumMod val="60000"/>
                              <a:lumOff val="40000"/>
                            </a:schemeClr>
                          </a:solidFill>
                          <a:latin typeface="Consolas" panose="020B0609020204030204" pitchFamily="49" charset="0"/>
                          <a:cs typeface="Courier New" panose="02070309020205020404" pitchFamily="49" charset="0"/>
                        </a:rPr>
                        <a:t>1</a:t>
                      </a:r>
                      <a:endParaRPr lang="zh-CN" altLang="en-US" sz="2400" b="0" dirty="0">
                        <a:solidFill>
                          <a:schemeClr val="accent4">
                            <a:lumMod val="60000"/>
                            <a:lumOff val="40000"/>
                          </a:schemeClr>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11" name="表格 10">
            <a:extLst>
              <a:ext uri="{FF2B5EF4-FFF2-40B4-BE49-F238E27FC236}">
                <a16:creationId xmlns:a16="http://schemas.microsoft.com/office/drawing/2014/main" id="{792BC938-8A95-4EC1-9509-E5D55E3FBC03}"/>
              </a:ext>
            </a:extLst>
          </p:cNvPr>
          <p:cNvGraphicFramePr>
            <a:graphicFrameLocks noGrp="1"/>
          </p:cNvGraphicFramePr>
          <p:nvPr>
            <p:extLst>
              <p:ext uri="{D42A27DB-BD31-4B8C-83A1-F6EECF244321}">
                <p14:modId xmlns:p14="http://schemas.microsoft.com/office/powerpoint/2010/main" val="3382205693"/>
              </p:ext>
            </p:extLst>
          </p:nvPr>
        </p:nvGraphicFramePr>
        <p:xfrm>
          <a:off x="2288874" y="2380215"/>
          <a:ext cx="8762048" cy="504478"/>
        </p:xfrm>
        <a:graphic>
          <a:graphicData uri="http://schemas.openxmlformats.org/drawingml/2006/table">
            <a:tbl>
              <a:tblPr firstRow="1" bandRow="1">
                <a:tableStyleId>{5C22544A-7EE6-4342-B048-85BDC9FD1C3A}</a:tableStyleId>
              </a:tblPr>
              <a:tblGrid>
                <a:gridCol w="273814">
                  <a:extLst>
                    <a:ext uri="{9D8B030D-6E8A-4147-A177-3AD203B41FA5}">
                      <a16:colId xmlns:a16="http://schemas.microsoft.com/office/drawing/2014/main" val="20000"/>
                    </a:ext>
                  </a:extLst>
                </a:gridCol>
                <a:gridCol w="273814">
                  <a:extLst>
                    <a:ext uri="{9D8B030D-6E8A-4147-A177-3AD203B41FA5}">
                      <a16:colId xmlns:a16="http://schemas.microsoft.com/office/drawing/2014/main" val="20001"/>
                    </a:ext>
                  </a:extLst>
                </a:gridCol>
                <a:gridCol w="273814">
                  <a:extLst>
                    <a:ext uri="{9D8B030D-6E8A-4147-A177-3AD203B41FA5}">
                      <a16:colId xmlns:a16="http://schemas.microsoft.com/office/drawing/2014/main" val="20002"/>
                    </a:ext>
                  </a:extLst>
                </a:gridCol>
                <a:gridCol w="273814">
                  <a:extLst>
                    <a:ext uri="{9D8B030D-6E8A-4147-A177-3AD203B41FA5}">
                      <a16:colId xmlns:a16="http://schemas.microsoft.com/office/drawing/2014/main" val="20003"/>
                    </a:ext>
                  </a:extLst>
                </a:gridCol>
                <a:gridCol w="273814">
                  <a:extLst>
                    <a:ext uri="{9D8B030D-6E8A-4147-A177-3AD203B41FA5}">
                      <a16:colId xmlns:a16="http://schemas.microsoft.com/office/drawing/2014/main" val="20004"/>
                    </a:ext>
                  </a:extLst>
                </a:gridCol>
                <a:gridCol w="273814">
                  <a:extLst>
                    <a:ext uri="{9D8B030D-6E8A-4147-A177-3AD203B41FA5}">
                      <a16:colId xmlns:a16="http://schemas.microsoft.com/office/drawing/2014/main" val="20005"/>
                    </a:ext>
                  </a:extLst>
                </a:gridCol>
                <a:gridCol w="273814">
                  <a:extLst>
                    <a:ext uri="{9D8B030D-6E8A-4147-A177-3AD203B41FA5}">
                      <a16:colId xmlns:a16="http://schemas.microsoft.com/office/drawing/2014/main" val="20006"/>
                    </a:ext>
                  </a:extLst>
                </a:gridCol>
                <a:gridCol w="273814">
                  <a:extLst>
                    <a:ext uri="{9D8B030D-6E8A-4147-A177-3AD203B41FA5}">
                      <a16:colId xmlns:a16="http://schemas.microsoft.com/office/drawing/2014/main" val="20007"/>
                    </a:ext>
                  </a:extLst>
                </a:gridCol>
                <a:gridCol w="273814">
                  <a:extLst>
                    <a:ext uri="{9D8B030D-6E8A-4147-A177-3AD203B41FA5}">
                      <a16:colId xmlns:a16="http://schemas.microsoft.com/office/drawing/2014/main" val="20008"/>
                    </a:ext>
                  </a:extLst>
                </a:gridCol>
                <a:gridCol w="273814">
                  <a:extLst>
                    <a:ext uri="{9D8B030D-6E8A-4147-A177-3AD203B41FA5}">
                      <a16:colId xmlns:a16="http://schemas.microsoft.com/office/drawing/2014/main" val="20009"/>
                    </a:ext>
                  </a:extLst>
                </a:gridCol>
                <a:gridCol w="273814">
                  <a:extLst>
                    <a:ext uri="{9D8B030D-6E8A-4147-A177-3AD203B41FA5}">
                      <a16:colId xmlns:a16="http://schemas.microsoft.com/office/drawing/2014/main" val="20010"/>
                    </a:ext>
                  </a:extLst>
                </a:gridCol>
                <a:gridCol w="273814">
                  <a:extLst>
                    <a:ext uri="{9D8B030D-6E8A-4147-A177-3AD203B41FA5}">
                      <a16:colId xmlns:a16="http://schemas.microsoft.com/office/drawing/2014/main" val="20011"/>
                    </a:ext>
                  </a:extLst>
                </a:gridCol>
                <a:gridCol w="273814">
                  <a:extLst>
                    <a:ext uri="{9D8B030D-6E8A-4147-A177-3AD203B41FA5}">
                      <a16:colId xmlns:a16="http://schemas.microsoft.com/office/drawing/2014/main" val="20012"/>
                    </a:ext>
                  </a:extLst>
                </a:gridCol>
                <a:gridCol w="273814">
                  <a:extLst>
                    <a:ext uri="{9D8B030D-6E8A-4147-A177-3AD203B41FA5}">
                      <a16:colId xmlns:a16="http://schemas.microsoft.com/office/drawing/2014/main" val="20013"/>
                    </a:ext>
                  </a:extLst>
                </a:gridCol>
                <a:gridCol w="273814">
                  <a:extLst>
                    <a:ext uri="{9D8B030D-6E8A-4147-A177-3AD203B41FA5}">
                      <a16:colId xmlns:a16="http://schemas.microsoft.com/office/drawing/2014/main" val="20014"/>
                    </a:ext>
                  </a:extLst>
                </a:gridCol>
                <a:gridCol w="273814">
                  <a:extLst>
                    <a:ext uri="{9D8B030D-6E8A-4147-A177-3AD203B41FA5}">
                      <a16:colId xmlns:a16="http://schemas.microsoft.com/office/drawing/2014/main" val="20015"/>
                    </a:ext>
                  </a:extLst>
                </a:gridCol>
                <a:gridCol w="273814">
                  <a:extLst>
                    <a:ext uri="{9D8B030D-6E8A-4147-A177-3AD203B41FA5}">
                      <a16:colId xmlns:a16="http://schemas.microsoft.com/office/drawing/2014/main" val="20016"/>
                    </a:ext>
                  </a:extLst>
                </a:gridCol>
                <a:gridCol w="273814">
                  <a:extLst>
                    <a:ext uri="{9D8B030D-6E8A-4147-A177-3AD203B41FA5}">
                      <a16:colId xmlns:a16="http://schemas.microsoft.com/office/drawing/2014/main" val="20017"/>
                    </a:ext>
                  </a:extLst>
                </a:gridCol>
                <a:gridCol w="273814">
                  <a:extLst>
                    <a:ext uri="{9D8B030D-6E8A-4147-A177-3AD203B41FA5}">
                      <a16:colId xmlns:a16="http://schemas.microsoft.com/office/drawing/2014/main" val="20018"/>
                    </a:ext>
                  </a:extLst>
                </a:gridCol>
                <a:gridCol w="273814">
                  <a:extLst>
                    <a:ext uri="{9D8B030D-6E8A-4147-A177-3AD203B41FA5}">
                      <a16:colId xmlns:a16="http://schemas.microsoft.com/office/drawing/2014/main" val="20019"/>
                    </a:ext>
                  </a:extLst>
                </a:gridCol>
                <a:gridCol w="273814">
                  <a:extLst>
                    <a:ext uri="{9D8B030D-6E8A-4147-A177-3AD203B41FA5}">
                      <a16:colId xmlns:a16="http://schemas.microsoft.com/office/drawing/2014/main" val="20020"/>
                    </a:ext>
                  </a:extLst>
                </a:gridCol>
                <a:gridCol w="273814">
                  <a:extLst>
                    <a:ext uri="{9D8B030D-6E8A-4147-A177-3AD203B41FA5}">
                      <a16:colId xmlns:a16="http://schemas.microsoft.com/office/drawing/2014/main" val="20021"/>
                    </a:ext>
                  </a:extLst>
                </a:gridCol>
                <a:gridCol w="273814">
                  <a:extLst>
                    <a:ext uri="{9D8B030D-6E8A-4147-A177-3AD203B41FA5}">
                      <a16:colId xmlns:a16="http://schemas.microsoft.com/office/drawing/2014/main" val="20022"/>
                    </a:ext>
                  </a:extLst>
                </a:gridCol>
                <a:gridCol w="273814">
                  <a:extLst>
                    <a:ext uri="{9D8B030D-6E8A-4147-A177-3AD203B41FA5}">
                      <a16:colId xmlns:a16="http://schemas.microsoft.com/office/drawing/2014/main" val="20023"/>
                    </a:ext>
                  </a:extLst>
                </a:gridCol>
                <a:gridCol w="273814">
                  <a:extLst>
                    <a:ext uri="{9D8B030D-6E8A-4147-A177-3AD203B41FA5}">
                      <a16:colId xmlns:a16="http://schemas.microsoft.com/office/drawing/2014/main" val="20024"/>
                    </a:ext>
                  </a:extLst>
                </a:gridCol>
                <a:gridCol w="273814">
                  <a:extLst>
                    <a:ext uri="{9D8B030D-6E8A-4147-A177-3AD203B41FA5}">
                      <a16:colId xmlns:a16="http://schemas.microsoft.com/office/drawing/2014/main" val="20025"/>
                    </a:ext>
                  </a:extLst>
                </a:gridCol>
                <a:gridCol w="273814">
                  <a:extLst>
                    <a:ext uri="{9D8B030D-6E8A-4147-A177-3AD203B41FA5}">
                      <a16:colId xmlns:a16="http://schemas.microsoft.com/office/drawing/2014/main" val="20026"/>
                    </a:ext>
                  </a:extLst>
                </a:gridCol>
                <a:gridCol w="273814">
                  <a:extLst>
                    <a:ext uri="{9D8B030D-6E8A-4147-A177-3AD203B41FA5}">
                      <a16:colId xmlns:a16="http://schemas.microsoft.com/office/drawing/2014/main" val="20027"/>
                    </a:ext>
                  </a:extLst>
                </a:gridCol>
                <a:gridCol w="273814">
                  <a:extLst>
                    <a:ext uri="{9D8B030D-6E8A-4147-A177-3AD203B41FA5}">
                      <a16:colId xmlns:a16="http://schemas.microsoft.com/office/drawing/2014/main" val="20028"/>
                    </a:ext>
                  </a:extLst>
                </a:gridCol>
                <a:gridCol w="273814">
                  <a:extLst>
                    <a:ext uri="{9D8B030D-6E8A-4147-A177-3AD203B41FA5}">
                      <a16:colId xmlns:a16="http://schemas.microsoft.com/office/drawing/2014/main" val="20029"/>
                    </a:ext>
                  </a:extLst>
                </a:gridCol>
                <a:gridCol w="273814">
                  <a:extLst>
                    <a:ext uri="{9D8B030D-6E8A-4147-A177-3AD203B41FA5}">
                      <a16:colId xmlns:a16="http://schemas.microsoft.com/office/drawing/2014/main" val="20030"/>
                    </a:ext>
                  </a:extLst>
                </a:gridCol>
                <a:gridCol w="273814">
                  <a:extLst>
                    <a:ext uri="{9D8B030D-6E8A-4147-A177-3AD203B41FA5}">
                      <a16:colId xmlns:a16="http://schemas.microsoft.com/office/drawing/2014/main" val="20031"/>
                    </a:ext>
                  </a:extLst>
                </a:gridCol>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0</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solidFill>
                      <a:schemeClr val="accent4">
                        <a:lumMod val="40000"/>
                        <a:lumOff val="60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accent4">
                              <a:lumMod val="60000"/>
                              <a:lumOff val="40000"/>
                            </a:schemeClr>
                          </a:solidFill>
                          <a:latin typeface="Consolas" panose="020B0609020204030204" pitchFamily="49" charset="0"/>
                          <a:cs typeface="Courier New" panose="02070309020205020404" pitchFamily="49" charset="0"/>
                        </a:rPr>
                        <a:t>0</a:t>
                      </a:r>
                      <a:endParaRPr lang="zh-CN" altLang="en-US" sz="2400" b="0" dirty="0">
                        <a:solidFill>
                          <a:schemeClr val="accent4">
                            <a:lumMod val="60000"/>
                            <a:lumOff val="40000"/>
                          </a:schemeClr>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12" name="表格 11">
            <a:extLst>
              <a:ext uri="{FF2B5EF4-FFF2-40B4-BE49-F238E27FC236}">
                <a16:creationId xmlns:a16="http://schemas.microsoft.com/office/drawing/2014/main" id="{CE6A4B4D-5A91-4EDA-BBD2-0657C0FA7700}"/>
              </a:ext>
            </a:extLst>
          </p:cNvPr>
          <p:cNvGraphicFramePr>
            <a:graphicFrameLocks noGrp="1"/>
          </p:cNvGraphicFramePr>
          <p:nvPr>
            <p:extLst>
              <p:ext uri="{D42A27DB-BD31-4B8C-83A1-F6EECF244321}">
                <p14:modId xmlns:p14="http://schemas.microsoft.com/office/powerpoint/2010/main" val="1038694912"/>
              </p:ext>
            </p:extLst>
          </p:nvPr>
        </p:nvGraphicFramePr>
        <p:xfrm>
          <a:off x="2288874" y="3038138"/>
          <a:ext cx="8762048" cy="504478"/>
        </p:xfrm>
        <a:graphic>
          <a:graphicData uri="http://schemas.openxmlformats.org/drawingml/2006/table">
            <a:tbl>
              <a:tblPr firstRow="1" bandRow="1">
                <a:tableStyleId>{5C22544A-7EE6-4342-B048-85BDC9FD1C3A}</a:tableStyleId>
              </a:tblPr>
              <a:tblGrid>
                <a:gridCol w="273814">
                  <a:extLst>
                    <a:ext uri="{9D8B030D-6E8A-4147-A177-3AD203B41FA5}">
                      <a16:colId xmlns:a16="http://schemas.microsoft.com/office/drawing/2014/main" val="20000"/>
                    </a:ext>
                  </a:extLst>
                </a:gridCol>
                <a:gridCol w="273814">
                  <a:extLst>
                    <a:ext uri="{9D8B030D-6E8A-4147-A177-3AD203B41FA5}">
                      <a16:colId xmlns:a16="http://schemas.microsoft.com/office/drawing/2014/main" val="20001"/>
                    </a:ext>
                  </a:extLst>
                </a:gridCol>
                <a:gridCol w="273814">
                  <a:extLst>
                    <a:ext uri="{9D8B030D-6E8A-4147-A177-3AD203B41FA5}">
                      <a16:colId xmlns:a16="http://schemas.microsoft.com/office/drawing/2014/main" val="20002"/>
                    </a:ext>
                  </a:extLst>
                </a:gridCol>
                <a:gridCol w="273814">
                  <a:extLst>
                    <a:ext uri="{9D8B030D-6E8A-4147-A177-3AD203B41FA5}">
                      <a16:colId xmlns:a16="http://schemas.microsoft.com/office/drawing/2014/main" val="20003"/>
                    </a:ext>
                  </a:extLst>
                </a:gridCol>
                <a:gridCol w="273814">
                  <a:extLst>
                    <a:ext uri="{9D8B030D-6E8A-4147-A177-3AD203B41FA5}">
                      <a16:colId xmlns:a16="http://schemas.microsoft.com/office/drawing/2014/main" val="20004"/>
                    </a:ext>
                  </a:extLst>
                </a:gridCol>
                <a:gridCol w="273814">
                  <a:extLst>
                    <a:ext uri="{9D8B030D-6E8A-4147-A177-3AD203B41FA5}">
                      <a16:colId xmlns:a16="http://schemas.microsoft.com/office/drawing/2014/main" val="20005"/>
                    </a:ext>
                  </a:extLst>
                </a:gridCol>
                <a:gridCol w="273814">
                  <a:extLst>
                    <a:ext uri="{9D8B030D-6E8A-4147-A177-3AD203B41FA5}">
                      <a16:colId xmlns:a16="http://schemas.microsoft.com/office/drawing/2014/main" val="20006"/>
                    </a:ext>
                  </a:extLst>
                </a:gridCol>
                <a:gridCol w="273814">
                  <a:extLst>
                    <a:ext uri="{9D8B030D-6E8A-4147-A177-3AD203B41FA5}">
                      <a16:colId xmlns:a16="http://schemas.microsoft.com/office/drawing/2014/main" val="20007"/>
                    </a:ext>
                  </a:extLst>
                </a:gridCol>
                <a:gridCol w="273814">
                  <a:extLst>
                    <a:ext uri="{9D8B030D-6E8A-4147-A177-3AD203B41FA5}">
                      <a16:colId xmlns:a16="http://schemas.microsoft.com/office/drawing/2014/main" val="20008"/>
                    </a:ext>
                  </a:extLst>
                </a:gridCol>
                <a:gridCol w="273814">
                  <a:extLst>
                    <a:ext uri="{9D8B030D-6E8A-4147-A177-3AD203B41FA5}">
                      <a16:colId xmlns:a16="http://schemas.microsoft.com/office/drawing/2014/main" val="20009"/>
                    </a:ext>
                  </a:extLst>
                </a:gridCol>
                <a:gridCol w="273814">
                  <a:extLst>
                    <a:ext uri="{9D8B030D-6E8A-4147-A177-3AD203B41FA5}">
                      <a16:colId xmlns:a16="http://schemas.microsoft.com/office/drawing/2014/main" val="20010"/>
                    </a:ext>
                  </a:extLst>
                </a:gridCol>
                <a:gridCol w="273814">
                  <a:extLst>
                    <a:ext uri="{9D8B030D-6E8A-4147-A177-3AD203B41FA5}">
                      <a16:colId xmlns:a16="http://schemas.microsoft.com/office/drawing/2014/main" val="20011"/>
                    </a:ext>
                  </a:extLst>
                </a:gridCol>
                <a:gridCol w="273814">
                  <a:extLst>
                    <a:ext uri="{9D8B030D-6E8A-4147-A177-3AD203B41FA5}">
                      <a16:colId xmlns:a16="http://schemas.microsoft.com/office/drawing/2014/main" val="20012"/>
                    </a:ext>
                  </a:extLst>
                </a:gridCol>
                <a:gridCol w="273814">
                  <a:extLst>
                    <a:ext uri="{9D8B030D-6E8A-4147-A177-3AD203B41FA5}">
                      <a16:colId xmlns:a16="http://schemas.microsoft.com/office/drawing/2014/main" val="20013"/>
                    </a:ext>
                  </a:extLst>
                </a:gridCol>
                <a:gridCol w="273814">
                  <a:extLst>
                    <a:ext uri="{9D8B030D-6E8A-4147-A177-3AD203B41FA5}">
                      <a16:colId xmlns:a16="http://schemas.microsoft.com/office/drawing/2014/main" val="20014"/>
                    </a:ext>
                  </a:extLst>
                </a:gridCol>
                <a:gridCol w="273814">
                  <a:extLst>
                    <a:ext uri="{9D8B030D-6E8A-4147-A177-3AD203B41FA5}">
                      <a16:colId xmlns:a16="http://schemas.microsoft.com/office/drawing/2014/main" val="20015"/>
                    </a:ext>
                  </a:extLst>
                </a:gridCol>
                <a:gridCol w="273814">
                  <a:extLst>
                    <a:ext uri="{9D8B030D-6E8A-4147-A177-3AD203B41FA5}">
                      <a16:colId xmlns:a16="http://schemas.microsoft.com/office/drawing/2014/main" val="20016"/>
                    </a:ext>
                  </a:extLst>
                </a:gridCol>
                <a:gridCol w="273814">
                  <a:extLst>
                    <a:ext uri="{9D8B030D-6E8A-4147-A177-3AD203B41FA5}">
                      <a16:colId xmlns:a16="http://schemas.microsoft.com/office/drawing/2014/main" val="20017"/>
                    </a:ext>
                  </a:extLst>
                </a:gridCol>
                <a:gridCol w="273814">
                  <a:extLst>
                    <a:ext uri="{9D8B030D-6E8A-4147-A177-3AD203B41FA5}">
                      <a16:colId xmlns:a16="http://schemas.microsoft.com/office/drawing/2014/main" val="20018"/>
                    </a:ext>
                  </a:extLst>
                </a:gridCol>
                <a:gridCol w="273814">
                  <a:extLst>
                    <a:ext uri="{9D8B030D-6E8A-4147-A177-3AD203B41FA5}">
                      <a16:colId xmlns:a16="http://schemas.microsoft.com/office/drawing/2014/main" val="20019"/>
                    </a:ext>
                  </a:extLst>
                </a:gridCol>
                <a:gridCol w="273814">
                  <a:extLst>
                    <a:ext uri="{9D8B030D-6E8A-4147-A177-3AD203B41FA5}">
                      <a16:colId xmlns:a16="http://schemas.microsoft.com/office/drawing/2014/main" val="20020"/>
                    </a:ext>
                  </a:extLst>
                </a:gridCol>
                <a:gridCol w="273814">
                  <a:extLst>
                    <a:ext uri="{9D8B030D-6E8A-4147-A177-3AD203B41FA5}">
                      <a16:colId xmlns:a16="http://schemas.microsoft.com/office/drawing/2014/main" val="20021"/>
                    </a:ext>
                  </a:extLst>
                </a:gridCol>
                <a:gridCol w="273814">
                  <a:extLst>
                    <a:ext uri="{9D8B030D-6E8A-4147-A177-3AD203B41FA5}">
                      <a16:colId xmlns:a16="http://schemas.microsoft.com/office/drawing/2014/main" val="20022"/>
                    </a:ext>
                  </a:extLst>
                </a:gridCol>
                <a:gridCol w="273814">
                  <a:extLst>
                    <a:ext uri="{9D8B030D-6E8A-4147-A177-3AD203B41FA5}">
                      <a16:colId xmlns:a16="http://schemas.microsoft.com/office/drawing/2014/main" val="20023"/>
                    </a:ext>
                  </a:extLst>
                </a:gridCol>
                <a:gridCol w="273814">
                  <a:extLst>
                    <a:ext uri="{9D8B030D-6E8A-4147-A177-3AD203B41FA5}">
                      <a16:colId xmlns:a16="http://schemas.microsoft.com/office/drawing/2014/main" val="20024"/>
                    </a:ext>
                  </a:extLst>
                </a:gridCol>
                <a:gridCol w="273814">
                  <a:extLst>
                    <a:ext uri="{9D8B030D-6E8A-4147-A177-3AD203B41FA5}">
                      <a16:colId xmlns:a16="http://schemas.microsoft.com/office/drawing/2014/main" val="20025"/>
                    </a:ext>
                  </a:extLst>
                </a:gridCol>
                <a:gridCol w="273814">
                  <a:extLst>
                    <a:ext uri="{9D8B030D-6E8A-4147-A177-3AD203B41FA5}">
                      <a16:colId xmlns:a16="http://schemas.microsoft.com/office/drawing/2014/main" val="20026"/>
                    </a:ext>
                  </a:extLst>
                </a:gridCol>
                <a:gridCol w="273814">
                  <a:extLst>
                    <a:ext uri="{9D8B030D-6E8A-4147-A177-3AD203B41FA5}">
                      <a16:colId xmlns:a16="http://schemas.microsoft.com/office/drawing/2014/main" val="20027"/>
                    </a:ext>
                  </a:extLst>
                </a:gridCol>
                <a:gridCol w="273814">
                  <a:extLst>
                    <a:ext uri="{9D8B030D-6E8A-4147-A177-3AD203B41FA5}">
                      <a16:colId xmlns:a16="http://schemas.microsoft.com/office/drawing/2014/main" val="20028"/>
                    </a:ext>
                  </a:extLst>
                </a:gridCol>
                <a:gridCol w="273814">
                  <a:extLst>
                    <a:ext uri="{9D8B030D-6E8A-4147-A177-3AD203B41FA5}">
                      <a16:colId xmlns:a16="http://schemas.microsoft.com/office/drawing/2014/main" val="20029"/>
                    </a:ext>
                  </a:extLst>
                </a:gridCol>
                <a:gridCol w="273814">
                  <a:extLst>
                    <a:ext uri="{9D8B030D-6E8A-4147-A177-3AD203B41FA5}">
                      <a16:colId xmlns:a16="http://schemas.microsoft.com/office/drawing/2014/main" val="20030"/>
                    </a:ext>
                  </a:extLst>
                </a:gridCol>
                <a:gridCol w="273814">
                  <a:extLst>
                    <a:ext uri="{9D8B030D-6E8A-4147-A177-3AD203B41FA5}">
                      <a16:colId xmlns:a16="http://schemas.microsoft.com/office/drawing/2014/main" val="20031"/>
                    </a:ext>
                  </a:extLst>
                </a:gridCol>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0</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solidFill>
                      <a:schemeClr val="accent4">
                        <a:lumMod val="40000"/>
                        <a:lumOff val="60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accent4">
                              <a:lumMod val="60000"/>
                              <a:lumOff val="40000"/>
                            </a:schemeClr>
                          </a:solidFill>
                          <a:latin typeface="Consolas" panose="020B0609020204030204" pitchFamily="49" charset="0"/>
                          <a:cs typeface="Courier New" panose="02070309020205020404" pitchFamily="49" charset="0"/>
                        </a:rPr>
                        <a:t>1</a:t>
                      </a:r>
                      <a:endParaRPr lang="zh-CN" altLang="en-US" sz="2400" b="0" dirty="0">
                        <a:solidFill>
                          <a:schemeClr val="accent4">
                            <a:lumMod val="60000"/>
                            <a:lumOff val="40000"/>
                          </a:schemeClr>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1">
                        <a:lumMod val="40000"/>
                        <a:lumOff val="60000"/>
                      </a:schemeClr>
                    </a:solidFill>
                  </a:tcPr>
                </a:tc>
                <a:extLst>
                  <a:ext uri="{0D108BD9-81ED-4DB2-BD59-A6C34878D82A}">
                    <a16:rowId xmlns:a16="http://schemas.microsoft.com/office/drawing/2014/main" val="10000"/>
                  </a:ext>
                </a:extLst>
              </a:tr>
            </a:tbl>
          </a:graphicData>
        </a:graphic>
      </p:graphicFrame>
      <p:grpSp>
        <p:nvGrpSpPr>
          <p:cNvPr id="16" name="组合 15">
            <a:extLst>
              <a:ext uri="{FF2B5EF4-FFF2-40B4-BE49-F238E27FC236}">
                <a16:creationId xmlns:a16="http://schemas.microsoft.com/office/drawing/2014/main" id="{EE3F4C4B-5D66-4BA1-AB0E-B20C3A7E9B0A}"/>
              </a:ext>
            </a:extLst>
          </p:cNvPr>
          <p:cNvGrpSpPr/>
          <p:nvPr/>
        </p:nvGrpSpPr>
        <p:grpSpPr>
          <a:xfrm>
            <a:off x="1226509" y="1729861"/>
            <a:ext cx="932815" cy="504477"/>
            <a:chOff x="3004438" y="5343114"/>
            <a:chExt cx="1289394" cy="502619"/>
          </a:xfrm>
          <a:solidFill>
            <a:srgbClr val="C55A11"/>
          </a:solidFill>
        </p:grpSpPr>
        <p:sp>
          <p:nvSpPr>
            <p:cNvPr id="17" name="矩形 16">
              <a:extLst>
                <a:ext uri="{FF2B5EF4-FFF2-40B4-BE49-F238E27FC236}">
                  <a16:creationId xmlns:a16="http://schemas.microsoft.com/office/drawing/2014/main" id="{1B6A2D33-10DB-43E6-BA47-5E12F10519FF}"/>
                </a:ext>
              </a:extLst>
            </p:cNvPr>
            <p:cNvSpPr/>
            <p:nvPr/>
          </p:nvSpPr>
          <p:spPr>
            <a:xfrm>
              <a:off x="3004438" y="5343114"/>
              <a:ext cx="1289394" cy="502619"/>
            </a:xfrm>
            <a:prstGeom prst="rect">
              <a:avLst/>
            </a:prstGeom>
            <a:grp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343EB496-9568-41B5-853F-48320E4F630B}"/>
                </a:ext>
              </a:extLst>
            </p:cNvPr>
            <p:cNvSpPr txBox="1"/>
            <p:nvPr/>
          </p:nvSpPr>
          <p:spPr>
            <a:xfrm>
              <a:off x="3443963" y="5394368"/>
              <a:ext cx="402674" cy="400110"/>
            </a:xfrm>
            <a:prstGeom prst="rect">
              <a:avLst/>
            </a:prstGeom>
            <a:grpFill/>
            <a:ln>
              <a:noFill/>
            </a:ln>
          </p:spPr>
          <p:txBody>
            <a:bodyPr wrap="none" rtlCol="0">
              <a:spAutoFit/>
            </a:bodyPr>
            <a:lstStyle/>
            <a:p>
              <a:r>
                <a:rPr lang="en-US" altLang="zh-CN" sz="2000" b="1" spc="300" dirty="0">
                  <a:solidFill>
                    <a:schemeClr val="bg1"/>
                  </a:solidFill>
                  <a:latin typeface="微软雅黑" panose="020B0503020204020204" pitchFamily="34" charset="-122"/>
                  <a:ea typeface="微软雅黑" panose="020B0503020204020204" pitchFamily="34" charset="-122"/>
                </a:rPr>
                <a:t>X</a:t>
              </a:r>
              <a:endParaRPr lang="zh-CN" altLang="en-US" sz="2000" b="1" spc="300" dirty="0">
                <a:solidFill>
                  <a:schemeClr val="bg1"/>
                </a:solidFill>
                <a:latin typeface="微软雅黑" panose="020B0503020204020204" pitchFamily="34" charset="-122"/>
                <a:ea typeface="微软雅黑" panose="020B0503020204020204" pitchFamily="34" charset="-122"/>
              </a:endParaRPr>
            </a:p>
          </p:txBody>
        </p:sp>
      </p:grpSp>
      <p:grpSp>
        <p:nvGrpSpPr>
          <p:cNvPr id="22" name="组合 21">
            <a:extLst>
              <a:ext uri="{FF2B5EF4-FFF2-40B4-BE49-F238E27FC236}">
                <a16:creationId xmlns:a16="http://schemas.microsoft.com/office/drawing/2014/main" id="{2E30AD49-EAD7-4491-9645-647C2605C8A6}"/>
              </a:ext>
            </a:extLst>
          </p:cNvPr>
          <p:cNvGrpSpPr/>
          <p:nvPr/>
        </p:nvGrpSpPr>
        <p:grpSpPr>
          <a:xfrm>
            <a:off x="1222674" y="3024779"/>
            <a:ext cx="936650" cy="506551"/>
            <a:chOff x="3004438" y="5343114"/>
            <a:chExt cx="1289394" cy="502619"/>
          </a:xfrm>
          <a:solidFill>
            <a:srgbClr val="C55A11"/>
          </a:solidFill>
        </p:grpSpPr>
        <p:sp>
          <p:nvSpPr>
            <p:cNvPr id="23" name="矩形 22">
              <a:extLst>
                <a:ext uri="{FF2B5EF4-FFF2-40B4-BE49-F238E27FC236}">
                  <a16:creationId xmlns:a16="http://schemas.microsoft.com/office/drawing/2014/main" id="{49043D1D-822C-47E1-AB65-DFE199A7D3F8}"/>
                </a:ext>
              </a:extLst>
            </p:cNvPr>
            <p:cNvSpPr/>
            <p:nvPr/>
          </p:nvSpPr>
          <p:spPr>
            <a:xfrm>
              <a:off x="3004438" y="5343114"/>
              <a:ext cx="1289394" cy="502619"/>
            </a:xfrm>
            <a:prstGeom prst="rect">
              <a:avLst/>
            </a:prstGeom>
            <a:grp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BECDF80D-1BC9-4085-BDE4-201BF268A770}"/>
                </a:ext>
              </a:extLst>
            </p:cNvPr>
            <p:cNvSpPr txBox="1"/>
            <p:nvPr/>
          </p:nvSpPr>
          <p:spPr>
            <a:xfrm>
              <a:off x="3124924" y="5394368"/>
              <a:ext cx="1158957" cy="397004"/>
            </a:xfrm>
            <a:prstGeom prst="rect">
              <a:avLst/>
            </a:prstGeom>
            <a:grpFill/>
          </p:spPr>
          <p:txBody>
            <a:bodyPr wrap="none" rtlCol="0">
              <a:spAutoFit/>
            </a:bodyPr>
            <a:lstStyle/>
            <a:p>
              <a:r>
                <a:rPr lang="en-US" altLang="zh-CN" sz="2000" b="1" spc="300" dirty="0">
                  <a:solidFill>
                    <a:schemeClr val="bg1"/>
                  </a:solidFill>
                  <a:latin typeface="微软雅黑" panose="020B0503020204020204" pitchFamily="34" charset="-122"/>
                  <a:ea typeface="微软雅黑" panose="020B0503020204020204" pitchFamily="34" charset="-122"/>
                </a:rPr>
                <a:t>X−Y</a:t>
              </a:r>
              <a:endParaRPr lang="zh-CN" altLang="en-US" sz="2000" b="1" spc="300" dirty="0">
                <a:solidFill>
                  <a:schemeClr val="bg1"/>
                </a:solidFill>
                <a:latin typeface="微软雅黑" panose="020B0503020204020204" pitchFamily="34" charset="-122"/>
                <a:ea typeface="微软雅黑" panose="020B0503020204020204" pitchFamily="34" charset="-122"/>
              </a:endParaRPr>
            </a:p>
          </p:txBody>
        </p:sp>
      </p:grpSp>
      <p:grpSp>
        <p:nvGrpSpPr>
          <p:cNvPr id="25" name="组合 24">
            <a:extLst>
              <a:ext uri="{FF2B5EF4-FFF2-40B4-BE49-F238E27FC236}">
                <a16:creationId xmlns:a16="http://schemas.microsoft.com/office/drawing/2014/main" id="{D0A08CE2-CA5F-42D9-ABE2-25821C43320D}"/>
              </a:ext>
            </a:extLst>
          </p:cNvPr>
          <p:cNvGrpSpPr/>
          <p:nvPr/>
        </p:nvGrpSpPr>
        <p:grpSpPr>
          <a:xfrm>
            <a:off x="1226110" y="2378357"/>
            <a:ext cx="929379" cy="502619"/>
            <a:chOff x="3004438" y="5343114"/>
            <a:chExt cx="1289394" cy="502619"/>
          </a:xfrm>
          <a:solidFill>
            <a:srgbClr val="C55A11"/>
          </a:solidFill>
        </p:grpSpPr>
        <p:sp>
          <p:nvSpPr>
            <p:cNvPr id="26" name="矩形 25">
              <a:extLst>
                <a:ext uri="{FF2B5EF4-FFF2-40B4-BE49-F238E27FC236}">
                  <a16:creationId xmlns:a16="http://schemas.microsoft.com/office/drawing/2014/main" id="{CA2180B5-4116-4D16-BC6D-39A13FBD3667}"/>
                </a:ext>
              </a:extLst>
            </p:cNvPr>
            <p:cNvSpPr/>
            <p:nvPr/>
          </p:nvSpPr>
          <p:spPr>
            <a:xfrm>
              <a:off x="3004438" y="5343114"/>
              <a:ext cx="1289394" cy="502619"/>
            </a:xfrm>
            <a:prstGeom prst="rect">
              <a:avLst/>
            </a:prstGeom>
            <a:grp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8B9A380F-DC56-47F7-BF34-B06E29108A06}"/>
                </a:ext>
              </a:extLst>
            </p:cNvPr>
            <p:cNvSpPr txBox="1"/>
            <p:nvPr/>
          </p:nvSpPr>
          <p:spPr>
            <a:xfrm>
              <a:off x="3443963" y="5394368"/>
              <a:ext cx="402674" cy="400110"/>
            </a:xfrm>
            <a:prstGeom prst="rect">
              <a:avLst/>
            </a:prstGeom>
            <a:grpFill/>
          </p:spPr>
          <p:txBody>
            <a:bodyPr wrap="none" rtlCol="0">
              <a:spAutoFit/>
            </a:bodyPr>
            <a:lstStyle/>
            <a:p>
              <a:r>
                <a:rPr lang="en-US" altLang="zh-CN" sz="2000" b="1" spc="300" dirty="0">
                  <a:solidFill>
                    <a:schemeClr val="bg1"/>
                  </a:solidFill>
                  <a:latin typeface="微软雅黑" panose="020B0503020204020204" pitchFamily="34" charset="-122"/>
                  <a:ea typeface="微软雅黑" panose="020B0503020204020204" pitchFamily="34" charset="-122"/>
                </a:rPr>
                <a:t>Y</a:t>
              </a:r>
              <a:endParaRPr lang="zh-CN" altLang="en-US" sz="2000" b="1" spc="30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496851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left)">
                                      <p:cBhvr>
                                        <p:cTn id="21" dur="500"/>
                                        <p:tgtEl>
                                          <p:spTgt spid="25"/>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wipe(left)">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wipe(left)">
                                      <p:cBhvr>
                                        <p:cTn id="35" dur="5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wipe(left)">
                                      <p:cBhvr>
                                        <p:cTn id="40" dur="500"/>
                                        <p:tgtEl>
                                          <p:spTgt spid="3">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wipe(left)">
                                      <p:cBhvr>
                                        <p:cTn id="45" dur="500"/>
                                        <p:tgtEl>
                                          <p:spTgt spid="3">
                                            <p:txEl>
                                              <p:pRg st="7" end="7"/>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left)">
                                      <p:cBhvr>
                                        <p:cTn id="50" dur="500"/>
                                        <p:tgtEl>
                                          <p:spTgt spid="22"/>
                                        </p:tgtEl>
                                      </p:cBhvr>
                                    </p:animEffect>
                                  </p:childTnLst>
                                </p:cTn>
                              </p:par>
                            </p:childTnLst>
                          </p:cTn>
                        </p:par>
                        <p:par>
                          <p:cTn id="51" fill="hold">
                            <p:stCondLst>
                              <p:cond delay="500"/>
                            </p:stCondLst>
                            <p:childTnLst>
                              <p:par>
                                <p:cTn id="52" presetID="22" presetClass="entr" presetSubtype="8" fill="hold" nodeType="after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wipe(left)">
                                      <p:cBhvr>
                                        <p:cTn id="5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浮点数乘法运算</a:t>
            </a:r>
            <a:endParaRPr lang="zh-CN" altLang="en-US" dirty="0"/>
          </a:p>
        </p:txBody>
      </p:sp>
      <p:sp>
        <p:nvSpPr>
          <p:cNvPr id="3" name="内容占位符 2"/>
          <p:cNvSpPr>
            <a:spLocks noGrp="1"/>
          </p:cNvSpPr>
          <p:nvPr>
            <p:ph idx="1"/>
          </p:nvPr>
        </p:nvSpPr>
        <p:spPr/>
        <p:txBody>
          <a:bodyPr>
            <a:normAutofit/>
          </a:bodyPr>
          <a:lstStyle/>
          <a:p>
            <a:pPr eaLnBrk="1" hangingPunct="1">
              <a:spcBef>
                <a:spcPct val="50000"/>
              </a:spcBef>
              <a:buClrTx/>
              <a:buFontTx/>
              <a:buNone/>
            </a:pPr>
            <a:r>
              <a:rPr lang="zh-CN" altLang="en-US" dirty="0"/>
              <a:t>如：</a:t>
            </a:r>
            <a:r>
              <a:rPr lang="en-US" altLang="zh-CN" b="1" dirty="0">
                <a:latin typeface="Segoe UI Semibold" panose="020B0702040204020203" pitchFamily="34" charset="0"/>
                <a:cs typeface="Segoe UI Semibold" panose="020B0702040204020203" pitchFamily="34" charset="0"/>
              </a:rPr>
              <a:t>X=2</a:t>
            </a:r>
            <a:r>
              <a:rPr lang="en-US" altLang="zh-CN" baseline="70000" dirty="0">
                <a:latin typeface="Segoe UI Semibold" panose="020B0702040204020203" pitchFamily="34" charset="0"/>
                <a:cs typeface="Segoe UI Semibold" panose="020B0702040204020203" pitchFamily="34" charset="0"/>
              </a:rPr>
              <a:t>m</a:t>
            </a:r>
            <a:r>
              <a:rPr lang="en-US" altLang="zh-CN" b="1" baseline="50000" dirty="0">
                <a:latin typeface="Segoe UI Semibold" panose="020B0702040204020203" pitchFamily="34" charset="0"/>
                <a:cs typeface="Segoe UI Semibold" panose="020B0702040204020203" pitchFamily="34" charset="0"/>
              </a:rPr>
              <a:t> </a:t>
            </a:r>
            <a:r>
              <a:rPr lang="en-US" altLang="zh-CN" b="1" dirty="0">
                <a:latin typeface="Segoe UI Semibold" panose="020B0702040204020203" pitchFamily="34" charset="0"/>
                <a:cs typeface="Segoe UI Semibold" panose="020B0702040204020203" pitchFamily="34" charset="0"/>
                <a:sym typeface="Symbol" panose="05050102010706020507" pitchFamily="18" charset="2"/>
              </a:rPr>
              <a:t></a:t>
            </a:r>
            <a:r>
              <a:rPr lang="en-US" altLang="zh-CN" b="1" dirty="0">
                <a:latin typeface="Segoe UI Semibold" panose="020B0702040204020203" pitchFamily="34" charset="0"/>
                <a:cs typeface="Segoe UI Semibold" panose="020B0702040204020203" pitchFamily="34" charset="0"/>
              </a:rPr>
              <a:t> </a:t>
            </a:r>
            <a:r>
              <a:rPr lang="en-US" altLang="zh-CN" b="1" dirty="0" err="1">
                <a:latin typeface="Segoe UI Semibold" panose="020B0702040204020203" pitchFamily="34" charset="0"/>
                <a:cs typeface="Segoe UI Semibold" panose="020B0702040204020203" pitchFamily="34" charset="0"/>
              </a:rPr>
              <a:t>M</a:t>
            </a:r>
            <a:r>
              <a:rPr lang="en-US" altLang="zh-CN" b="1" baseline="-25000" dirty="0" err="1">
                <a:latin typeface="Segoe UI Semibold" panose="020B0702040204020203" pitchFamily="34" charset="0"/>
                <a:cs typeface="Segoe UI Semibold" panose="020B0702040204020203" pitchFamily="34" charset="0"/>
              </a:rPr>
              <a:t>x</a:t>
            </a:r>
            <a:r>
              <a:rPr lang="en-US" altLang="zh-CN" b="1" baseline="-25000" dirty="0">
                <a:latin typeface="Segoe UI Semibold" panose="020B0702040204020203" pitchFamily="34" charset="0"/>
                <a:cs typeface="Segoe UI Semibold" panose="020B0702040204020203" pitchFamily="34" charset="0"/>
              </a:rPr>
              <a:t>        </a:t>
            </a:r>
            <a:r>
              <a:rPr lang="en-US" altLang="zh-CN" b="1" dirty="0">
                <a:latin typeface="Segoe UI Semibold" panose="020B0702040204020203" pitchFamily="34" charset="0"/>
                <a:cs typeface="Segoe UI Semibold" panose="020B0702040204020203" pitchFamily="34" charset="0"/>
              </a:rPr>
              <a:t>Y=2</a:t>
            </a:r>
            <a:r>
              <a:rPr lang="en-US" altLang="zh-CN" baseline="70000" dirty="0">
                <a:latin typeface="Segoe UI Semibold" panose="020B0702040204020203" pitchFamily="34" charset="0"/>
                <a:cs typeface="Segoe UI Semibold" panose="020B0702040204020203" pitchFamily="34" charset="0"/>
              </a:rPr>
              <a:t>n</a:t>
            </a:r>
            <a:r>
              <a:rPr lang="en-US" altLang="zh-CN" b="1" baseline="50000" dirty="0">
                <a:latin typeface="Segoe UI Semibold" panose="020B0702040204020203" pitchFamily="34" charset="0"/>
                <a:cs typeface="Segoe UI Semibold" panose="020B0702040204020203" pitchFamily="34" charset="0"/>
              </a:rPr>
              <a:t> </a:t>
            </a:r>
            <a:r>
              <a:rPr lang="en-US" altLang="zh-CN" b="1" dirty="0">
                <a:latin typeface="Segoe UI Semibold" panose="020B0702040204020203" pitchFamily="34" charset="0"/>
                <a:cs typeface="Segoe UI Semibold" panose="020B0702040204020203" pitchFamily="34" charset="0"/>
                <a:sym typeface="Symbol" panose="05050102010706020507" pitchFamily="18" charset="2"/>
              </a:rPr>
              <a:t></a:t>
            </a:r>
            <a:r>
              <a:rPr lang="en-US" altLang="zh-CN" b="1" dirty="0">
                <a:latin typeface="Segoe UI Semibold" panose="020B0702040204020203" pitchFamily="34" charset="0"/>
                <a:cs typeface="Segoe UI Semibold" panose="020B0702040204020203" pitchFamily="34" charset="0"/>
              </a:rPr>
              <a:t> M</a:t>
            </a:r>
            <a:r>
              <a:rPr lang="en-US" altLang="zh-CN" b="1" baseline="-25000" dirty="0">
                <a:latin typeface="Segoe UI Semibold" panose="020B0702040204020203" pitchFamily="34" charset="0"/>
                <a:cs typeface="Segoe UI Semibold" panose="020B0702040204020203" pitchFamily="34" charset="0"/>
              </a:rPr>
              <a:t>y</a:t>
            </a:r>
          </a:p>
          <a:p>
            <a:pPr>
              <a:spcBef>
                <a:spcPct val="50000"/>
              </a:spcBef>
              <a:buClrTx/>
              <a:buNone/>
            </a:pPr>
            <a:r>
              <a:rPr lang="en-US" altLang="zh-CN" dirty="0">
                <a:latin typeface="Times New Roman" panose="02020603050405020304" pitchFamily="18" charset="0"/>
                <a:cs typeface="Times New Roman" panose="02020603050405020304" pitchFamily="18" charset="0"/>
              </a:rPr>
              <a:t>        </a:t>
            </a:r>
            <a:r>
              <a:rPr lang="en-US" altLang="zh-CN" dirty="0">
                <a:latin typeface="Segoe UI Semibold" panose="020B0702040204020203" pitchFamily="34" charset="0"/>
                <a:cs typeface="Segoe UI Semibold" panose="020B0702040204020203" pitchFamily="34" charset="0"/>
              </a:rPr>
              <a:t>X </a:t>
            </a:r>
            <a:r>
              <a:rPr lang="en-US" altLang="zh-CN" dirty="0">
                <a:latin typeface="Segoe UI Semibold" panose="020B0702040204020203" pitchFamily="34" charset="0"/>
                <a:cs typeface="Segoe UI Semibold" panose="020B0702040204020203" pitchFamily="34" charset="0"/>
                <a:sym typeface="Symbol" panose="05050102010706020507" pitchFamily="18" charset="2"/>
              </a:rPr>
              <a:t></a:t>
            </a:r>
            <a:r>
              <a:rPr lang="en-US" altLang="zh-CN" dirty="0">
                <a:latin typeface="Segoe UI Semibold" panose="020B0702040204020203" pitchFamily="34" charset="0"/>
                <a:cs typeface="Segoe UI Semibold" panose="020B0702040204020203" pitchFamily="34" charset="0"/>
              </a:rPr>
              <a:t> Y = ( 2</a:t>
            </a:r>
            <a:r>
              <a:rPr lang="en-US" altLang="zh-CN" baseline="70000" dirty="0">
                <a:latin typeface="Segoe UI Semibold" panose="020B0702040204020203" pitchFamily="34" charset="0"/>
                <a:cs typeface="Segoe UI Semibold" panose="020B0702040204020203" pitchFamily="34" charset="0"/>
              </a:rPr>
              <a:t>m</a:t>
            </a:r>
            <a:r>
              <a:rPr lang="en-US" altLang="zh-CN" baseline="50000" dirty="0">
                <a:latin typeface="Segoe UI Semibold" panose="020B0702040204020203" pitchFamily="34" charset="0"/>
                <a:cs typeface="Segoe UI Semibold" panose="020B0702040204020203" pitchFamily="34" charset="0"/>
              </a:rPr>
              <a:t> </a:t>
            </a:r>
            <a:r>
              <a:rPr lang="en-US" altLang="zh-CN" dirty="0">
                <a:latin typeface="Segoe UI Semibold" panose="020B0702040204020203" pitchFamily="34" charset="0"/>
                <a:cs typeface="Segoe UI Semibold" panose="020B0702040204020203" pitchFamily="34" charset="0"/>
                <a:sym typeface="Symbol" panose="05050102010706020507" pitchFamily="18" charset="2"/>
              </a:rPr>
              <a:t></a:t>
            </a:r>
            <a:r>
              <a:rPr lang="en-US" altLang="zh-CN" baseline="50000" dirty="0">
                <a:latin typeface="Segoe UI Semibold" panose="020B0702040204020203" pitchFamily="34" charset="0"/>
                <a:cs typeface="Segoe UI Semibold" panose="020B0702040204020203" pitchFamily="34" charset="0"/>
              </a:rPr>
              <a:t> </a:t>
            </a:r>
            <a:r>
              <a:rPr lang="en-US" altLang="zh-CN" dirty="0" err="1">
                <a:latin typeface="Segoe UI Semibold" panose="020B0702040204020203" pitchFamily="34" charset="0"/>
                <a:cs typeface="Segoe UI Semibold" panose="020B0702040204020203" pitchFamily="34" charset="0"/>
              </a:rPr>
              <a:t>M</a:t>
            </a:r>
            <a:r>
              <a:rPr lang="en-US" altLang="zh-CN" baseline="-25000" dirty="0" err="1">
                <a:latin typeface="Segoe UI Semibold" panose="020B0702040204020203" pitchFamily="34" charset="0"/>
                <a:cs typeface="Segoe UI Semibold" panose="020B0702040204020203" pitchFamily="34" charset="0"/>
              </a:rPr>
              <a:t>x</a:t>
            </a:r>
            <a:r>
              <a:rPr lang="en-US" altLang="zh-CN" baseline="-25000" dirty="0">
                <a:latin typeface="Segoe UI Semibold" panose="020B0702040204020203" pitchFamily="34" charset="0"/>
                <a:cs typeface="Segoe UI Semibold" panose="020B0702040204020203" pitchFamily="34" charset="0"/>
              </a:rPr>
              <a:t> </a:t>
            </a:r>
            <a:r>
              <a:rPr lang="en-US" altLang="zh-CN" dirty="0">
                <a:latin typeface="Segoe UI Semibold" panose="020B0702040204020203" pitchFamily="34" charset="0"/>
                <a:cs typeface="Segoe UI Semibold" panose="020B0702040204020203" pitchFamily="34" charset="0"/>
              </a:rPr>
              <a:t>) </a:t>
            </a:r>
            <a:r>
              <a:rPr lang="en-US" altLang="zh-CN" dirty="0">
                <a:latin typeface="Segoe UI Semibold" panose="020B0702040204020203" pitchFamily="34" charset="0"/>
                <a:cs typeface="Segoe UI Semibold" panose="020B0702040204020203" pitchFamily="34" charset="0"/>
                <a:sym typeface="Symbol" panose="05050102010706020507" pitchFamily="18" charset="2"/>
              </a:rPr>
              <a:t></a:t>
            </a:r>
            <a:r>
              <a:rPr lang="en-US" altLang="zh-CN" dirty="0">
                <a:latin typeface="Segoe UI Semibold" panose="020B0702040204020203" pitchFamily="34" charset="0"/>
                <a:cs typeface="Segoe UI Semibold" panose="020B0702040204020203" pitchFamily="34" charset="0"/>
              </a:rPr>
              <a:t> ( 2</a:t>
            </a:r>
            <a:r>
              <a:rPr lang="en-US" altLang="zh-CN" baseline="70000" dirty="0">
                <a:latin typeface="Segoe UI Semibold" panose="020B0702040204020203" pitchFamily="34" charset="0"/>
                <a:cs typeface="Segoe UI Semibold" panose="020B0702040204020203" pitchFamily="34" charset="0"/>
              </a:rPr>
              <a:t>n</a:t>
            </a:r>
            <a:r>
              <a:rPr lang="en-US" altLang="zh-CN" baseline="50000" dirty="0">
                <a:latin typeface="Segoe UI Semibold" panose="020B0702040204020203" pitchFamily="34" charset="0"/>
                <a:cs typeface="Segoe UI Semibold" panose="020B0702040204020203" pitchFamily="34" charset="0"/>
              </a:rPr>
              <a:t> </a:t>
            </a:r>
            <a:r>
              <a:rPr lang="en-US" altLang="zh-CN" dirty="0">
                <a:latin typeface="Segoe UI Semibold" panose="020B0702040204020203" pitchFamily="34" charset="0"/>
                <a:cs typeface="Segoe UI Semibold" panose="020B0702040204020203" pitchFamily="34" charset="0"/>
                <a:sym typeface="Symbol" panose="05050102010706020507" pitchFamily="18" charset="2"/>
              </a:rPr>
              <a:t></a:t>
            </a:r>
            <a:r>
              <a:rPr lang="en-US" altLang="zh-CN" dirty="0">
                <a:latin typeface="Segoe UI Semibold" panose="020B0702040204020203" pitchFamily="34" charset="0"/>
                <a:cs typeface="Segoe UI Semibold" panose="020B0702040204020203" pitchFamily="34" charset="0"/>
              </a:rPr>
              <a:t> M</a:t>
            </a:r>
            <a:r>
              <a:rPr lang="en-US" altLang="zh-CN" baseline="-25000" dirty="0">
                <a:latin typeface="Segoe UI Semibold" panose="020B0702040204020203" pitchFamily="34" charset="0"/>
                <a:cs typeface="Segoe UI Semibold" panose="020B0702040204020203" pitchFamily="34" charset="0"/>
              </a:rPr>
              <a:t>y </a:t>
            </a:r>
            <a:r>
              <a:rPr lang="en-US" altLang="zh-CN" dirty="0">
                <a:latin typeface="Segoe UI Semibold" panose="020B0702040204020203" pitchFamily="34" charset="0"/>
                <a:cs typeface="Segoe UI Semibold" panose="020B0702040204020203" pitchFamily="34" charset="0"/>
              </a:rPr>
              <a:t>) = 2</a:t>
            </a:r>
            <a:r>
              <a:rPr lang="en-US" altLang="zh-CN" baseline="70000" dirty="0">
                <a:latin typeface="Segoe UI Semibold" panose="020B0702040204020203" pitchFamily="34" charset="0"/>
                <a:cs typeface="Segoe UI Semibold" panose="020B0702040204020203" pitchFamily="34" charset="0"/>
              </a:rPr>
              <a:t>m+n</a:t>
            </a:r>
            <a:r>
              <a:rPr lang="en-US" altLang="zh-CN" baseline="50000" dirty="0">
                <a:latin typeface="Segoe UI Semibold" panose="020B0702040204020203" pitchFamily="34" charset="0"/>
                <a:cs typeface="Segoe UI Semibold" panose="020B0702040204020203" pitchFamily="34" charset="0"/>
              </a:rPr>
              <a:t> </a:t>
            </a:r>
            <a:r>
              <a:rPr lang="en-US" altLang="zh-CN" dirty="0">
                <a:latin typeface="Segoe UI Semibold" panose="020B0702040204020203" pitchFamily="34" charset="0"/>
                <a:cs typeface="Segoe UI Semibold" panose="020B0702040204020203" pitchFamily="34" charset="0"/>
                <a:sym typeface="Symbol" panose="05050102010706020507" pitchFamily="18" charset="2"/>
              </a:rPr>
              <a:t> </a:t>
            </a:r>
            <a:r>
              <a:rPr lang="en-US" altLang="zh-CN" dirty="0">
                <a:latin typeface="Segoe UI Semibold" panose="020B0702040204020203" pitchFamily="34" charset="0"/>
                <a:cs typeface="Segoe UI Semibold" panose="020B0702040204020203" pitchFamily="34" charset="0"/>
              </a:rPr>
              <a:t>(</a:t>
            </a:r>
            <a:r>
              <a:rPr lang="en-US" altLang="zh-CN" dirty="0" err="1">
                <a:latin typeface="Segoe UI Semibold" panose="020B0702040204020203" pitchFamily="34" charset="0"/>
                <a:cs typeface="Segoe UI Semibold" panose="020B0702040204020203" pitchFamily="34" charset="0"/>
              </a:rPr>
              <a:t>M</a:t>
            </a:r>
            <a:r>
              <a:rPr lang="en-US" altLang="zh-CN" baseline="-25000" dirty="0" err="1">
                <a:latin typeface="Segoe UI Semibold" panose="020B0702040204020203" pitchFamily="34" charset="0"/>
                <a:cs typeface="Segoe UI Semibold" panose="020B0702040204020203" pitchFamily="34" charset="0"/>
              </a:rPr>
              <a:t>x</a:t>
            </a:r>
            <a:r>
              <a:rPr lang="en-US" altLang="zh-CN" baseline="-25000" dirty="0">
                <a:latin typeface="Segoe UI Semibold" panose="020B0702040204020203" pitchFamily="34" charset="0"/>
                <a:cs typeface="Segoe UI Semibold" panose="020B0702040204020203" pitchFamily="34" charset="0"/>
              </a:rPr>
              <a:t> </a:t>
            </a:r>
            <a:r>
              <a:rPr lang="en-US" altLang="zh-CN" dirty="0">
                <a:latin typeface="Segoe UI Semibold" panose="020B0702040204020203" pitchFamily="34" charset="0"/>
                <a:cs typeface="Segoe UI Semibold" panose="020B0702040204020203" pitchFamily="34" charset="0"/>
                <a:sym typeface="Symbol" panose="05050102010706020507" pitchFamily="18" charset="2"/>
              </a:rPr>
              <a:t></a:t>
            </a:r>
            <a:r>
              <a:rPr lang="en-US" altLang="zh-CN" dirty="0">
                <a:latin typeface="Segoe UI Semibold" panose="020B0702040204020203" pitchFamily="34" charset="0"/>
                <a:cs typeface="Segoe UI Semibold" panose="020B0702040204020203" pitchFamily="34" charset="0"/>
              </a:rPr>
              <a:t> M</a:t>
            </a:r>
            <a:r>
              <a:rPr lang="en-US" altLang="zh-CN" baseline="-25000" dirty="0">
                <a:latin typeface="Segoe UI Semibold" panose="020B0702040204020203" pitchFamily="34" charset="0"/>
                <a:cs typeface="Segoe UI Semibold" panose="020B0702040204020203" pitchFamily="34" charset="0"/>
              </a:rPr>
              <a:t>y</a:t>
            </a:r>
            <a:r>
              <a:rPr lang="en-US" altLang="zh-CN" dirty="0">
                <a:latin typeface="Segoe UI Semibold" panose="020B0702040204020203" pitchFamily="34" charset="0"/>
                <a:cs typeface="Segoe UI Semibold" panose="020B0702040204020203" pitchFamily="34" charset="0"/>
              </a:rPr>
              <a:t>)</a:t>
            </a:r>
          </a:p>
          <a:p>
            <a:pPr marL="495300" indent="-495300">
              <a:buClrTx/>
              <a:buFont typeface="+mj-lt"/>
              <a:buAutoNum type="arabicPeriod"/>
            </a:pPr>
            <a:r>
              <a:rPr lang="zh-CN" altLang="en-US" sz="2500" b="1" dirty="0"/>
              <a:t>阶码相加</a:t>
            </a:r>
          </a:p>
          <a:p>
            <a:pPr marL="715963" lvl="1" indent="-177800" defTabSz="536575">
              <a:lnSpc>
                <a:spcPct val="150000"/>
              </a:lnSpc>
              <a:buNone/>
            </a:pPr>
            <a:r>
              <a:rPr lang="zh-CN" altLang="en-US" sz="2100" dirty="0"/>
              <a:t>阶码相加可能产生溢出，要进行溢出判断，如溢出计算机要进行处理</a:t>
            </a:r>
          </a:p>
          <a:p>
            <a:pPr marL="495300" indent="-495300">
              <a:buClrTx/>
              <a:buFont typeface="+mj-lt"/>
              <a:buAutoNum type="arabicPeriod"/>
            </a:pPr>
            <a:r>
              <a:rPr lang="zh-CN" altLang="en-US" sz="2500" b="1" dirty="0"/>
              <a:t>尾数相乘</a:t>
            </a:r>
          </a:p>
          <a:p>
            <a:pPr marL="715963" lvl="1" indent="-177800" defTabSz="536575">
              <a:buNone/>
            </a:pPr>
            <a:r>
              <a:rPr lang="zh-CN" altLang="en-US" sz="2100" dirty="0"/>
              <a:t>尾数相乘可得积的尾数，可按定点乘法运算方法运算</a:t>
            </a:r>
          </a:p>
          <a:p>
            <a:pPr marL="495300" indent="-495300">
              <a:buClrTx/>
              <a:buFont typeface="+mj-lt"/>
              <a:buAutoNum type="arabicPeriod"/>
            </a:pPr>
            <a:r>
              <a:rPr lang="zh-CN" altLang="en-US" sz="2500" b="1" dirty="0"/>
              <a:t>结果规格化</a:t>
            </a:r>
          </a:p>
          <a:p>
            <a:pPr marL="715963" lvl="1" indent="-177800" defTabSz="536575">
              <a:buNone/>
            </a:pPr>
            <a:r>
              <a:rPr lang="zh-CN" altLang="en-US" sz="2100" dirty="0"/>
              <a:t>可按浮点加</a:t>
            </a:r>
            <a:r>
              <a:rPr lang="en-US" altLang="zh-CN" sz="2100" dirty="0"/>
              <a:t>/</a:t>
            </a:r>
            <a:r>
              <a:rPr lang="zh-CN" altLang="en-US" sz="2100" dirty="0"/>
              <a:t>减法运算规格化方式处理，舍入方式也相同</a:t>
            </a:r>
          </a:p>
          <a:p>
            <a:pPr eaLnBrk="1" hangingPunct="1">
              <a:spcBef>
                <a:spcPct val="50000"/>
              </a:spcBef>
              <a:buClrTx/>
              <a:buFontTx/>
              <a:buNone/>
            </a:pPr>
            <a:endParaRPr lang="en-US" altLang="zh-CN" dirty="0"/>
          </a:p>
          <a:p>
            <a:endParaRPr lang="zh-CN" altLang="en-US" dirty="0"/>
          </a:p>
        </p:txBody>
      </p:sp>
    </p:spTree>
    <p:extLst>
      <p:ext uri="{BB962C8B-B14F-4D97-AF65-F5344CB8AC3E}">
        <p14:creationId xmlns:p14="http://schemas.microsoft.com/office/powerpoint/2010/main" val="35713658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浮点数除法运算</a:t>
            </a:r>
            <a:endParaRPr lang="zh-CN" altLang="en-US" dirty="0"/>
          </a:p>
        </p:txBody>
      </p:sp>
      <p:sp>
        <p:nvSpPr>
          <p:cNvPr id="3" name="内容占位符 2"/>
          <p:cNvSpPr>
            <a:spLocks noGrp="1"/>
          </p:cNvSpPr>
          <p:nvPr>
            <p:ph idx="1"/>
          </p:nvPr>
        </p:nvSpPr>
        <p:spPr>
          <a:xfrm>
            <a:off x="487822" y="942764"/>
            <a:ext cx="11262218" cy="5637024"/>
          </a:xfrm>
        </p:spPr>
        <p:txBody>
          <a:bodyPr>
            <a:normAutofit/>
          </a:bodyPr>
          <a:lstStyle/>
          <a:p>
            <a:pPr>
              <a:spcBef>
                <a:spcPct val="50000"/>
              </a:spcBef>
              <a:buClrTx/>
              <a:buNone/>
            </a:pPr>
            <a:r>
              <a:rPr lang="zh-CN" altLang="en-US" dirty="0"/>
              <a:t>如：</a:t>
            </a:r>
            <a:r>
              <a:rPr lang="en-US" altLang="zh-CN" b="1" dirty="0">
                <a:latin typeface="Segoe UI Semibold" panose="020B0702040204020203" pitchFamily="34" charset="0"/>
                <a:cs typeface="Segoe UI Semibold" panose="020B0702040204020203" pitchFamily="34" charset="0"/>
              </a:rPr>
              <a:t>X=2</a:t>
            </a:r>
            <a:r>
              <a:rPr lang="en-US" altLang="zh-CN" baseline="70000" dirty="0">
                <a:latin typeface="Segoe UI Semibold" panose="020B0702040204020203" pitchFamily="34" charset="0"/>
                <a:cs typeface="Segoe UI Semibold" panose="020B0702040204020203" pitchFamily="34" charset="0"/>
              </a:rPr>
              <a:t>m</a:t>
            </a:r>
            <a:r>
              <a:rPr lang="en-US" altLang="zh-CN" b="1" baseline="50000" dirty="0">
                <a:latin typeface="Segoe UI Semibold" panose="020B0702040204020203" pitchFamily="34" charset="0"/>
                <a:cs typeface="Segoe UI Semibold" panose="020B0702040204020203" pitchFamily="34" charset="0"/>
              </a:rPr>
              <a:t> </a:t>
            </a:r>
            <a:r>
              <a:rPr lang="en-US" altLang="zh-CN" b="1" dirty="0">
                <a:latin typeface="Segoe UI Semibold" panose="020B0702040204020203" pitchFamily="34" charset="0"/>
                <a:cs typeface="Segoe UI Semibold" panose="020B0702040204020203" pitchFamily="34" charset="0"/>
                <a:sym typeface="Symbol" panose="05050102010706020507" pitchFamily="18" charset="2"/>
              </a:rPr>
              <a:t></a:t>
            </a:r>
            <a:r>
              <a:rPr lang="en-US" altLang="zh-CN" b="1" dirty="0">
                <a:latin typeface="Segoe UI Semibold" panose="020B0702040204020203" pitchFamily="34" charset="0"/>
                <a:cs typeface="Segoe UI Semibold" panose="020B0702040204020203" pitchFamily="34" charset="0"/>
              </a:rPr>
              <a:t> </a:t>
            </a:r>
            <a:r>
              <a:rPr lang="en-US" altLang="zh-CN" b="1" dirty="0" err="1">
                <a:latin typeface="Segoe UI Semibold" panose="020B0702040204020203" pitchFamily="34" charset="0"/>
                <a:cs typeface="Segoe UI Semibold" panose="020B0702040204020203" pitchFamily="34" charset="0"/>
              </a:rPr>
              <a:t>M</a:t>
            </a:r>
            <a:r>
              <a:rPr lang="en-US" altLang="zh-CN" b="1" baseline="-25000" dirty="0" err="1">
                <a:latin typeface="Segoe UI Semibold" panose="020B0702040204020203" pitchFamily="34" charset="0"/>
                <a:cs typeface="Segoe UI Semibold" panose="020B0702040204020203" pitchFamily="34" charset="0"/>
              </a:rPr>
              <a:t>x</a:t>
            </a:r>
            <a:r>
              <a:rPr lang="en-US" altLang="zh-CN" b="1" baseline="-25000" dirty="0">
                <a:latin typeface="Segoe UI Semibold" panose="020B0702040204020203" pitchFamily="34" charset="0"/>
                <a:cs typeface="Segoe UI Semibold" panose="020B0702040204020203" pitchFamily="34" charset="0"/>
              </a:rPr>
              <a:t>        </a:t>
            </a:r>
            <a:r>
              <a:rPr lang="en-US" altLang="zh-CN" b="1" dirty="0">
                <a:latin typeface="Segoe UI Semibold" panose="020B0702040204020203" pitchFamily="34" charset="0"/>
                <a:cs typeface="Segoe UI Semibold" panose="020B0702040204020203" pitchFamily="34" charset="0"/>
              </a:rPr>
              <a:t>Y=2</a:t>
            </a:r>
            <a:r>
              <a:rPr lang="en-US" altLang="zh-CN" baseline="70000" dirty="0">
                <a:latin typeface="Segoe UI Semibold" panose="020B0702040204020203" pitchFamily="34" charset="0"/>
                <a:cs typeface="Segoe UI Semibold" panose="020B0702040204020203" pitchFamily="34" charset="0"/>
              </a:rPr>
              <a:t>n</a:t>
            </a:r>
            <a:r>
              <a:rPr lang="en-US" altLang="zh-CN" b="1" baseline="50000" dirty="0">
                <a:latin typeface="Segoe UI Semibold" panose="020B0702040204020203" pitchFamily="34" charset="0"/>
                <a:cs typeface="Segoe UI Semibold" panose="020B0702040204020203" pitchFamily="34" charset="0"/>
              </a:rPr>
              <a:t> </a:t>
            </a:r>
            <a:r>
              <a:rPr lang="en-US" altLang="zh-CN" b="1" dirty="0">
                <a:latin typeface="Segoe UI Semibold" panose="020B0702040204020203" pitchFamily="34" charset="0"/>
                <a:cs typeface="Segoe UI Semibold" panose="020B0702040204020203" pitchFamily="34" charset="0"/>
                <a:sym typeface="Symbol" panose="05050102010706020507" pitchFamily="18" charset="2"/>
              </a:rPr>
              <a:t></a:t>
            </a:r>
            <a:r>
              <a:rPr lang="en-US" altLang="zh-CN" b="1" dirty="0">
                <a:latin typeface="Segoe UI Semibold" panose="020B0702040204020203" pitchFamily="34" charset="0"/>
                <a:cs typeface="Segoe UI Semibold" panose="020B0702040204020203" pitchFamily="34" charset="0"/>
              </a:rPr>
              <a:t> M</a:t>
            </a:r>
            <a:r>
              <a:rPr lang="en-US" altLang="zh-CN" b="1" baseline="-25000" dirty="0">
                <a:latin typeface="Segoe UI Semibold" panose="020B0702040204020203" pitchFamily="34" charset="0"/>
                <a:cs typeface="Segoe UI Semibold" panose="020B0702040204020203" pitchFamily="34" charset="0"/>
              </a:rPr>
              <a:t>y</a:t>
            </a:r>
          </a:p>
          <a:p>
            <a:pPr>
              <a:spcBef>
                <a:spcPct val="50000"/>
              </a:spcBef>
              <a:buClrTx/>
              <a:buNone/>
            </a:pPr>
            <a:r>
              <a:rPr lang="en-US" altLang="zh-CN" dirty="0">
                <a:latin typeface="Times New Roman" panose="02020603050405020304" pitchFamily="18" charset="0"/>
                <a:cs typeface="Times New Roman" panose="02020603050405020304" pitchFamily="18" charset="0"/>
              </a:rPr>
              <a:t>        </a:t>
            </a:r>
            <a:r>
              <a:rPr lang="en-US" altLang="zh-CN" dirty="0">
                <a:latin typeface="Segoe UI Semibold" panose="020B0702040204020203" pitchFamily="34" charset="0"/>
                <a:cs typeface="Segoe UI Semibold" panose="020B0702040204020203" pitchFamily="34" charset="0"/>
              </a:rPr>
              <a:t>X </a:t>
            </a:r>
            <a:r>
              <a:rPr lang="en-US" altLang="zh-CN" dirty="0">
                <a:latin typeface="Segoe UI Semibold" panose="020B0702040204020203" pitchFamily="34" charset="0"/>
                <a:cs typeface="Segoe UI Semibold" panose="020B0702040204020203" pitchFamily="34" charset="0"/>
                <a:sym typeface="Symbol" panose="05050102010706020507" pitchFamily="18" charset="2"/>
              </a:rPr>
              <a:t></a:t>
            </a:r>
            <a:r>
              <a:rPr lang="en-US" altLang="zh-CN" dirty="0">
                <a:latin typeface="Segoe UI Semibold" panose="020B0702040204020203" pitchFamily="34" charset="0"/>
                <a:cs typeface="Segoe UI Semibold" panose="020B0702040204020203" pitchFamily="34" charset="0"/>
              </a:rPr>
              <a:t> Y = ( 2</a:t>
            </a:r>
            <a:r>
              <a:rPr lang="en-US" altLang="zh-CN" baseline="70000" dirty="0">
                <a:latin typeface="Segoe UI Semibold" panose="020B0702040204020203" pitchFamily="34" charset="0"/>
                <a:cs typeface="Segoe UI Semibold" panose="020B0702040204020203" pitchFamily="34" charset="0"/>
              </a:rPr>
              <a:t>m</a:t>
            </a:r>
            <a:r>
              <a:rPr lang="en-US" altLang="zh-CN" baseline="50000" dirty="0">
                <a:latin typeface="Segoe UI Semibold" panose="020B0702040204020203" pitchFamily="34" charset="0"/>
                <a:cs typeface="Segoe UI Semibold" panose="020B0702040204020203" pitchFamily="34" charset="0"/>
              </a:rPr>
              <a:t> </a:t>
            </a:r>
            <a:r>
              <a:rPr lang="en-US" altLang="zh-CN" dirty="0">
                <a:latin typeface="Segoe UI Semibold" panose="020B0702040204020203" pitchFamily="34" charset="0"/>
                <a:cs typeface="Segoe UI Semibold" panose="020B0702040204020203" pitchFamily="34" charset="0"/>
                <a:sym typeface="Symbol" panose="05050102010706020507" pitchFamily="18" charset="2"/>
              </a:rPr>
              <a:t></a:t>
            </a:r>
            <a:r>
              <a:rPr lang="en-US" altLang="zh-CN" baseline="50000" dirty="0">
                <a:latin typeface="Segoe UI Semibold" panose="020B0702040204020203" pitchFamily="34" charset="0"/>
                <a:cs typeface="Segoe UI Semibold" panose="020B0702040204020203" pitchFamily="34" charset="0"/>
              </a:rPr>
              <a:t> </a:t>
            </a:r>
            <a:r>
              <a:rPr lang="en-US" altLang="zh-CN" dirty="0" err="1">
                <a:latin typeface="Segoe UI Semibold" panose="020B0702040204020203" pitchFamily="34" charset="0"/>
                <a:cs typeface="Segoe UI Semibold" panose="020B0702040204020203" pitchFamily="34" charset="0"/>
              </a:rPr>
              <a:t>M</a:t>
            </a:r>
            <a:r>
              <a:rPr lang="en-US" altLang="zh-CN" baseline="-25000" dirty="0" err="1">
                <a:latin typeface="Segoe UI Semibold" panose="020B0702040204020203" pitchFamily="34" charset="0"/>
                <a:cs typeface="Segoe UI Semibold" panose="020B0702040204020203" pitchFamily="34" charset="0"/>
              </a:rPr>
              <a:t>x</a:t>
            </a:r>
            <a:r>
              <a:rPr lang="en-US" altLang="zh-CN" baseline="-25000" dirty="0">
                <a:latin typeface="Segoe UI Semibold" panose="020B0702040204020203" pitchFamily="34" charset="0"/>
                <a:cs typeface="Segoe UI Semibold" panose="020B0702040204020203" pitchFamily="34" charset="0"/>
              </a:rPr>
              <a:t> </a:t>
            </a:r>
            <a:r>
              <a:rPr lang="en-US" altLang="zh-CN" dirty="0">
                <a:latin typeface="Segoe UI Semibold" panose="020B0702040204020203" pitchFamily="34" charset="0"/>
                <a:cs typeface="Segoe UI Semibold" panose="020B0702040204020203" pitchFamily="34" charset="0"/>
              </a:rPr>
              <a:t>) </a:t>
            </a:r>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dirty="0">
                <a:latin typeface="Segoe UI Semibold" panose="020B0702040204020203" pitchFamily="34" charset="0"/>
                <a:cs typeface="Segoe UI Semibold" panose="020B0702040204020203" pitchFamily="34" charset="0"/>
              </a:rPr>
              <a:t> ( 2</a:t>
            </a:r>
            <a:r>
              <a:rPr lang="en-US" altLang="zh-CN" baseline="70000" dirty="0">
                <a:latin typeface="Segoe UI Semibold" panose="020B0702040204020203" pitchFamily="34" charset="0"/>
                <a:cs typeface="Segoe UI Semibold" panose="020B0702040204020203" pitchFamily="34" charset="0"/>
              </a:rPr>
              <a:t>n</a:t>
            </a:r>
            <a:r>
              <a:rPr lang="en-US" altLang="zh-CN" baseline="50000" dirty="0">
                <a:latin typeface="Segoe UI Semibold" panose="020B0702040204020203" pitchFamily="34" charset="0"/>
                <a:cs typeface="Segoe UI Semibold" panose="020B0702040204020203" pitchFamily="34" charset="0"/>
              </a:rPr>
              <a:t> </a:t>
            </a:r>
            <a:r>
              <a:rPr lang="en-US" altLang="zh-CN" dirty="0">
                <a:latin typeface="Segoe UI Semibold" panose="020B0702040204020203" pitchFamily="34" charset="0"/>
                <a:cs typeface="Segoe UI Semibold" panose="020B0702040204020203" pitchFamily="34" charset="0"/>
                <a:sym typeface="Symbol" panose="05050102010706020507" pitchFamily="18" charset="2"/>
              </a:rPr>
              <a:t></a:t>
            </a:r>
            <a:r>
              <a:rPr lang="en-US" altLang="zh-CN" dirty="0">
                <a:latin typeface="Segoe UI Semibold" panose="020B0702040204020203" pitchFamily="34" charset="0"/>
                <a:cs typeface="Segoe UI Semibold" panose="020B0702040204020203" pitchFamily="34" charset="0"/>
              </a:rPr>
              <a:t> M</a:t>
            </a:r>
            <a:r>
              <a:rPr lang="en-US" altLang="zh-CN" baseline="-25000" dirty="0">
                <a:latin typeface="Segoe UI Semibold" panose="020B0702040204020203" pitchFamily="34" charset="0"/>
                <a:cs typeface="Segoe UI Semibold" panose="020B0702040204020203" pitchFamily="34" charset="0"/>
              </a:rPr>
              <a:t>y </a:t>
            </a:r>
            <a:r>
              <a:rPr lang="en-US" altLang="zh-CN" dirty="0">
                <a:latin typeface="Segoe UI Semibold" panose="020B0702040204020203" pitchFamily="34" charset="0"/>
                <a:cs typeface="Segoe UI Semibold" panose="020B0702040204020203" pitchFamily="34" charset="0"/>
              </a:rPr>
              <a:t>) = 2</a:t>
            </a:r>
            <a:r>
              <a:rPr lang="en-US" altLang="zh-CN" baseline="70000" dirty="0">
                <a:latin typeface="Segoe UI Semibold" panose="020B0702040204020203" pitchFamily="34" charset="0"/>
                <a:cs typeface="Segoe UI Semibold" panose="020B0702040204020203" pitchFamily="34" charset="0"/>
              </a:rPr>
              <a:t>m-n</a:t>
            </a:r>
            <a:r>
              <a:rPr lang="en-US" altLang="zh-CN" baseline="50000" dirty="0">
                <a:latin typeface="Segoe UI Semibold" panose="020B0702040204020203" pitchFamily="34" charset="0"/>
                <a:cs typeface="Segoe UI Semibold" panose="020B0702040204020203" pitchFamily="34" charset="0"/>
              </a:rPr>
              <a:t> </a:t>
            </a:r>
            <a:r>
              <a:rPr lang="en-US" altLang="zh-CN" dirty="0">
                <a:latin typeface="Segoe UI Semibold" panose="020B0702040204020203" pitchFamily="34" charset="0"/>
                <a:cs typeface="Segoe UI Semibold" panose="020B0702040204020203" pitchFamily="34" charset="0"/>
                <a:sym typeface="Symbol" panose="05050102010706020507" pitchFamily="18" charset="2"/>
              </a:rPr>
              <a:t> </a:t>
            </a:r>
            <a:r>
              <a:rPr lang="en-US" altLang="zh-CN" dirty="0">
                <a:latin typeface="Segoe UI Semibold" panose="020B0702040204020203" pitchFamily="34" charset="0"/>
                <a:cs typeface="Segoe UI Semibold" panose="020B0702040204020203" pitchFamily="34" charset="0"/>
              </a:rPr>
              <a:t>(</a:t>
            </a:r>
            <a:r>
              <a:rPr lang="en-US" altLang="zh-CN" dirty="0" err="1">
                <a:latin typeface="Segoe UI Semibold" panose="020B0702040204020203" pitchFamily="34" charset="0"/>
                <a:cs typeface="Segoe UI Semibold" panose="020B0702040204020203" pitchFamily="34" charset="0"/>
              </a:rPr>
              <a:t>M</a:t>
            </a:r>
            <a:r>
              <a:rPr lang="en-US" altLang="zh-CN" baseline="-25000" dirty="0" err="1">
                <a:latin typeface="Segoe UI Semibold" panose="020B0702040204020203" pitchFamily="34" charset="0"/>
                <a:cs typeface="Segoe UI Semibold" panose="020B0702040204020203" pitchFamily="34" charset="0"/>
              </a:rPr>
              <a:t>x</a:t>
            </a:r>
            <a:r>
              <a:rPr lang="en-US" altLang="zh-CN" baseline="-25000" dirty="0">
                <a:latin typeface="Segoe UI Semibold" panose="020B0702040204020203" pitchFamily="34" charset="0"/>
                <a:cs typeface="Segoe UI Semibold" panose="020B0702040204020203" pitchFamily="34" charset="0"/>
              </a:rPr>
              <a:t> </a:t>
            </a:r>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dirty="0">
                <a:latin typeface="Segoe UI Semibold" panose="020B0702040204020203" pitchFamily="34" charset="0"/>
                <a:cs typeface="Segoe UI Semibold" panose="020B0702040204020203" pitchFamily="34" charset="0"/>
              </a:rPr>
              <a:t> M</a:t>
            </a:r>
            <a:r>
              <a:rPr lang="en-US" altLang="zh-CN" baseline="-25000" dirty="0">
                <a:latin typeface="Segoe UI Semibold" panose="020B0702040204020203" pitchFamily="34" charset="0"/>
                <a:cs typeface="Segoe UI Semibold" panose="020B0702040204020203" pitchFamily="34" charset="0"/>
              </a:rPr>
              <a:t>y</a:t>
            </a:r>
            <a:r>
              <a:rPr lang="en-US" altLang="zh-CN" dirty="0">
                <a:latin typeface="Segoe UI Semibold" panose="020B0702040204020203" pitchFamily="34" charset="0"/>
                <a:cs typeface="Segoe UI Semibold" panose="020B0702040204020203" pitchFamily="34" charset="0"/>
              </a:rPr>
              <a:t>)</a:t>
            </a:r>
          </a:p>
          <a:p>
            <a:pPr marL="495300" indent="-495300">
              <a:lnSpc>
                <a:spcPct val="150000"/>
              </a:lnSpc>
              <a:buClrTx/>
              <a:buFont typeface="+mj-lt"/>
              <a:buAutoNum type="arabicPeriod"/>
            </a:pPr>
            <a:r>
              <a:rPr lang="zh-CN" altLang="en-US" sz="2500" b="1" dirty="0"/>
              <a:t>尾数调整</a:t>
            </a:r>
          </a:p>
          <a:p>
            <a:pPr marL="457200" lvl="1" indent="0">
              <a:lnSpc>
                <a:spcPct val="150000"/>
              </a:lnSpc>
              <a:buNone/>
            </a:pPr>
            <a:r>
              <a:rPr lang="zh-CN" altLang="en-US" sz="2100" dirty="0"/>
              <a:t>如被除数尾数大于除数尾数 </a:t>
            </a:r>
            <a:r>
              <a:rPr lang="en-US" altLang="zh-CN" sz="2100" dirty="0"/>
              <a:t>(</a:t>
            </a:r>
            <a:r>
              <a:rPr lang="zh-CN" altLang="en-US" sz="2100" dirty="0"/>
              <a:t>绝对值</a:t>
            </a:r>
            <a:r>
              <a:rPr lang="en-US" altLang="zh-CN" sz="2100" dirty="0"/>
              <a:t>)</a:t>
            </a:r>
            <a:r>
              <a:rPr lang="zh-CN" altLang="en-US" sz="2100" dirty="0"/>
              <a:t>，则将被除数尾数右移一位，阶码</a:t>
            </a:r>
            <a:r>
              <a:rPr lang="en-US" altLang="zh-CN" sz="2100" dirty="0"/>
              <a:t>+1</a:t>
            </a:r>
            <a:endParaRPr lang="zh-CN" altLang="en-US" sz="2100" dirty="0"/>
          </a:p>
          <a:p>
            <a:pPr marL="495300" indent="-495300">
              <a:buClrTx/>
              <a:buFont typeface="+mj-lt"/>
              <a:buAutoNum type="arabicPeriod"/>
            </a:pPr>
            <a:r>
              <a:rPr lang="zh-CN" altLang="en-US" sz="2500" b="1" dirty="0"/>
              <a:t>阶码求差</a:t>
            </a:r>
          </a:p>
          <a:p>
            <a:pPr marL="457200" lvl="1" indent="0">
              <a:lnSpc>
                <a:spcPct val="150000"/>
              </a:lnSpc>
              <a:buNone/>
            </a:pPr>
            <a:r>
              <a:rPr lang="zh-CN" altLang="en-US" sz="2100" dirty="0"/>
              <a:t>商的阶码等于被除数的阶码减去除数的阶码</a:t>
            </a:r>
          </a:p>
          <a:p>
            <a:pPr marL="495300" indent="-495300">
              <a:buClrTx/>
              <a:buFont typeface="+mj-lt"/>
              <a:buAutoNum type="arabicPeriod"/>
            </a:pPr>
            <a:r>
              <a:rPr lang="zh-CN" altLang="en-US" sz="2500" b="1" dirty="0"/>
              <a:t>尾数相除</a:t>
            </a:r>
          </a:p>
          <a:p>
            <a:pPr marL="457200" lvl="1" indent="0">
              <a:lnSpc>
                <a:spcPct val="150000"/>
              </a:lnSpc>
              <a:buNone/>
            </a:pPr>
            <a:r>
              <a:rPr lang="zh-CN" altLang="en-US" sz="2100" dirty="0"/>
              <a:t>以被除数的尾数除以除数的尾数以获得商的尾数，尾数相除与定点除法运算相同</a:t>
            </a:r>
          </a:p>
          <a:p>
            <a:pPr eaLnBrk="1" hangingPunct="1">
              <a:spcBef>
                <a:spcPct val="50000"/>
              </a:spcBef>
              <a:buClrTx/>
              <a:buFontTx/>
              <a:buNone/>
            </a:pPr>
            <a:endParaRPr lang="en-US" altLang="zh-CN" baseline="-25000" dirty="0"/>
          </a:p>
          <a:p>
            <a:endParaRPr lang="zh-CN" altLang="en-US" dirty="0"/>
          </a:p>
        </p:txBody>
      </p:sp>
    </p:spTree>
    <p:extLst>
      <p:ext uri="{BB962C8B-B14F-4D97-AF65-F5344CB8AC3E}">
        <p14:creationId xmlns:p14="http://schemas.microsoft.com/office/powerpoint/2010/main" val="1728844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浮点运算器构建</a:t>
            </a:r>
          </a:p>
        </p:txBody>
      </p:sp>
      <p:sp>
        <p:nvSpPr>
          <p:cNvPr id="3" name="内容占位符 2"/>
          <p:cNvSpPr>
            <a:spLocks noGrp="1"/>
          </p:cNvSpPr>
          <p:nvPr>
            <p:ph idx="1"/>
          </p:nvPr>
        </p:nvSpPr>
        <p:spPr/>
        <p:txBody>
          <a:bodyPr>
            <a:normAutofit lnSpcReduction="10000"/>
          </a:bodyPr>
          <a:lstStyle/>
          <a:p>
            <a:r>
              <a:rPr lang="zh-CN" altLang="en-US" b="1" dirty="0"/>
              <a:t>浮点运算相当复杂，浮点运算器件是否必须？</a:t>
            </a:r>
            <a:endParaRPr lang="en-US" altLang="zh-CN" b="1" dirty="0"/>
          </a:p>
          <a:p>
            <a:r>
              <a:rPr lang="zh-CN" altLang="en-US" dirty="0"/>
              <a:t>浮点指令与浮点器件需考虑？</a:t>
            </a:r>
            <a:endParaRPr lang="en-US" altLang="zh-CN" dirty="0"/>
          </a:p>
          <a:p>
            <a:pPr lvl="1"/>
            <a:r>
              <a:rPr lang="zh-CN" altLang="en-US" dirty="0"/>
              <a:t>浮点标准问题</a:t>
            </a:r>
            <a:endParaRPr lang="en-US" altLang="zh-CN" dirty="0"/>
          </a:p>
          <a:p>
            <a:pPr lvl="1"/>
            <a:r>
              <a:rPr lang="zh-CN" altLang="en-US" dirty="0"/>
              <a:t>运算类型</a:t>
            </a:r>
            <a:endParaRPr lang="en-US" altLang="zh-CN" dirty="0"/>
          </a:p>
          <a:p>
            <a:pPr lvl="1"/>
            <a:r>
              <a:rPr lang="zh-CN" altLang="en-US" dirty="0"/>
              <a:t>运算精度问题</a:t>
            </a:r>
            <a:endParaRPr lang="en-US" altLang="zh-CN" dirty="0"/>
          </a:p>
          <a:p>
            <a:pPr lvl="1"/>
            <a:r>
              <a:rPr lang="zh-CN" altLang="en-US" dirty="0"/>
              <a:t>舍入问题</a:t>
            </a:r>
            <a:endParaRPr lang="en-US" altLang="zh-CN" dirty="0"/>
          </a:p>
          <a:p>
            <a:pPr lvl="1"/>
            <a:r>
              <a:rPr lang="zh-CN" altLang="en-US" dirty="0"/>
              <a:t>异常处理</a:t>
            </a:r>
            <a:endParaRPr lang="en-US" altLang="zh-CN" dirty="0"/>
          </a:p>
          <a:p>
            <a:r>
              <a:rPr lang="zh-CN" altLang="en-US" dirty="0"/>
              <a:t>如何提升浮点部件性能？</a:t>
            </a:r>
            <a:endParaRPr lang="en-US" altLang="zh-CN" dirty="0"/>
          </a:p>
          <a:p>
            <a:pPr lvl="1"/>
            <a:r>
              <a:rPr lang="zh-CN" altLang="en-US" dirty="0"/>
              <a:t>分解复杂运算</a:t>
            </a:r>
            <a:endParaRPr lang="en-US" altLang="zh-CN" dirty="0"/>
          </a:p>
          <a:p>
            <a:pPr lvl="1"/>
            <a:r>
              <a:rPr lang="zh-CN" altLang="en-US" dirty="0"/>
              <a:t>加速经常性事件</a:t>
            </a:r>
          </a:p>
        </p:txBody>
      </p:sp>
      <p:pic>
        <p:nvPicPr>
          <p:cNvPr id="5" name="图片 4"/>
          <p:cNvPicPr>
            <a:picLocks noChangeAspect="1"/>
          </p:cNvPicPr>
          <p:nvPr/>
        </p:nvPicPr>
        <p:blipFill>
          <a:blip r:embed="rId2"/>
          <a:stretch>
            <a:fillRect/>
          </a:stretch>
        </p:blipFill>
        <p:spPr>
          <a:xfrm>
            <a:off x="6617737" y="3392887"/>
            <a:ext cx="4634982" cy="2692379"/>
          </a:xfrm>
          <a:prstGeom prst="rect">
            <a:avLst/>
          </a:prstGeom>
        </p:spPr>
      </p:pic>
    </p:spTree>
    <p:extLst>
      <p:ext uri="{BB962C8B-B14F-4D97-AF65-F5344CB8AC3E}">
        <p14:creationId xmlns:p14="http://schemas.microsoft.com/office/powerpoint/2010/main" val="3206619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left)">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left)">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wipe(left)">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wipe(left)">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extBox 9"/>
          <p:cNvSpPr txBox="1"/>
          <p:nvPr>
            <p:custDataLst>
              <p:tags r:id="rId2"/>
            </p:custDataLst>
          </p:nvPr>
        </p:nvSpPr>
        <p:spPr>
          <a:xfrm>
            <a:off x="1219200" y="1066482"/>
            <a:ext cx="9707880" cy="128016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a:ea typeface="Microsoft Yahei"/>
                <a:sym typeface="Microsoft Yahei"/>
              </a:rPr>
              <a:t>1 </a:t>
            </a:r>
            <a:r>
              <a:rPr lang="zh-CN" altLang="en-US" sz="2600">
                <a:solidFill>
                  <a:srgbClr val="000000"/>
                </a:solidFill>
                <a:latin typeface="Microsoft Yahei"/>
                <a:ea typeface="Microsoft Yahei"/>
                <a:sym typeface="Microsoft Yahei"/>
              </a:rPr>
              <a:t>若阶码为</a:t>
            </a:r>
            <a:r>
              <a:rPr lang="en-US" altLang="zh-CN" sz="2600">
                <a:solidFill>
                  <a:srgbClr val="000000"/>
                </a:solidFill>
                <a:latin typeface="Microsoft Yahei"/>
                <a:ea typeface="Microsoft Yahei"/>
                <a:sym typeface="Microsoft Yahei"/>
              </a:rPr>
              <a:t>3</a:t>
            </a:r>
            <a:r>
              <a:rPr lang="zh-CN" altLang="en-US" sz="2600">
                <a:solidFill>
                  <a:srgbClr val="000000"/>
                </a:solidFill>
                <a:latin typeface="Microsoft Yahei"/>
                <a:ea typeface="Microsoft Yahei"/>
                <a:sym typeface="Microsoft Yahei"/>
              </a:rPr>
              <a:t>位</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用补码表示</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尾数</a:t>
            </a:r>
            <a:r>
              <a:rPr lang="en-US" altLang="zh-CN" sz="2600">
                <a:solidFill>
                  <a:srgbClr val="000000"/>
                </a:solidFill>
                <a:latin typeface="Microsoft Yahei"/>
                <a:ea typeface="Microsoft Yahei"/>
                <a:sym typeface="Microsoft Yahei"/>
              </a:rPr>
              <a:t>7</a:t>
            </a:r>
            <a:r>
              <a:rPr lang="zh-CN" altLang="en-US" sz="2600">
                <a:solidFill>
                  <a:srgbClr val="000000"/>
                </a:solidFill>
                <a:latin typeface="Microsoft Yahei"/>
                <a:ea typeface="Microsoft Yahei"/>
                <a:sym typeface="Microsoft Yahei"/>
              </a:rPr>
              <a:t>位</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用原码表示</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其中</a:t>
            </a:r>
            <a:r>
              <a:rPr lang="en-US" altLang="zh-CN" sz="2600">
                <a:solidFill>
                  <a:srgbClr val="000000"/>
                </a:solidFill>
                <a:latin typeface="Microsoft Yahei"/>
                <a:ea typeface="Microsoft Yahei"/>
                <a:sym typeface="Microsoft Yahei"/>
              </a:rPr>
              <a:t>1</a:t>
            </a:r>
            <a:r>
              <a:rPr lang="zh-CN" altLang="en-US" sz="2600">
                <a:solidFill>
                  <a:srgbClr val="000000"/>
                </a:solidFill>
                <a:latin typeface="Microsoft Yahei"/>
                <a:ea typeface="Microsoft Yahei"/>
                <a:sym typeface="Microsoft Yahei"/>
              </a:rPr>
              <a:t>位为符号位</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以</a:t>
            </a:r>
            <a:r>
              <a:rPr lang="en-US" altLang="zh-CN" sz="2600">
                <a:solidFill>
                  <a:srgbClr val="000000"/>
                </a:solidFill>
                <a:latin typeface="Microsoft Yahei"/>
                <a:ea typeface="Microsoft Yahei"/>
                <a:sym typeface="Microsoft Yahei"/>
              </a:rPr>
              <a:t>2</a:t>
            </a:r>
            <a:r>
              <a:rPr lang="zh-CN" altLang="en-US" sz="2600">
                <a:solidFill>
                  <a:srgbClr val="000000"/>
                </a:solidFill>
                <a:latin typeface="Microsoft Yahei"/>
                <a:ea typeface="Microsoft Yahei"/>
                <a:sym typeface="Microsoft Yahei"/>
              </a:rPr>
              <a:t>为底。数据格式为</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尾数符号 阶符符号 阶码值 尾数值</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则十进制数</a:t>
            </a:r>
            <a:r>
              <a:rPr lang="en-US" altLang="zh-CN" sz="2600">
                <a:solidFill>
                  <a:srgbClr val="000000"/>
                </a:solidFill>
                <a:latin typeface="Microsoft Yahei"/>
                <a:ea typeface="Microsoft Yahei"/>
                <a:sym typeface="Microsoft Yahei"/>
              </a:rPr>
              <a:t>27/64</a:t>
            </a:r>
            <a:r>
              <a:rPr lang="zh-CN" altLang="en-US" sz="2600">
                <a:solidFill>
                  <a:srgbClr val="000000"/>
                </a:solidFill>
                <a:latin typeface="Microsoft Yahei"/>
                <a:ea typeface="Microsoft Yahei"/>
                <a:sym typeface="Microsoft Yahei"/>
              </a:rPr>
              <a:t>的浮点规格化数是</a:t>
            </a:r>
            <a:r>
              <a:rPr lang="en-US" altLang="zh-CN" sz="2600">
                <a:solidFill>
                  <a:srgbClr val="000000"/>
                </a:solidFill>
                <a:latin typeface="Microsoft Yahei"/>
                <a:ea typeface="Microsoft Yahei"/>
                <a:sym typeface="Microsoft Yahei"/>
              </a:rPr>
              <a:t>(     )(</a:t>
            </a:r>
            <a:r>
              <a:rPr lang="zh-CN" altLang="en-US" sz="2600">
                <a:solidFill>
                  <a:srgbClr val="000000"/>
                </a:solidFill>
                <a:latin typeface="Microsoft Yahei"/>
                <a:ea typeface="Microsoft Yahei"/>
                <a:sym typeface="Microsoft Yahei"/>
              </a:rPr>
              <a:t>单选</a:t>
            </a:r>
            <a:r>
              <a:rPr lang="en-US" altLang="zh-CN" sz="2600">
                <a:solidFill>
                  <a:srgbClr val="000000"/>
                </a:solidFill>
                <a:latin typeface="Microsoft Yahei"/>
                <a:ea typeface="Microsoft Yahei"/>
                <a:sym typeface="Microsoft Yahei"/>
              </a:rPr>
              <a:t>)</a:t>
            </a:r>
            <a:endParaRPr lang="zh-CN" altLang="en-US" sz="2600">
              <a:solidFill>
                <a:srgbClr val="000000"/>
              </a:solidFill>
              <a:latin typeface="Microsoft Yahei"/>
              <a:ea typeface="Microsoft Yahei"/>
              <a:sym typeface="Microsoft Yahei"/>
            </a:endParaRPr>
          </a:p>
        </p:txBody>
      </p:sp>
      <p:sp>
        <p:nvSpPr>
          <p:cNvPr id="11" name="TextBox 10"/>
          <p:cNvSpPr txBox="1"/>
          <p:nvPr>
            <p:custDataLst>
              <p:tags r:id="rId3"/>
            </p:custDataLst>
          </p:nvPr>
        </p:nvSpPr>
        <p:spPr>
          <a:xfrm>
            <a:off x="2438400" y="2863691"/>
            <a:ext cx="1918018"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a:ea typeface="Microsoft Yahei"/>
                <a:sym typeface="Microsoft Yahei"/>
              </a:rPr>
              <a:t>010*******</a:t>
            </a:r>
            <a:endParaRPr lang="zh-CN" altLang="en-US" sz="2600">
              <a:solidFill>
                <a:srgbClr val="000000"/>
              </a:solidFill>
              <a:latin typeface="Microsoft Yahei"/>
              <a:ea typeface="Microsoft Yahei"/>
              <a:sym typeface="Microsoft Yahei"/>
            </a:endParaRPr>
          </a:p>
        </p:txBody>
      </p:sp>
      <p:sp>
        <p:nvSpPr>
          <p:cNvPr id="12" name="椭圆 11"/>
          <p:cNvSpPr>
            <a:spLocks noChangeAspect="1"/>
          </p:cNvSpPr>
          <p:nvPr>
            <p:custDataLst>
              <p:tags r:id="rId4"/>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A</a:t>
            </a:r>
            <a:endParaRPr lang="zh-CN" altLang="en-US" sz="1600">
              <a:solidFill>
                <a:srgbClr val="FFFFFF"/>
              </a:solidFill>
              <a:latin typeface="Microsoft Yahei"/>
              <a:ea typeface="Microsoft Yahei"/>
              <a:sym typeface="Microsoft Yahei"/>
            </a:endParaRPr>
          </a:p>
        </p:txBody>
      </p:sp>
      <p:sp>
        <p:nvSpPr>
          <p:cNvPr id="13" name="TextBox 12"/>
          <p:cNvSpPr txBox="1"/>
          <p:nvPr>
            <p:custDataLst>
              <p:tags r:id="rId5"/>
            </p:custDataLst>
          </p:nvPr>
        </p:nvSpPr>
        <p:spPr>
          <a:xfrm>
            <a:off x="2438400" y="3720941"/>
            <a:ext cx="1918018"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a:ea typeface="Microsoft Yahei"/>
                <a:sym typeface="Microsoft Yahei"/>
              </a:rPr>
              <a:t>010*******</a:t>
            </a:r>
            <a:endParaRPr lang="zh-CN" altLang="en-US" sz="2600">
              <a:solidFill>
                <a:srgbClr val="000000"/>
              </a:solidFill>
              <a:latin typeface="Microsoft Yahei"/>
              <a:ea typeface="Microsoft Yahei"/>
              <a:sym typeface="Microsoft Yahei"/>
            </a:endParaRPr>
          </a:p>
        </p:txBody>
      </p:sp>
      <p:sp>
        <p:nvSpPr>
          <p:cNvPr id="14" name="椭圆 13"/>
          <p:cNvSpPr>
            <a:spLocks noChangeAspect="1"/>
          </p:cNvSpPr>
          <p:nvPr>
            <p:custDataLst>
              <p:tags r:id="rId6"/>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B</a:t>
            </a:r>
            <a:endParaRPr lang="zh-CN" altLang="en-US" sz="1600">
              <a:solidFill>
                <a:srgbClr val="FFFFFF"/>
              </a:solidFill>
              <a:latin typeface="Microsoft Yahei"/>
              <a:ea typeface="Microsoft Yahei"/>
              <a:sym typeface="Microsoft Yahei"/>
            </a:endParaRPr>
          </a:p>
        </p:txBody>
      </p:sp>
      <p:sp>
        <p:nvSpPr>
          <p:cNvPr id="15" name="TextBox 14"/>
          <p:cNvSpPr txBox="1"/>
          <p:nvPr>
            <p:custDataLst>
              <p:tags r:id="rId7"/>
            </p:custDataLst>
          </p:nvPr>
        </p:nvSpPr>
        <p:spPr>
          <a:xfrm>
            <a:off x="2438400" y="4578191"/>
            <a:ext cx="221805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a:ea typeface="Microsoft Yahei"/>
                <a:sym typeface="Microsoft Yahei"/>
              </a:rPr>
              <a:t>0111110110</a:t>
            </a:r>
            <a:endParaRPr lang="zh-CN" altLang="en-US" sz="2600">
              <a:solidFill>
                <a:srgbClr val="000000"/>
              </a:solidFill>
              <a:latin typeface="Microsoft Yahei"/>
              <a:ea typeface="Microsoft Yahei"/>
              <a:sym typeface="Microsoft Yahei"/>
            </a:endParaRPr>
          </a:p>
        </p:txBody>
      </p:sp>
      <p:sp>
        <p:nvSpPr>
          <p:cNvPr id="16" name="椭圆 15"/>
          <p:cNvSpPr>
            <a:spLocks noChangeAspect="1"/>
          </p:cNvSpPr>
          <p:nvPr>
            <p:custDataLst>
              <p:tags r:id="rId8"/>
            </p:custDataLst>
          </p:nvPr>
        </p:nvSpPr>
        <p:spPr>
          <a:xfrm>
            <a:off x="1571625"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C</a:t>
            </a:r>
            <a:endParaRPr lang="zh-CN" altLang="en-US" sz="1600">
              <a:solidFill>
                <a:srgbClr val="FFFFFF"/>
              </a:solidFill>
              <a:latin typeface="Microsoft Yahei"/>
              <a:ea typeface="Microsoft Yahei"/>
              <a:sym typeface="Microsoft Yahei"/>
            </a:endParaRPr>
          </a:p>
        </p:txBody>
      </p:sp>
      <p:sp>
        <p:nvSpPr>
          <p:cNvPr id="17" name="TextBox 16"/>
          <p:cNvSpPr txBox="1"/>
          <p:nvPr>
            <p:custDataLst>
              <p:tags r:id="rId9"/>
            </p:custDataLst>
          </p:nvPr>
        </p:nvSpPr>
        <p:spPr>
          <a:xfrm>
            <a:off x="2438400" y="5435441"/>
            <a:ext cx="221805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a:ea typeface="Microsoft Yahei"/>
                <a:sym typeface="Microsoft Yahei"/>
              </a:rPr>
              <a:t>0001011011</a:t>
            </a:r>
            <a:endParaRPr lang="zh-CN" altLang="en-US" sz="2600">
              <a:solidFill>
                <a:srgbClr val="000000"/>
              </a:solidFill>
              <a:latin typeface="Microsoft Yahei"/>
              <a:ea typeface="Microsoft Yahei"/>
              <a:sym typeface="Microsoft Yahei"/>
            </a:endParaRPr>
          </a:p>
        </p:txBody>
      </p:sp>
      <p:sp>
        <p:nvSpPr>
          <p:cNvPr id="18" name="椭圆 17"/>
          <p:cNvSpPr>
            <a:spLocks noChangeAspect="1"/>
          </p:cNvSpPr>
          <p:nvPr>
            <p:custDataLst>
              <p:tags r:id="rId10"/>
            </p:custDataLst>
          </p:nvPr>
        </p:nvSpPr>
        <p:spPr>
          <a:xfrm>
            <a:off x="15716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D</a:t>
            </a:r>
            <a:endParaRPr lang="zh-CN" altLang="en-US" sz="1600">
              <a:solidFill>
                <a:srgbClr val="FFFFFF"/>
              </a:solidFill>
              <a:latin typeface="Microsoft Yahei"/>
              <a:ea typeface="Microsoft Yahei"/>
              <a:sym typeface="Microsoft Yahei"/>
            </a:endParaRPr>
          </a:p>
        </p:txBody>
      </p:sp>
      <p:sp>
        <p:nvSpPr>
          <p:cNvPr id="19" name="矩形 18"/>
          <p:cNvSpPr/>
          <p:nvPr>
            <p:custDataLst>
              <p:tags r:id="rId11"/>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4" name="TextBox 23"/>
          <p:cNvSpPr txBox="1"/>
          <p:nvPr>
            <p:custDataLst>
              <p:tags r:id="rId12"/>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a:ea typeface="Microsoft Yahei"/>
                <a:sym typeface="Microsoft Yahei"/>
              </a:rPr>
              <a:t>可为此题添加文本、图片、公式等解析，且需将内容全部放在本区域内。正常使用需</a:t>
            </a:r>
            <a:r>
              <a:rPr lang="en-US" altLang="zh-CN" sz="1200">
                <a:solidFill>
                  <a:srgbClr val="F84F41"/>
                </a:solidFill>
                <a:latin typeface="Microsoft Yahei"/>
                <a:ea typeface="Microsoft Yahei"/>
                <a:sym typeface="Microsoft Yahei"/>
              </a:rPr>
              <a:t>3.0</a:t>
            </a:r>
            <a:r>
              <a:rPr lang="zh-CN" altLang="en-US" sz="1200">
                <a:solidFill>
                  <a:srgbClr val="F84F41"/>
                </a:solidFill>
                <a:latin typeface="Microsoft Yahei"/>
                <a:ea typeface="Microsoft Yahei"/>
                <a:sym typeface="Microsoft Yahei"/>
              </a:rPr>
              <a:t>以上版本</a:t>
            </a:r>
          </a:p>
        </p:txBody>
      </p:sp>
      <p:sp>
        <p:nvSpPr>
          <p:cNvPr id="25" name="TextBox 24"/>
          <p:cNvSpPr txBox="1"/>
          <p:nvPr>
            <p:custDataLst>
              <p:tags r:id="rId13"/>
            </p:custDataLst>
          </p:nvPr>
        </p:nvSpPr>
        <p:spPr>
          <a:xfrm>
            <a:off x="12827000" y="1270000"/>
            <a:ext cx="3332480" cy="369332"/>
          </a:xfrm>
          <a:prstGeom prst="rect">
            <a:avLst/>
          </a:prstGeom>
          <a:noFill/>
        </p:spPr>
        <p:txBody>
          <a:bodyPr vert="horz" rtlCol="0" anchor="t" anchorCtr="0">
            <a:spAutoFit/>
          </a:bodyPr>
          <a:lstStyle/>
          <a:p>
            <a:endParaRPr lang="zh-CN" altLang="en-US">
              <a:sym typeface="Microsoft Yahei"/>
            </a:endParaRPr>
          </a:p>
        </p:txBody>
      </p:sp>
      <p:sp>
        <p:nvSpPr>
          <p:cNvPr id="26" name="TextBox 25"/>
          <p:cNvSpPr txBox="1"/>
          <p:nvPr>
            <p:custDataLst>
              <p:tags r:id="rId14"/>
            </p:custDataLst>
          </p:nvPr>
        </p:nvSpPr>
        <p:spPr>
          <a:xfrm>
            <a:off x="12827000" y="1270000"/>
            <a:ext cx="3332480" cy="1923604"/>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1700" dirty="0">
                <a:solidFill>
                  <a:srgbClr val="000000"/>
                </a:solidFill>
                <a:latin typeface="Microsoft Yahei"/>
                <a:ea typeface="Microsoft Yahei"/>
                <a:sym typeface="Microsoft Yahei"/>
              </a:rPr>
              <a:t>答案是</a:t>
            </a:r>
            <a:r>
              <a:rPr lang="en-US" altLang="zh-CN" sz="1700" dirty="0">
                <a:solidFill>
                  <a:srgbClr val="000000"/>
                </a:solidFill>
                <a:latin typeface="Microsoft Yahei"/>
                <a:ea typeface="Microsoft Yahei"/>
                <a:sym typeface="Microsoft Yahei"/>
              </a:rPr>
              <a:t>C</a:t>
            </a:r>
            <a:r>
              <a:rPr lang="zh-CN" altLang="en-US" sz="1700" dirty="0">
                <a:solidFill>
                  <a:srgbClr val="000000"/>
                </a:solidFill>
                <a:latin typeface="Microsoft Yahei"/>
                <a:ea typeface="Microsoft Yahei"/>
                <a:sym typeface="Microsoft Yahei"/>
              </a:rPr>
              <a:t>。</a:t>
            </a:r>
            <a:r>
              <a:rPr lang="en-US" altLang="zh-CN" sz="1700" dirty="0">
                <a:solidFill>
                  <a:srgbClr val="000000"/>
                </a:solidFill>
                <a:latin typeface="Microsoft Yahei"/>
                <a:ea typeface="Microsoft Yahei"/>
                <a:sym typeface="Microsoft Yahei"/>
              </a:rPr>
              <a:t>27/6=0.4218888</a:t>
            </a:r>
            <a:r>
              <a:rPr lang="zh-CN" altLang="en-US" sz="1700" dirty="0">
                <a:solidFill>
                  <a:srgbClr val="000000"/>
                </a:solidFill>
                <a:latin typeface="Microsoft Yahei"/>
                <a:ea typeface="Microsoft Yahei"/>
                <a:sym typeface="Microsoft Yahei"/>
              </a:rPr>
              <a:t>转换为</a:t>
            </a:r>
            <a:r>
              <a:rPr lang="en-US" altLang="zh-CN" sz="1700" dirty="0">
                <a:solidFill>
                  <a:srgbClr val="000000"/>
                </a:solidFill>
                <a:latin typeface="Microsoft Yahei"/>
                <a:ea typeface="Microsoft Yahei"/>
                <a:sym typeface="Microsoft Yahei"/>
              </a:rPr>
              <a:t>7</a:t>
            </a:r>
            <a:r>
              <a:rPr lang="zh-CN" altLang="en-US" sz="1700" dirty="0">
                <a:solidFill>
                  <a:srgbClr val="000000"/>
                </a:solidFill>
                <a:latin typeface="Microsoft Yahei"/>
                <a:ea typeface="Microsoft Yahei"/>
                <a:sym typeface="Microsoft Yahei"/>
              </a:rPr>
              <a:t>小数</a:t>
            </a:r>
            <a:r>
              <a:rPr lang="en-US" altLang="zh-CN" sz="1700" dirty="0">
                <a:solidFill>
                  <a:srgbClr val="000000"/>
                </a:solidFill>
                <a:latin typeface="Microsoft Yahei"/>
                <a:ea typeface="Microsoft Yahei"/>
                <a:sym typeface="Microsoft Yahei"/>
              </a:rPr>
              <a:t>=+011011=0 .011011</a:t>
            </a:r>
            <a:r>
              <a:rPr lang="zh-CN" altLang="en-US" sz="1700" dirty="0">
                <a:solidFill>
                  <a:srgbClr val="000000"/>
                </a:solidFill>
                <a:latin typeface="Microsoft Yahei"/>
                <a:ea typeface="Microsoft Yahei"/>
                <a:sym typeface="Microsoft Yahei"/>
              </a:rPr>
              <a:t>。非规格化</a:t>
            </a:r>
            <a:r>
              <a:rPr lang="en-US" altLang="zh-CN" sz="1700" dirty="0">
                <a:solidFill>
                  <a:srgbClr val="000000"/>
                </a:solidFill>
                <a:latin typeface="Microsoft Yahei"/>
                <a:ea typeface="Microsoft Yahei"/>
                <a:sym typeface="Microsoft Yahei"/>
              </a:rPr>
              <a:t>,</a:t>
            </a:r>
            <a:r>
              <a:rPr lang="zh-CN" altLang="en-US" sz="1700" dirty="0">
                <a:solidFill>
                  <a:srgbClr val="000000"/>
                </a:solidFill>
                <a:latin typeface="Microsoft Yahei"/>
                <a:ea typeface="Microsoft Yahei"/>
                <a:sym typeface="Microsoft Yahei"/>
              </a:rPr>
              <a:t>需左规</a:t>
            </a:r>
            <a:r>
              <a:rPr lang="en-US" altLang="zh-CN" sz="1700" dirty="0">
                <a:solidFill>
                  <a:srgbClr val="000000"/>
                </a:solidFill>
                <a:latin typeface="Microsoft Yahei"/>
                <a:ea typeface="Microsoft Yahei"/>
                <a:sym typeface="Microsoft Yahei"/>
              </a:rPr>
              <a:t>1</a:t>
            </a:r>
            <a:r>
              <a:rPr lang="zh-CN" altLang="en-US" sz="1700" dirty="0">
                <a:solidFill>
                  <a:srgbClr val="000000"/>
                </a:solidFill>
                <a:latin typeface="Microsoft Yahei"/>
                <a:ea typeface="Microsoft Yahei"/>
                <a:sym typeface="Microsoft Yahei"/>
              </a:rPr>
              <a:t>位</a:t>
            </a:r>
            <a:r>
              <a:rPr lang="en-US" altLang="zh-CN" sz="1700" dirty="0">
                <a:solidFill>
                  <a:srgbClr val="000000"/>
                </a:solidFill>
                <a:latin typeface="Microsoft Yahei"/>
                <a:ea typeface="Microsoft Yahei"/>
                <a:sym typeface="Microsoft Yahei"/>
              </a:rPr>
              <a:t>, 0.11011 0(</a:t>
            </a:r>
            <a:r>
              <a:rPr lang="zh-CN" altLang="en-US" sz="1700" dirty="0">
                <a:solidFill>
                  <a:srgbClr val="000000"/>
                </a:solidFill>
                <a:latin typeface="Microsoft Yahei"/>
                <a:ea typeface="Microsoft Yahei"/>
                <a:sym typeface="Microsoft Yahei"/>
              </a:rPr>
              <a:t>右侧补</a:t>
            </a:r>
            <a:r>
              <a:rPr lang="en-US" altLang="zh-CN" sz="1700" dirty="0">
                <a:solidFill>
                  <a:srgbClr val="000000"/>
                </a:solidFill>
                <a:latin typeface="Microsoft Yahei"/>
                <a:ea typeface="Microsoft Yahei"/>
                <a:sym typeface="Microsoft Yahei"/>
              </a:rPr>
              <a:t>0),</a:t>
            </a:r>
            <a:r>
              <a:rPr lang="zh-CN" altLang="en-US" sz="1700" dirty="0">
                <a:solidFill>
                  <a:srgbClr val="000000"/>
                </a:solidFill>
                <a:latin typeface="Microsoft Yahei"/>
                <a:ea typeface="Microsoft Yahei"/>
                <a:sym typeface="Microsoft Yahei"/>
              </a:rPr>
              <a:t>阶码</a:t>
            </a:r>
            <a:r>
              <a:rPr lang="en-US" altLang="zh-CN" sz="1700" dirty="0">
                <a:solidFill>
                  <a:srgbClr val="000000"/>
                </a:solidFill>
                <a:latin typeface="Microsoft Yahei"/>
                <a:ea typeface="Microsoft Yahei"/>
                <a:sym typeface="Microsoft Yahei"/>
              </a:rPr>
              <a:t>-1=000-1=000+111(1</a:t>
            </a:r>
            <a:r>
              <a:rPr lang="zh-CN" altLang="en-US" sz="1700" dirty="0">
                <a:solidFill>
                  <a:srgbClr val="000000"/>
                </a:solidFill>
                <a:latin typeface="Microsoft Yahei"/>
                <a:ea typeface="Microsoft Yahei"/>
                <a:sym typeface="Microsoft Yahei"/>
              </a:rPr>
              <a:t>变补</a:t>
            </a:r>
            <a:r>
              <a:rPr lang="en-US" altLang="zh-CN" sz="1700" dirty="0">
                <a:solidFill>
                  <a:srgbClr val="000000"/>
                </a:solidFill>
                <a:latin typeface="Microsoft Yahei"/>
                <a:ea typeface="Microsoft Yahei"/>
                <a:sym typeface="Microsoft Yahei"/>
              </a:rPr>
              <a:t>)=111</a:t>
            </a:r>
            <a:r>
              <a:rPr lang="zh-CN" altLang="en-US" sz="1700" dirty="0">
                <a:solidFill>
                  <a:srgbClr val="000000"/>
                </a:solidFill>
                <a:latin typeface="Microsoft Yahei"/>
                <a:ea typeface="Microsoft Yahei"/>
                <a:sym typeface="Microsoft Yahei"/>
              </a:rPr>
              <a:t>。所以</a:t>
            </a:r>
            <a:r>
              <a:rPr lang="en-US" altLang="zh-CN" sz="1700" dirty="0">
                <a:solidFill>
                  <a:srgbClr val="000000"/>
                </a:solidFill>
                <a:latin typeface="Microsoft Yahei"/>
                <a:ea typeface="Microsoft Yahei"/>
                <a:sym typeface="Microsoft Yahei"/>
              </a:rPr>
              <a:t>:0 111 110110 ,</a:t>
            </a:r>
            <a:r>
              <a:rPr lang="zh-CN" altLang="en-US" sz="1700" dirty="0">
                <a:solidFill>
                  <a:srgbClr val="000000"/>
                </a:solidFill>
                <a:latin typeface="Microsoft Yahei"/>
                <a:ea typeface="Microsoft Yahei"/>
                <a:sym typeface="Microsoft Yahei"/>
              </a:rPr>
              <a:t>注</a:t>
            </a:r>
            <a:r>
              <a:rPr lang="en-US" altLang="zh-CN" sz="1700" dirty="0">
                <a:solidFill>
                  <a:srgbClr val="000000"/>
                </a:solidFill>
                <a:latin typeface="Microsoft Yahei"/>
                <a:ea typeface="Microsoft Yahei"/>
                <a:sym typeface="Microsoft Yahei"/>
              </a:rPr>
              <a:t>:1</a:t>
            </a:r>
            <a:r>
              <a:rPr lang="zh-CN" altLang="en-US" sz="1700" dirty="0">
                <a:solidFill>
                  <a:srgbClr val="000000"/>
                </a:solidFill>
                <a:latin typeface="Microsoft Yahei"/>
                <a:ea typeface="Microsoft Yahei"/>
                <a:sym typeface="Microsoft Yahei"/>
              </a:rPr>
              <a:t>的补码</a:t>
            </a:r>
            <a:r>
              <a:rPr lang="en-US" altLang="zh-CN" sz="1700" dirty="0">
                <a:solidFill>
                  <a:srgbClr val="000000"/>
                </a:solidFill>
                <a:latin typeface="Microsoft Yahei"/>
                <a:ea typeface="Microsoft Yahei"/>
                <a:sym typeface="Microsoft Yahei"/>
              </a:rPr>
              <a:t>,</a:t>
            </a:r>
            <a:r>
              <a:rPr lang="zh-CN" altLang="en-US" sz="1700" dirty="0">
                <a:solidFill>
                  <a:srgbClr val="000000"/>
                </a:solidFill>
                <a:latin typeface="Microsoft Yahei"/>
                <a:ea typeface="Microsoft Yahei"/>
                <a:sym typeface="Microsoft Yahei"/>
              </a:rPr>
              <a:t>变补</a:t>
            </a:r>
            <a:r>
              <a:rPr lang="en-US" altLang="zh-CN" sz="1700" dirty="0">
                <a:solidFill>
                  <a:srgbClr val="000000"/>
                </a:solidFill>
                <a:latin typeface="Microsoft Yahei"/>
                <a:ea typeface="Microsoft Yahei"/>
                <a:sym typeface="Microsoft Yahei"/>
              </a:rPr>
              <a:t>,</a:t>
            </a:r>
            <a:r>
              <a:rPr lang="zh-CN" altLang="en-US" sz="1700" dirty="0">
                <a:solidFill>
                  <a:srgbClr val="000000"/>
                </a:solidFill>
                <a:latin typeface="Microsoft Yahei"/>
                <a:ea typeface="Microsoft Yahei"/>
                <a:sym typeface="Microsoft Yahei"/>
              </a:rPr>
              <a:t>都是</a:t>
            </a:r>
            <a:r>
              <a:rPr lang="en-US" altLang="zh-CN" sz="1700" dirty="0">
                <a:solidFill>
                  <a:srgbClr val="000000"/>
                </a:solidFill>
                <a:latin typeface="Microsoft Yahei"/>
                <a:ea typeface="Microsoft Yahei"/>
                <a:sym typeface="Microsoft Yahei"/>
              </a:rPr>
              <a:t>111</a:t>
            </a:r>
            <a:r>
              <a:rPr lang="zh-CN" altLang="en-US" sz="1700" dirty="0">
                <a:solidFill>
                  <a:srgbClr val="000000"/>
                </a:solidFill>
                <a:latin typeface="Microsoft Yahei"/>
                <a:ea typeface="Microsoft Yahei"/>
                <a:sym typeface="Microsoft Yahei"/>
              </a:rPr>
              <a:t>。</a:t>
            </a:r>
          </a:p>
        </p:txBody>
      </p:sp>
      <p:sp>
        <p:nvSpPr>
          <p:cNvPr id="27" name="圆角矩形 26"/>
          <p:cNvSpPr/>
          <p:nvPr>
            <p:custDataLst>
              <p:tags r:id="rId15"/>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a:ea typeface="Microsoft Yahei"/>
                <a:sym typeface="Microsoft Yahei"/>
              </a:rPr>
              <a:t>提交</a:t>
            </a:r>
          </a:p>
        </p:txBody>
      </p:sp>
      <p:grpSp>
        <p:nvGrpSpPr>
          <p:cNvPr id="23" name="组合 22"/>
          <p:cNvGrpSpPr/>
          <p:nvPr>
            <p:custDataLst>
              <p:tags r:id="rId16"/>
            </p:custDataLst>
          </p:nvPr>
        </p:nvGrpSpPr>
        <p:grpSpPr>
          <a:xfrm>
            <a:off x="12585700" y="0"/>
            <a:ext cx="3815080" cy="647700"/>
            <a:chOff x="12585700" y="0"/>
            <a:chExt cx="3815080" cy="647700"/>
          </a:xfrm>
        </p:grpSpPr>
        <p:sp>
          <p:nvSpPr>
            <p:cNvPr id="20" name="RemarkBack"/>
            <p:cNvSpPr/>
            <p:nvPr>
              <p:custDataLst>
                <p:tags r:id="rId26"/>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markBlock"/>
            <p:cNvSpPr/>
            <p:nvPr>
              <p:custDataLst>
                <p:tags r:id="rId27"/>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RemarkTitleText"/>
            <p:cNvSpPr txBox="1"/>
            <p:nvPr>
              <p:custDataLst>
                <p:tags r:id="rId28"/>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sp>
        <p:nvSpPr>
          <p:cNvPr id="2" name="RemarkBack"/>
          <p:cNvSpPr/>
          <p:nvPr>
            <p:custDataLst>
              <p:tags r:id="rId17"/>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markBlock"/>
          <p:cNvSpPr/>
          <p:nvPr>
            <p:custDataLst>
              <p:tags r:id="rId18"/>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emarkTitleText"/>
          <p:cNvSpPr txBox="1"/>
          <p:nvPr>
            <p:custDataLst>
              <p:tags r:id="rId19"/>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nvGrpSpPr>
          <p:cNvPr id="9" name="组合 8"/>
          <p:cNvGrpSpPr/>
          <p:nvPr>
            <p:custDataLst>
              <p:tags r:id="rId20"/>
            </p:custDataLst>
          </p:nvPr>
        </p:nvGrpSpPr>
        <p:grpSpPr>
          <a:xfrm>
            <a:off x="0" y="0"/>
            <a:ext cx="12192000" cy="635000"/>
            <a:chOff x="0" y="0"/>
            <a:chExt cx="12192000" cy="635000"/>
          </a:xfrm>
        </p:grpSpPr>
        <p:sp>
          <p:nvSpPr>
            <p:cNvPr id="5" name="TitleBackground"/>
            <p:cNvSpPr/>
            <p:nvPr>
              <p:custDataLst>
                <p:tags r:id="rId2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ColorBlock"/>
            <p:cNvSpPr/>
            <p:nvPr>
              <p:custDataLst>
                <p:tags r:id="rId2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ypeText"/>
            <p:cNvSpPr txBox="1"/>
            <p:nvPr>
              <p:custDataLst>
                <p:tags r:id="rId2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a:ea typeface="Microsoft Yahei"/>
                  <a:sym typeface="Microsoft Yahei"/>
                </a:rPr>
                <a:t>单选题</a:t>
              </a:r>
            </a:p>
          </p:txBody>
        </p:sp>
        <p:sp>
          <p:nvSpPr>
            <p:cNvPr id="8" name="TipText"/>
            <p:cNvSpPr txBox="1"/>
            <p:nvPr>
              <p:custDataLst>
                <p:tags r:id="rId25"/>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a:ea typeface="Microsoft Yahei"/>
                  <a:sym typeface="Microsoft Yahei"/>
                </a:rPr>
                <a:t>1</a:t>
              </a:r>
              <a:r>
                <a:rPr lang="zh-CN" altLang="en-US" sz="2000">
                  <a:solidFill>
                    <a:srgbClr val="808080"/>
                  </a:solidFill>
                  <a:latin typeface="Microsoft Yahei"/>
                  <a:ea typeface="Microsoft Yahei"/>
                  <a:sym typeface="Microsoft Yahei"/>
                </a:rPr>
                <a:t>分</a:t>
              </a:r>
            </a:p>
          </p:txBody>
        </p:sp>
      </p:grpSp>
      <p:pic>
        <p:nvPicPr>
          <p:cNvPr id="4" name="图片 3"/>
          <p:cNvPicPr>
            <a:picLocks/>
          </p:cNvPicPr>
          <p:nvPr>
            <p:custDataLst>
              <p:tags r:id="rId21"/>
            </p:custDataLst>
          </p:nvPr>
        </p:nvPicPr>
        <p:blipFill>
          <a:blip r:embed="rId3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52397533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8" name="TextBox 7"/>
          <p:cNvSpPr txBox="1"/>
          <p:nvPr>
            <p:custDataLst>
              <p:tags r:id="rId2"/>
            </p:custDataLst>
          </p:nvPr>
        </p:nvSpPr>
        <p:spPr>
          <a:xfrm>
            <a:off x="1219200" y="1066482"/>
            <a:ext cx="9587230" cy="128016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a:ea typeface="Microsoft Yahei"/>
                <a:sym typeface="Microsoft Yahei"/>
              </a:rPr>
              <a:t>2</a:t>
            </a:r>
            <a:r>
              <a:rPr lang="zh-CN" altLang="en-US" sz="2600">
                <a:solidFill>
                  <a:srgbClr val="000000"/>
                </a:solidFill>
                <a:latin typeface="Microsoft Yahei"/>
                <a:ea typeface="Microsoft Yahei"/>
                <a:sym typeface="Microsoft Yahei"/>
              </a:rPr>
              <a:t>字长相同但格式不同的两种浮点数</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假设前者阶码长、尾数短</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后者阶码短、尾数长</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其他规定均相同</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则它们可表示的数的范围和精度为</a:t>
            </a:r>
            <a:r>
              <a:rPr lang="en-US" altLang="zh-CN" sz="2600">
                <a:solidFill>
                  <a:srgbClr val="000000"/>
                </a:solidFill>
                <a:latin typeface="Microsoft Yahei"/>
                <a:ea typeface="Microsoft Yahei"/>
                <a:sym typeface="Microsoft Yahei"/>
              </a:rPr>
              <a:t>(    ) (</a:t>
            </a:r>
            <a:r>
              <a:rPr lang="zh-CN" altLang="en-US" sz="2600">
                <a:solidFill>
                  <a:srgbClr val="000000"/>
                </a:solidFill>
                <a:latin typeface="Microsoft Yahei"/>
                <a:ea typeface="Microsoft Yahei"/>
                <a:sym typeface="Microsoft Yahei"/>
              </a:rPr>
              <a:t>单选</a:t>
            </a:r>
            <a:r>
              <a:rPr lang="en-US" altLang="zh-CN" sz="2600">
                <a:solidFill>
                  <a:srgbClr val="000000"/>
                </a:solidFill>
                <a:latin typeface="Microsoft Yahei"/>
                <a:ea typeface="Microsoft Yahei"/>
                <a:sym typeface="Microsoft Yahei"/>
              </a:rPr>
              <a:t>)</a:t>
            </a:r>
            <a:endParaRPr lang="zh-CN" altLang="en-US" sz="2600">
              <a:solidFill>
                <a:srgbClr val="000000"/>
              </a:solidFill>
              <a:latin typeface="Microsoft Yahei"/>
              <a:ea typeface="Microsoft Yahei"/>
              <a:sym typeface="Microsoft Yahei"/>
            </a:endParaRPr>
          </a:p>
        </p:txBody>
      </p:sp>
      <p:sp>
        <p:nvSpPr>
          <p:cNvPr id="9" name="TextBox 8"/>
          <p:cNvSpPr txBox="1"/>
          <p:nvPr>
            <p:custDataLst>
              <p:tags r:id="rId3"/>
            </p:custDataLst>
          </p:nvPr>
        </p:nvSpPr>
        <p:spPr>
          <a:xfrm>
            <a:off x="2438400" y="2863691"/>
            <a:ext cx="42437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后者表示的范围小且精度低</a:t>
            </a:r>
          </a:p>
        </p:txBody>
      </p:sp>
      <p:sp>
        <p:nvSpPr>
          <p:cNvPr id="10" name="椭圆 9"/>
          <p:cNvSpPr>
            <a:spLocks noChangeAspect="1"/>
          </p:cNvSpPr>
          <p:nvPr>
            <p:custDataLst>
              <p:tags r:id="rId4"/>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A</a:t>
            </a:r>
            <a:endParaRPr lang="zh-CN" altLang="en-US" sz="1600">
              <a:solidFill>
                <a:srgbClr val="FFFFFF"/>
              </a:solidFill>
              <a:latin typeface="Microsoft Yahei"/>
              <a:ea typeface="Microsoft Yahei"/>
              <a:sym typeface="Microsoft Yahei"/>
            </a:endParaRPr>
          </a:p>
        </p:txBody>
      </p:sp>
      <p:sp>
        <p:nvSpPr>
          <p:cNvPr id="11" name="TextBox 10"/>
          <p:cNvSpPr txBox="1"/>
          <p:nvPr>
            <p:custDataLst>
              <p:tags r:id="rId5"/>
            </p:custDataLst>
          </p:nvPr>
        </p:nvSpPr>
        <p:spPr>
          <a:xfrm>
            <a:off x="2438400" y="3720941"/>
            <a:ext cx="49041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前者表示的数据范围大但精度低</a:t>
            </a:r>
          </a:p>
        </p:txBody>
      </p:sp>
      <p:sp>
        <p:nvSpPr>
          <p:cNvPr id="12" name="椭圆 11"/>
          <p:cNvSpPr>
            <a:spLocks noChangeAspect="1"/>
          </p:cNvSpPr>
          <p:nvPr>
            <p:custDataLst>
              <p:tags r:id="rId6"/>
            </p:custDataLst>
          </p:nvPr>
        </p:nvSpPr>
        <p:spPr>
          <a:xfrm>
            <a:off x="15716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B</a:t>
            </a:r>
            <a:endParaRPr lang="zh-CN" altLang="en-US" sz="1600">
              <a:solidFill>
                <a:srgbClr val="FFFFFF"/>
              </a:solidFill>
              <a:latin typeface="Microsoft Yahei"/>
              <a:ea typeface="Microsoft Yahei"/>
              <a:sym typeface="Microsoft Yahei"/>
            </a:endParaRPr>
          </a:p>
        </p:txBody>
      </p:sp>
      <p:sp>
        <p:nvSpPr>
          <p:cNvPr id="13" name="TextBox 12"/>
          <p:cNvSpPr txBox="1"/>
          <p:nvPr>
            <p:custDataLst>
              <p:tags r:id="rId7"/>
            </p:custDataLst>
          </p:nvPr>
        </p:nvSpPr>
        <p:spPr>
          <a:xfrm>
            <a:off x="2438400" y="4578191"/>
            <a:ext cx="52343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后者可表示的数据范围大且精度高</a:t>
            </a:r>
          </a:p>
        </p:txBody>
      </p:sp>
      <p:sp>
        <p:nvSpPr>
          <p:cNvPr id="14" name="椭圆 13"/>
          <p:cNvSpPr>
            <a:spLocks noChangeAspect="1"/>
          </p:cNvSpPr>
          <p:nvPr>
            <p:custDataLst>
              <p:tags r:id="rId8"/>
            </p:custDataLst>
          </p:nvPr>
        </p:nvSpPr>
        <p:spPr>
          <a:xfrm>
            <a:off x="15716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C</a:t>
            </a:r>
            <a:endParaRPr lang="zh-CN" altLang="en-US" sz="1600">
              <a:solidFill>
                <a:srgbClr val="FFFFFF"/>
              </a:solidFill>
              <a:latin typeface="Microsoft Yahei"/>
              <a:ea typeface="Microsoft Yahei"/>
              <a:sym typeface="Microsoft Yahei"/>
            </a:endParaRPr>
          </a:p>
        </p:txBody>
      </p:sp>
      <p:sp>
        <p:nvSpPr>
          <p:cNvPr id="15" name="TextBox 14"/>
          <p:cNvSpPr txBox="1"/>
          <p:nvPr>
            <p:custDataLst>
              <p:tags r:id="rId9"/>
            </p:custDataLst>
          </p:nvPr>
        </p:nvSpPr>
        <p:spPr>
          <a:xfrm>
            <a:off x="2438400" y="5435441"/>
            <a:ext cx="52343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前者可表示的数据范围大且精度高</a:t>
            </a:r>
          </a:p>
        </p:txBody>
      </p:sp>
      <p:sp>
        <p:nvSpPr>
          <p:cNvPr id="16" name="椭圆 15"/>
          <p:cNvSpPr>
            <a:spLocks noChangeAspect="1"/>
          </p:cNvSpPr>
          <p:nvPr>
            <p:custDataLst>
              <p:tags r:id="rId10"/>
            </p:custDataLst>
          </p:nvPr>
        </p:nvSpPr>
        <p:spPr>
          <a:xfrm>
            <a:off x="15716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D</a:t>
            </a:r>
            <a:endParaRPr lang="zh-CN" altLang="en-US" sz="1600">
              <a:solidFill>
                <a:srgbClr val="FFFFFF"/>
              </a:solidFill>
              <a:latin typeface="Microsoft Yahei"/>
              <a:ea typeface="Microsoft Yahei"/>
              <a:sym typeface="Microsoft Yahei"/>
            </a:endParaRPr>
          </a:p>
        </p:txBody>
      </p:sp>
      <p:sp>
        <p:nvSpPr>
          <p:cNvPr id="17" name="矩形 16"/>
          <p:cNvSpPr/>
          <p:nvPr>
            <p:custDataLst>
              <p:tags r:id="rId11"/>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2" name="TextBox 21"/>
          <p:cNvSpPr txBox="1"/>
          <p:nvPr>
            <p:custDataLst>
              <p:tags r:id="rId12"/>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a:ea typeface="Microsoft Yahei"/>
                <a:sym typeface="Microsoft Yahei"/>
              </a:rPr>
              <a:t>可为此题添加文本、图片、公式等解析，且需将内容全部放在本区域内。正常使用需</a:t>
            </a:r>
            <a:r>
              <a:rPr lang="en-US" altLang="zh-CN" sz="1200">
                <a:solidFill>
                  <a:srgbClr val="F84F41"/>
                </a:solidFill>
                <a:latin typeface="Microsoft Yahei"/>
                <a:ea typeface="Microsoft Yahei"/>
                <a:sym typeface="Microsoft Yahei"/>
              </a:rPr>
              <a:t>3.0</a:t>
            </a:r>
            <a:r>
              <a:rPr lang="zh-CN" altLang="en-US" sz="1200">
                <a:solidFill>
                  <a:srgbClr val="F84F41"/>
                </a:solidFill>
                <a:latin typeface="Microsoft Yahei"/>
                <a:ea typeface="Microsoft Yahei"/>
                <a:sym typeface="Microsoft Yahei"/>
              </a:rPr>
              <a:t>以上版本</a:t>
            </a:r>
          </a:p>
        </p:txBody>
      </p:sp>
      <p:sp>
        <p:nvSpPr>
          <p:cNvPr id="23" name="TextBox 22"/>
          <p:cNvSpPr txBox="1"/>
          <p:nvPr>
            <p:custDataLst>
              <p:tags r:id="rId13"/>
            </p:custDataLst>
          </p:nvPr>
        </p:nvSpPr>
        <p:spPr>
          <a:xfrm>
            <a:off x="12827000" y="1270000"/>
            <a:ext cx="3332480" cy="369332"/>
          </a:xfrm>
          <a:prstGeom prst="rect">
            <a:avLst/>
          </a:prstGeom>
          <a:noFill/>
        </p:spPr>
        <p:txBody>
          <a:bodyPr vert="horz" rtlCol="0" anchor="t" anchorCtr="0">
            <a:spAutoFit/>
          </a:bodyPr>
          <a:lstStyle/>
          <a:p>
            <a:endParaRPr lang="zh-CN" altLang="en-US">
              <a:sym typeface="Microsoft Yahei"/>
            </a:endParaRPr>
          </a:p>
        </p:txBody>
      </p:sp>
      <p:sp>
        <p:nvSpPr>
          <p:cNvPr id="24" name="TextBox 23"/>
          <p:cNvSpPr txBox="1"/>
          <p:nvPr>
            <p:custDataLst>
              <p:tags r:id="rId14"/>
            </p:custDataLst>
          </p:nvPr>
        </p:nvSpPr>
        <p:spPr>
          <a:xfrm>
            <a:off x="12827000" y="1780540"/>
            <a:ext cx="3332480" cy="88392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dirty="0">
                <a:solidFill>
                  <a:srgbClr val="000000"/>
                </a:solidFill>
                <a:latin typeface="Microsoft Yahei"/>
                <a:ea typeface="Microsoft Yahei"/>
                <a:sym typeface="Microsoft Yahei"/>
              </a:rPr>
              <a:t>答案是</a:t>
            </a:r>
            <a:r>
              <a:rPr lang="en-US" altLang="zh-CN" sz="2600" dirty="0">
                <a:solidFill>
                  <a:srgbClr val="000000"/>
                </a:solidFill>
                <a:latin typeface="Microsoft Yahei"/>
                <a:ea typeface="Microsoft Yahei"/>
                <a:sym typeface="Microsoft Yahei"/>
              </a:rPr>
              <a:t>B</a:t>
            </a:r>
            <a:r>
              <a:rPr lang="zh-CN" altLang="en-US" sz="2600" dirty="0">
                <a:solidFill>
                  <a:srgbClr val="000000"/>
                </a:solidFill>
                <a:latin typeface="Microsoft Yahei"/>
                <a:ea typeface="Microsoft Yahei"/>
                <a:sym typeface="Microsoft Yahei"/>
              </a:rPr>
              <a:t>。阶码决定范围</a:t>
            </a:r>
            <a:r>
              <a:rPr lang="en-US" altLang="zh-CN" sz="2600" dirty="0">
                <a:solidFill>
                  <a:srgbClr val="000000"/>
                </a:solidFill>
                <a:latin typeface="Microsoft Yahei"/>
                <a:ea typeface="Microsoft Yahei"/>
                <a:sym typeface="Microsoft Yahei"/>
              </a:rPr>
              <a:t>,</a:t>
            </a:r>
            <a:r>
              <a:rPr lang="zh-CN" altLang="en-US" sz="2600" dirty="0">
                <a:solidFill>
                  <a:srgbClr val="000000"/>
                </a:solidFill>
                <a:latin typeface="Microsoft Yahei"/>
                <a:ea typeface="Microsoft Yahei"/>
                <a:sym typeface="Microsoft Yahei"/>
              </a:rPr>
              <a:t>尾数决定精度。</a:t>
            </a:r>
          </a:p>
        </p:txBody>
      </p:sp>
      <p:sp>
        <p:nvSpPr>
          <p:cNvPr id="25" name="圆角矩形 24"/>
          <p:cNvSpPr/>
          <p:nvPr>
            <p:custDataLst>
              <p:tags r:id="rId15"/>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a:ea typeface="Microsoft Yahei"/>
                <a:sym typeface="Microsoft Yahei"/>
              </a:rPr>
              <a:t>提交</a:t>
            </a:r>
          </a:p>
        </p:txBody>
      </p:sp>
      <p:grpSp>
        <p:nvGrpSpPr>
          <p:cNvPr id="21" name="组合 20"/>
          <p:cNvGrpSpPr/>
          <p:nvPr>
            <p:custDataLst>
              <p:tags r:id="rId16"/>
            </p:custDataLst>
          </p:nvPr>
        </p:nvGrpSpPr>
        <p:grpSpPr>
          <a:xfrm>
            <a:off x="12585700" y="0"/>
            <a:ext cx="3815080" cy="647700"/>
            <a:chOff x="12585700" y="0"/>
            <a:chExt cx="3815080" cy="647700"/>
          </a:xfrm>
        </p:grpSpPr>
        <p:sp>
          <p:nvSpPr>
            <p:cNvPr id="18" name="RemarkBack"/>
            <p:cNvSpPr/>
            <p:nvPr>
              <p:custDataLst>
                <p:tags r:id="rId26"/>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RemarkBlock"/>
            <p:cNvSpPr/>
            <p:nvPr>
              <p:custDataLst>
                <p:tags r:id="rId27"/>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markTitleText"/>
            <p:cNvSpPr txBox="1"/>
            <p:nvPr>
              <p:custDataLst>
                <p:tags r:id="rId28"/>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sp>
        <p:nvSpPr>
          <p:cNvPr id="26" name="RemarkBack"/>
          <p:cNvSpPr/>
          <p:nvPr>
            <p:custDataLst>
              <p:tags r:id="rId17"/>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emarkBlock"/>
          <p:cNvSpPr/>
          <p:nvPr>
            <p:custDataLst>
              <p:tags r:id="rId18"/>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emarkTitleText"/>
          <p:cNvSpPr txBox="1"/>
          <p:nvPr>
            <p:custDataLst>
              <p:tags r:id="rId19"/>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nvGrpSpPr>
          <p:cNvPr id="7" name="组合 6"/>
          <p:cNvGrpSpPr/>
          <p:nvPr>
            <p:custDataLst>
              <p:tags r:id="rId20"/>
            </p:custDataLst>
          </p:nvPr>
        </p:nvGrpSpPr>
        <p:grpSpPr>
          <a:xfrm>
            <a:off x="0" y="0"/>
            <a:ext cx="12192000" cy="635000"/>
            <a:chOff x="0" y="0"/>
            <a:chExt cx="12192000" cy="635000"/>
          </a:xfrm>
        </p:grpSpPr>
        <p:sp>
          <p:nvSpPr>
            <p:cNvPr id="3" name="TitleBackground"/>
            <p:cNvSpPr/>
            <p:nvPr>
              <p:custDataLst>
                <p:tags r:id="rId2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ColorBlock"/>
            <p:cNvSpPr/>
            <p:nvPr>
              <p:custDataLst>
                <p:tags r:id="rId2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ypeText"/>
            <p:cNvSpPr txBox="1"/>
            <p:nvPr>
              <p:custDataLst>
                <p:tags r:id="rId2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a:ea typeface="Microsoft Yahei"/>
                  <a:sym typeface="Microsoft Yahei"/>
                </a:rPr>
                <a:t>单选题</a:t>
              </a:r>
            </a:p>
          </p:txBody>
        </p:sp>
        <p:sp>
          <p:nvSpPr>
            <p:cNvPr id="6" name="TipText"/>
            <p:cNvSpPr txBox="1"/>
            <p:nvPr>
              <p:custDataLst>
                <p:tags r:id="rId25"/>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a:ea typeface="Microsoft Yahei"/>
                  <a:sym typeface="Microsoft Yahei"/>
                </a:rPr>
                <a:t>1</a:t>
              </a:r>
              <a:r>
                <a:rPr lang="zh-CN" altLang="en-US" sz="2000">
                  <a:solidFill>
                    <a:srgbClr val="808080"/>
                  </a:solidFill>
                  <a:latin typeface="Microsoft Yahei"/>
                  <a:ea typeface="Microsoft Yahei"/>
                  <a:sym typeface="Microsoft Yahei"/>
                </a:rPr>
                <a:t>分</a:t>
              </a:r>
            </a:p>
          </p:txBody>
        </p:sp>
      </p:grpSp>
      <p:pic>
        <p:nvPicPr>
          <p:cNvPr id="2" name="图片 1"/>
          <p:cNvPicPr>
            <a:picLocks/>
          </p:cNvPicPr>
          <p:nvPr>
            <p:custDataLst>
              <p:tags r:id="rId21"/>
            </p:custDataLst>
          </p:nvPr>
        </p:nvPicPr>
        <p:blipFill>
          <a:blip r:embed="rId3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42389935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8" name="TextBox 7"/>
          <p:cNvSpPr txBox="1"/>
          <p:nvPr>
            <p:custDataLst>
              <p:tags r:id="rId2"/>
            </p:custDataLst>
          </p:nvPr>
        </p:nvSpPr>
        <p:spPr>
          <a:xfrm>
            <a:off x="1219200" y="1119747"/>
            <a:ext cx="5181599" cy="1061829"/>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100" dirty="0">
                <a:solidFill>
                  <a:srgbClr val="000000"/>
                </a:solidFill>
                <a:latin typeface="Microsoft Yahei"/>
                <a:ea typeface="Microsoft Yahei"/>
                <a:sym typeface="Microsoft Yahei"/>
              </a:rPr>
              <a:t>3</a:t>
            </a:r>
            <a:r>
              <a:rPr lang="zh-CN" altLang="en-US" sz="2100" dirty="0">
                <a:solidFill>
                  <a:srgbClr val="000000"/>
                </a:solidFill>
                <a:latin typeface="Microsoft Yahei"/>
                <a:ea typeface="Microsoft Yahei"/>
                <a:sym typeface="Microsoft Yahei"/>
              </a:rPr>
              <a:t>下图为浮点数据表示数据区间的示意图
浮点数的溢出分为四种情况</a:t>
            </a:r>
            <a:r>
              <a:rPr lang="en-US" altLang="zh-CN" sz="2100" dirty="0">
                <a:solidFill>
                  <a:srgbClr val="000000"/>
                </a:solidFill>
                <a:latin typeface="Microsoft Yahei"/>
                <a:ea typeface="Microsoft Yahei"/>
                <a:sym typeface="Microsoft Yahei"/>
              </a:rPr>
              <a:t>,</a:t>
            </a:r>
            <a:r>
              <a:rPr lang="zh-CN" altLang="en-US" sz="2100" dirty="0">
                <a:solidFill>
                  <a:srgbClr val="000000"/>
                </a:solidFill>
                <a:latin typeface="Microsoft Yahei"/>
                <a:ea typeface="Microsoft Yahei"/>
                <a:sym typeface="Microsoft Yahei"/>
              </a:rPr>
              <a:t>对图中</a:t>
            </a:r>
            <a:r>
              <a:rPr lang="en-US" altLang="zh-CN" sz="2100" dirty="0">
                <a:solidFill>
                  <a:srgbClr val="000000"/>
                </a:solidFill>
                <a:latin typeface="Microsoft Yahei"/>
                <a:ea typeface="Microsoft Yahei"/>
                <a:sym typeface="Microsoft Yahei"/>
              </a:rPr>
              <a:t>A</a:t>
            </a:r>
            <a:r>
              <a:rPr lang="zh-CN" altLang="en-US" sz="2100" dirty="0">
                <a:solidFill>
                  <a:srgbClr val="000000"/>
                </a:solidFill>
                <a:latin typeface="Microsoft Yahei"/>
                <a:ea typeface="Microsoft Yahei"/>
                <a:sym typeface="Microsoft Yahei"/>
              </a:rPr>
              <a:t>、</a:t>
            </a:r>
            <a:r>
              <a:rPr lang="en-US" altLang="zh-CN" sz="2100" dirty="0">
                <a:solidFill>
                  <a:srgbClr val="000000"/>
                </a:solidFill>
                <a:latin typeface="Microsoft Yahei"/>
                <a:ea typeface="Microsoft Yahei"/>
                <a:sym typeface="Microsoft Yahei"/>
              </a:rPr>
              <a:t>B</a:t>
            </a:r>
            <a:r>
              <a:rPr lang="zh-CN" altLang="en-US" sz="2100" dirty="0">
                <a:solidFill>
                  <a:srgbClr val="000000"/>
                </a:solidFill>
                <a:latin typeface="Microsoft Yahei"/>
                <a:ea typeface="Microsoft Yahei"/>
                <a:sym typeface="Microsoft Yahei"/>
              </a:rPr>
              <a:t>、</a:t>
            </a:r>
            <a:r>
              <a:rPr lang="en-US" altLang="zh-CN" sz="2100" dirty="0">
                <a:solidFill>
                  <a:srgbClr val="000000"/>
                </a:solidFill>
                <a:latin typeface="Microsoft Yahei"/>
                <a:ea typeface="Microsoft Yahei"/>
                <a:sym typeface="Microsoft Yahei"/>
              </a:rPr>
              <a:t>C </a:t>
            </a:r>
            <a:r>
              <a:rPr lang="zh-CN" altLang="en-US" sz="2100" dirty="0">
                <a:solidFill>
                  <a:srgbClr val="000000"/>
                </a:solidFill>
                <a:latin typeface="Microsoft Yahei"/>
                <a:ea typeface="Microsoft Yahei"/>
                <a:sym typeface="Microsoft Yahei"/>
              </a:rPr>
              <a:t>、</a:t>
            </a:r>
            <a:r>
              <a:rPr lang="en-US" altLang="zh-CN" sz="2100" dirty="0">
                <a:solidFill>
                  <a:srgbClr val="000000"/>
                </a:solidFill>
                <a:latin typeface="Microsoft Yahei"/>
                <a:ea typeface="Microsoft Yahei"/>
                <a:sym typeface="Microsoft Yahei"/>
              </a:rPr>
              <a:t>D</a:t>
            </a:r>
            <a:r>
              <a:rPr lang="zh-CN" altLang="en-US" sz="2100" dirty="0">
                <a:solidFill>
                  <a:srgbClr val="000000"/>
                </a:solidFill>
                <a:latin typeface="Microsoft Yahei"/>
                <a:ea typeface="Microsoft Yahei"/>
                <a:sym typeface="Microsoft Yahei"/>
              </a:rPr>
              <a:t>四处溢出描述正确的是</a:t>
            </a:r>
            <a:r>
              <a:rPr lang="en-US" altLang="zh-CN" sz="2100" dirty="0">
                <a:solidFill>
                  <a:srgbClr val="000000"/>
                </a:solidFill>
                <a:latin typeface="Microsoft Yahei"/>
                <a:ea typeface="Microsoft Yahei"/>
                <a:sym typeface="Microsoft Yahei"/>
              </a:rPr>
              <a:t>(       ) (</a:t>
            </a:r>
            <a:r>
              <a:rPr lang="zh-CN" altLang="en-US" sz="2100" dirty="0">
                <a:solidFill>
                  <a:srgbClr val="000000"/>
                </a:solidFill>
                <a:latin typeface="Microsoft Yahei"/>
                <a:ea typeface="Microsoft Yahei"/>
                <a:sym typeface="Microsoft Yahei"/>
              </a:rPr>
              <a:t>单选</a:t>
            </a:r>
            <a:r>
              <a:rPr lang="en-US" altLang="zh-CN" sz="2100" dirty="0">
                <a:solidFill>
                  <a:srgbClr val="000000"/>
                </a:solidFill>
                <a:latin typeface="Microsoft Yahei"/>
                <a:ea typeface="Microsoft Yahei"/>
                <a:sym typeface="Microsoft Yahei"/>
              </a:rPr>
              <a:t>)</a:t>
            </a:r>
            <a:endParaRPr lang="zh-CN" altLang="en-US" sz="2100" dirty="0">
              <a:solidFill>
                <a:srgbClr val="000000"/>
              </a:solidFill>
              <a:latin typeface="Microsoft Yahei"/>
              <a:ea typeface="Microsoft Yahei"/>
              <a:sym typeface="Microsoft Yahei"/>
            </a:endParaRPr>
          </a:p>
        </p:txBody>
      </p:sp>
      <p:sp>
        <p:nvSpPr>
          <p:cNvPr id="9" name="TextBox 8"/>
          <p:cNvSpPr txBox="1"/>
          <p:nvPr>
            <p:custDataLst>
              <p:tags r:id="rId3"/>
            </p:custDataLst>
          </p:nvPr>
        </p:nvSpPr>
        <p:spPr>
          <a:xfrm>
            <a:off x="2438400" y="2863691"/>
            <a:ext cx="82315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a:ea typeface="Microsoft Yahei"/>
                <a:sym typeface="Microsoft Yahei"/>
              </a:rPr>
              <a:t>A</a:t>
            </a:r>
            <a:r>
              <a:rPr lang="zh-CN" altLang="en-US" sz="2600">
                <a:solidFill>
                  <a:srgbClr val="000000"/>
                </a:solidFill>
                <a:latin typeface="Microsoft Yahei"/>
                <a:ea typeface="Microsoft Yahei"/>
                <a:sym typeface="Microsoft Yahei"/>
              </a:rPr>
              <a:t>区为 负上溢 </a:t>
            </a:r>
            <a:r>
              <a:rPr lang="en-US" altLang="zh-CN" sz="2600">
                <a:solidFill>
                  <a:srgbClr val="000000"/>
                </a:solidFill>
                <a:latin typeface="Microsoft Yahei"/>
                <a:ea typeface="Microsoft Yahei"/>
                <a:sym typeface="Microsoft Yahei"/>
              </a:rPr>
              <a:t>,B</a:t>
            </a:r>
            <a:r>
              <a:rPr lang="zh-CN" altLang="en-US" sz="2600">
                <a:solidFill>
                  <a:srgbClr val="000000"/>
                </a:solidFill>
                <a:latin typeface="Microsoft Yahei"/>
                <a:ea typeface="Microsoft Yahei"/>
                <a:sym typeface="Microsoft Yahei"/>
              </a:rPr>
              <a:t>区为负下溢</a:t>
            </a:r>
            <a:r>
              <a:rPr lang="en-US" altLang="zh-CN" sz="2600">
                <a:solidFill>
                  <a:srgbClr val="000000"/>
                </a:solidFill>
                <a:latin typeface="Microsoft Yahei"/>
                <a:ea typeface="Microsoft Yahei"/>
                <a:sym typeface="Microsoft Yahei"/>
              </a:rPr>
              <a:t>,C</a:t>
            </a:r>
            <a:r>
              <a:rPr lang="zh-CN" altLang="en-US" sz="2600">
                <a:solidFill>
                  <a:srgbClr val="000000"/>
                </a:solidFill>
                <a:latin typeface="Microsoft Yahei"/>
                <a:ea typeface="Microsoft Yahei"/>
                <a:sym typeface="Microsoft Yahei"/>
              </a:rPr>
              <a:t>区为正下溢</a:t>
            </a:r>
            <a:r>
              <a:rPr lang="en-US" altLang="zh-CN" sz="2600">
                <a:solidFill>
                  <a:srgbClr val="000000"/>
                </a:solidFill>
                <a:latin typeface="Microsoft Yahei"/>
                <a:ea typeface="Microsoft Yahei"/>
                <a:sym typeface="Microsoft Yahei"/>
              </a:rPr>
              <a:t>,D</a:t>
            </a:r>
            <a:r>
              <a:rPr lang="zh-CN" altLang="en-US" sz="2600">
                <a:solidFill>
                  <a:srgbClr val="000000"/>
                </a:solidFill>
                <a:latin typeface="Microsoft Yahei"/>
                <a:ea typeface="Microsoft Yahei"/>
                <a:sym typeface="Microsoft Yahei"/>
              </a:rPr>
              <a:t>区为正上溢</a:t>
            </a:r>
          </a:p>
        </p:txBody>
      </p:sp>
      <p:sp>
        <p:nvSpPr>
          <p:cNvPr id="10" name="椭圆 9"/>
          <p:cNvSpPr>
            <a:spLocks noChangeAspect="1"/>
          </p:cNvSpPr>
          <p:nvPr>
            <p:custDataLst>
              <p:tags r:id="rId4"/>
            </p:custDataLst>
          </p:nvPr>
        </p:nvSpPr>
        <p:spPr>
          <a:xfrm>
            <a:off x="15716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A</a:t>
            </a:r>
            <a:endParaRPr lang="zh-CN" altLang="en-US" sz="1600">
              <a:solidFill>
                <a:srgbClr val="FFFFFF"/>
              </a:solidFill>
              <a:latin typeface="Microsoft Yahei"/>
              <a:ea typeface="Microsoft Yahei"/>
              <a:sym typeface="Microsoft Yahei"/>
            </a:endParaRPr>
          </a:p>
        </p:txBody>
      </p:sp>
      <p:sp>
        <p:nvSpPr>
          <p:cNvPr id="11" name="TextBox 10"/>
          <p:cNvSpPr txBox="1"/>
          <p:nvPr>
            <p:custDataLst>
              <p:tags r:id="rId5"/>
            </p:custDataLst>
          </p:nvPr>
        </p:nvSpPr>
        <p:spPr>
          <a:xfrm>
            <a:off x="2438400" y="3720941"/>
            <a:ext cx="82315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a:ea typeface="Microsoft Yahei"/>
                <a:sym typeface="Microsoft Yahei"/>
              </a:rPr>
              <a:t>A</a:t>
            </a:r>
            <a:r>
              <a:rPr lang="zh-CN" altLang="en-US" sz="2600">
                <a:solidFill>
                  <a:srgbClr val="000000"/>
                </a:solidFill>
                <a:latin typeface="Microsoft Yahei"/>
                <a:ea typeface="Microsoft Yahei"/>
                <a:sym typeface="Microsoft Yahei"/>
              </a:rPr>
              <a:t>区为 负下溢 </a:t>
            </a:r>
            <a:r>
              <a:rPr lang="en-US" altLang="zh-CN" sz="2600">
                <a:solidFill>
                  <a:srgbClr val="000000"/>
                </a:solidFill>
                <a:latin typeface="Microsoft Yahei"/>
                <a:ea typeface="Microsoft Yahei"/>
                <a:sym typeface="Microsoft Yahei"/>
              </a:rPr>
              <a:t>,B</a:t>
            </a:r>
            <a:r>
              <a:rPr lang="zh-CN" altLang="en-US" sz="2600">
                <a:solidFill>
                  <a:srgbClr val="000000"/>
                </a:solidFill>
                <a:latin typeface="Microsoft Yahei"/>
                <a:ea typeface="Microsoft Yahei"/>
                <a:sym typeface="Microsoft Yahei"/>
              </a:rPr>
              <a:t>区为负上溢</a:t>
            </a:r>
            <a:r>
              <a:rPr lang="en-US" altLang="zh-CN" sz="2600">
                <a:solidFill>
                  <a:srgbClr val="000000"/>
                </a:solidFill>
                <a:latin typeface="Microsoft Yahei"/>
                <a:ea typeface="Microsoft Yahei"/>
                <a:sym typeface="Microsoft Yahei"/>
              </a:rPr>
              <a:t>,C</a:t>
            </a:r>
            <a:r>
              <a:rPr lang="zh-CN" altLang="en-US" sz="2600">
                <a:solidFill>
                  <a:srgbClr val="000000"/>
                </a:solidFill>
                <a:latin typeface="Microsoft Yahei"/>
                <a:ea typeface="Microsoft Yahei"/>
                <a:sym typeface="Microsoft Yahei"/>
              </a:rPr>
              <a:t>区为正下溢</a:t>
            </a:r>
            <a:r>
              <a:rPr lang="en-US" altLang="zh-CN" sz="2600">
                <a:solidFill>
                  <a:srgbClr val="000000"/>
                </a:solidFill>
                <a:latin typeface="Microsoft Yahei"/>
                <a:ea typeface="Microsoft Yahei"/>
                <a:sym typeface="Microsoft Yahei"/>
              </a:rPr>
              <a:t>,D</a:t>
            </a:r>
            <a:r>
              <a:rPr lang="zh-CN" altLang="en-US" sz="2600">
                <a:solidFill>
                  <a:srgbClr val="000000"/>
                </a:solidFill>
                <a:latin typeface="Microsoft Yahei"/>
                <a:ea typeface="Microsoft Yahei"/>
                <a:sym typeface="Microsoft Yahei"/>
              </a:rPr>
              <a:t>区为正上溢</a:t>
            </a:r>
          </a:p>
        </p:txBody>
      </p:sp>
      <p:sp>
        <p:nvSpPr>
          <p:cNvPr id="12" name="椭圆 11"/>
          <p:cNvSpPr>
            <a:spLocks noChangeAspect="1"/>
          </p:cNvSpPr>
          <p:nvPr>
            <p:custDataLst>
              <p:tags r:id="rId6"/>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B</a:t>
            </a:r>
            <a:endParaRPr lang="zh-CN" altLang="en-US" sz="1600">
              <a:solidFill>
                <a:srgbClr val="FFFFFF"/>
              </a:solidFill>
              <a:latin typeface="Microsoft Yahei"/>
              <a:ea typeface="Microsoft Yahei"/>
              <a:sym typeface="Microsoft Yahei"/>
            </a:endParaRPr>
          </a:p>
        </p:txBody>
      </p:sp>
      <p:sp>
        <p:nvSpPr>
          <p:cNvPr id="13" name="TextBox 12"/>
          <p:cNvSpPr txBox="1"/>
          <p:nvPr>
            <p:custDataLst>
              <p:tags r:id="rId7"/>
            </p:custDataLst>
          </p:nvPr>
        </p:nvSpPr>
        <p:spPr>
          <a:xfrm>
            <a:off x="2438400" y="4578191"/>
            <a:ext cx="82315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a:ea typeface="Microsoft Yahei"/>
                <a:sym typeface="Microsoft Yahei"/>
              </a:rPr>
              <a:t>A</a:t>
            </a:r>
            <a:r>
              <a:rPr lang="zh-CN" altLang="en-US" sz="2600">
                <a:solidFill>
                  <a:srgbClr val="000000"/>
                </a:solidFill>
                <a:latin typeface="Microsoft Yahei"/>
                <a:ea typeface="Microsoft Yahei"/>
                <a:sym typeface="Microsoft Yahei"/>
              </a:rPr>
              <a:t>区为 负下溢 </a:t>
            </a:r>
            <a:r>
              <a:rPr lang="en-US" altLang="zh-CN" sz="2600">
                <a:solidFill>
                  <a:srgbClr val="000000"/>
                </a:solidFill>
                <a:latin typeface="Microsoft Yahei"/>
                <a:ea typeface="Microsoft Yahei"/>
                <a:sym typeface="Microsoft Yahei"/>
              </a:rPr>
              <a:t>,B</a:t>
            </a:r>
            <a:r>
              <a:rPr lang="zh-CN" altLang="en-US" sz="2600">
                <a:solidFill>
                  <a:srgbClr val="000000"/>
                </a:solidFill>
                <a:latin typeface="Microsoft Yahei"/>
                <a:ea typeface="Microsoft Yahei"/>
                <a:sym typeface="Microsoft Yahei"/>
              </a:rPr>
              <a:t>区为负上溢</a:t>
            </a:r>
            <a:r>
              <a:rPr lang="en-US" altLang="zh-CN" sz="2600">
                <a:solidFill>
                  <a:srgbClr val="000000"/>
                </a:solidFill>
                <a:latin typeface="Microsoft Yahei"/>
                <a:ea typeface="Microsoft Yahei"/>
                <a:sym typeface="Microsoft Yahei"/>
              </a:rPr>
              <a:t>,C</a:t>
            </a:r>
            <a:r>
              <a:rPr lang="zh-CN" altLang="en-US" sz="2600">
                <a:solidFill>
                  <a:srgbClr val="000000"/>
                </a:solidFill>
                <a:latin typeface="Microsoft Yahei"/>
                <a:ea typeface="Microsoft Yahei"/>
                <a:sym typeface="Microsoft Yahei"/>
              </a:rPr>
              <a:t>区为正上溢</a:t>
            </a:r>
            <a:r>
              <a:rPr lang="en-US" altLang="zh-CN" sz="2600">
                <a:solidFill>
                  <a:srgbClr val="000000"/>
                </a:solidFill>
                <a:latin typeface="Microsoft Yahei"/>
                <a:ea typeface="Microsoft Yahei"/>
                <a:sym typeface="Microsoft Yahei"/>
              </a:rPr>
              <a:t>,D</a:t>
            </a:r>
            <a:r>
              <a:rPr lang="zh-CN" altLang="en-US" sz="2600">
                <a:solidFill>
                  <a:srgbClr val="000000"/>
                </a:solidFill>
                <a:latin typeface="Microsoft Yahei"/>
                <a:ea typeface="Microsoft Yahei"/>
                <a:sym typeface="Microsoft Yahei"/>
              </a:rPr>
              <a:t>区为正下溢</a:t>
            </a:r>
          </a:p>
        </p:txBody>
      </p:sp>
      <p:sp>
        <p:nvSpPr>
          <p:cNvPr id="14" name="椭圆 13"/>
          <p:cNvSpPr>
            <a:spLocks noChangeAspect="1"/>
          </p:cNvSpPr>
          <p:nvPr>
            <p:custDataLst>
              <p:tags r:id="rId8"/>
            </p:custDataLst>
          </p:nvPr>
        </p:nvSpPr>
        <p:spPr>
          <a:xfrm>
            <a:off x="15716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C</a:t>
            </a:r>
            <a:endParaRPr lang="zh-CN" altLang="en-US" sz="1600">
              <a:solidFill>
                <a:srgbClr val="FFFFFF"/>
              </a:solidFill>
              <a:latin typeface="Microsoft Yahei"/>
              <a:ea typeface="Microsoft Yahei"/>
              <a:sym typeface="Microsoft Yahei"/>
            </a:endParaRPr>
          </a:p>
        </p:txBody>
      </p:sp>
      <p:sp>
        <p:nvSpPr>
          <p:cNvPr id="15" name="TextBox 14"/>
          <p:cNvSpPr txBox="1"/>
          <p:nvPr>
            <p:custDataLst>
              <p:tags r:id="rId9"/>
            </p:custDataLst>
          </p:nvPr>
        </p:nvSpPr>
        <p:spPr>
          <a:xfrm>
            <a:off x="2438400" y="5435441"/>
            <a:ext cx="82315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a:ea typeface="Microsoft Yahei"/>
                <a:sym typeface="Microsoft Yahei"/>
              </a:rPr>
              <a:t>A</a:t>
            </a:r>
            <a:r>
              <a:rPr lang="zh-CN" altLang="en-US" sz="2600">
                <a:solidFill>
                  <a:srgbClr val="000000"/>
                </a:solidFill>
                <a:latin typeface="Microsoft Yahei"/>
                <a:ea typeface="Microsoft Yahei"/>
                <a:sym typeface="Microsoft Yahei"/>
              </a:rPr>
              <a:t>区为 负上溢 </a:t>
            </a:r>
            <a:r>
              <a:rPr lang="en-US" altLang="zh-CN" sz="2600">
                <a:solidFill>
                  <a:srgbClr val="000000"/>
                </a:solidFill>
                <a:latin typeface="Microsoft Yahei"/>
                <a:ea typeface="Microsoft Yahei"/>
                <a:sym typeface="Microsoft Yahei"/>
              </a:rPr>
              <a:t>,B</a:t>
            </a:r>
            <a:r>
              <a:rPr lang="zh-CN" altLang="en-US" sz="2600">
                <a:solidFill>
                  <a:srgbClr val="000000"/>
                </a:solidFill>
                <a:latin typeface="Microsoft Yahei"/>
                <a:ea typeface="Microsoft Yahei"/>
                <a:sym typeface="Microsoft Yahei"/>
              </a:rPr>
              <a:t>区为负下溢</a:t>
            </a:r>
            <a:r>
              <a:rPr lang="en-US" altLang="zh-CN" sz="2600">
                <a:solidFill>
                  <a:srgbClr val="000000"/>
                </a:solidFill>
                <a:latin typeface="Microsoft Yahei"/>
                <a:ea typeface="Microsoft Yahei"/>
                <a:sym typeface="Microsoft Yahei"/>
              </a:rPr>
              <a:t>,C</a:t>
            </a:r>
            <a:r>
              <a:rPr lang="zh-CN" altLang="en-US" sz="2600">
                <a:solidFill>
                  <a:srgbClr val="000000"/>
                </a:solidFill>
                <a:latin typeface="Microsoft Yahei"/>
                <a:ea typeface="Microsoft Yahei"/>
                <a:sym typeface="Microsoft Yahei"/>
              </a:rPr>
              <a:t>区为正上溢</a:t>
            </a:r>
            <a:r>
              <a:rPr lang="en-US" altLang="zh-CN" sz="2600">
                <a:solidFill>
                  <a:srgbClr val="000000"/>
                </a:solidFill>
                <a:latin typeface="Microsoft Yahei"/>
                <a:ea typeface="Microsoft Yahei"/>
                <a:sym typeface="Microsoft Yahei"/>
              </a:rPr>
              <a:t>,D</a:t>
            </a:r>
            <a:r>
              <a:rPr lang="zh-CN" altLang="en-US" sz="2600">
                <a:solidFill>
                  <a:srgbClr val="000000"/>
                </a:solidFill>
                <a:latin typeface="Microsoft Yahei"/>
                <a:ea typeface="Microsoft Yahei"/>
                <a:sym typeface="Microsoft Yahei"/>
              </a:rPr>
              <a:t>区为正下溢</a:t>
            </a:r>
          </a:p>
        </p:txBody>
      </p:sp>
      <p:sp>
        <p:nvSpPr>
          <p:cNvPr id="16" name="椭圆 15"/>
          <p:cNvSpPr>
            <a:spLocks noChangeAspect="1"/>
          </p:cNvSpPr>
          <p:nvPr>
            <p:custDataLst>
              <p:tags r:id="rId10"/>
            </p:custDataLst>
          </p:nvPr>
        </p:nvSpPr>
        <p:spPr>
          <a:xfrm>
            <a:off x="15716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D</a:t>
            </a:r>
            <a:endParaRPr lang="zh-CN" altLang="en-US" sz="1600">
              <a:solidFill>
                <a:srgbClr val="FFFFFF"/>
              </a:solidFill>
              <a:latin typeface="Microsoft Yahei"/>
              <a:ea typeface="Microsoft Yahei"/>
              <a:sym typeface="Microsoft Yahei"/>
            </a:endParaRPr>
          </a:p>
        </p:txBody>
      </p:sp>
      <p:sp>
        <p:nvSpPr>
          <p:cNvPr id="17" name="矩形 16"/>
          <p:cNvSpPr/>
          <p:nvPr>
            <p:custDataLst>
              <p:tags r:id="rId11"/>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2" name="TextBox 21"/>
          <p:cNvSpPr txBox="1"/>
          <p:nvPr>
            <p:custDataLst>
              <p:tags r:id="rId12"/>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a:ea typeface="Microsoft Yahei"/>
                <a:sym typeface="Microsoft Yahei"/>
              </a:rPr>
              <a:t>可为此题添加文本、图片、公式等解析，且需将内容全部放在本区域内。正常使用需</a:t>
            </a:r>
            <a:r>
              <a:rPr lang="en-US" altLang="zh-CN" sz="1200">
                <a:solidFill>
                  <a:srgbClr val="F84F41"/>
                </a:solidFill>
                <a:latin typeface="Microsoft Yahei"/>
                <a:ea typeface="Microsoft Yahei"/>
                <a:sym typeface="Microsoft Yahei"/>
              </a:rPr>
              <a:t>3.0</a:t>
            </a:r>
            <a:r>
              <a:rPr lang="zh-CN" altLang="en-US" sz="1200">
                <a:solidFill>
                  <a:srgbClr val="F84F41"/>
                </a:solidFill>
                <a:latin typeface="Microsoft Yahei"/>
                <a:ea typeface="Microsoft Yahei"/>
                <a:sym typeface="Microsoft Yahei"/>
              </a:rPr>
              <a:t>以上版本</a:t>
            </a:r>
          </a:p>
        </p:txBody>
      </p:sp>
      <p:sp>
        <p:nvSpPr>
          <p:cNvPr id="23" name="TextBox 22"/>
          <p:cNvSpPr txBox="1"/>
          <p:nvPr>
            <p:custDataLst>
              <p:tags r:id="rId13"/>
            </p:custDataLst>
          </p:nvPr>
        </p:nvSpPr>
        <p:spPr>
          <a:xfrm>
            <a:off x="12827000" y="1270000"/>
            <a:ext cx="3332480" cy="369332"/>
          </a:xfrm>
          <a:prstGeom prst="rect">
            <a:avLst/>
          </a:prstGeom>
          <a:noFill/>
        </p:spPr>
        <p:txBody>
          <a:bodyPr vert="horz" rtlCol="0" anchor="t" anchorCtr="0">
            <a:spAutoFit/>
          </a:bodyPr>
          <a:lstStyle/>
          <a:p>
            <a:endParaRPr lang="zh-CN" altLang="en-US">
              <a:sym typeface="Microsoft Yahei"/>
            </a:endParaRPr>
          </a:p>
        </p:txBody>
      </p:sp>
      <p:sp>
        <p:nvSpPr>
          <p:cNvPr id="24" name="TextBox 23"/>
          <p:cNvSpPr txBox="1"/>
          <p:nvPr>
            <p:custDataLst>
              <p:tags r:id="rId14"/>
            </p:custDataLst>
          </p:nvPr>
        </p:nvSpPr>
        <p:spPr>
          <a:xfrm>
            <a:off x="12827000" y="1270000"/>
            <a:ext cx="3332480" cy="1785104"/>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200" dirty="0">
                <a:solidFill>
                  <a:srgbClr val="000000"/>
                </a:solidFill>
                <a:latin typeface="Microsoft Yahei"/>
                <a:ea typeface="Microsoft Yahei"/>
                <a:sym typeface="Microsoft Yahei"/>
              </a:rPr>
              <a:t>答案</a:t>
            </a:r>
            <a:r>
              <a:rPr lang="en-US" altLang="zh-CN" sz="2200" dirty="0">
                <a:solidFill>
                  <a:srgbClr val="000000"/>
                </a:solidFill>
                <a:latin typeface="Microsoft Yahei"/>
                <a:ea typeface="Microsoft Yahei"/>
                <a:sym typeface="Microsoft Yahei"/>
              </a:rPr>
              <a:t>A</a:t>
            </a:r>
            <a:r>
              <a:rPr lang="zh-CN" altLang="en-US" sz="2200" dirty="0">
                <a:solidFill>
                  <a:srgbClr val="000000"/>
                </a:solidFill>
                <a:latin typeface="Microsoft Yahei"/>
                <a:ea typeface="Microsoft Yahei"/>
                <a:sym typeface="Microsoft Yahei"/>
              </a:rPr>
              <a:t>。下溢</a:t>
            </a:r>
            <a:r>
              <a:rPr lang="en-US" altLang="zh-CN" sz="2200" dirty="0">
                <a:solidFill>
                  <a:srgbClr val="000000"/>
                </a:solidFill>
                <a:latin typeface="Microsoft Yahei"/>
                <a:ea typeface="Microsoft Yahei"/>
                <a:sym typeface="Microsoft Yahei"/>
              </a:rPr>
              <a:t>,</a:t>
            </a:r>
            <a:r>
              <a:rPr lang="zh-CN" altLang="en-US" sz="2200" dirty="0">
                <a:solidFill>
                  <a:srgbClr val="000000"/>
                </a:solidFill>
                <a:latin typeface="Microsoft Yahei"/>
                <a:ea typeface="Microsoft Yahei"/>
                <a:sym typeface="Microsoft Yahei"/>
              </a:rPr>
              <a:t>只有浮点数才有。表示接近于</a:t>
            </a:r>
            <a:r>
              <a:rPr lang="en-US" altLang="zh-CN" sz="2200" dirty="0">
                <a:solidFill>
                  <a:srgbClr val="000000"/>
                </a:solidFill>
                <a:latin typeface="Microsoft Yahei"/>
                <a:ea typeface="Microsoft Yahei"/>
                <a:sym typeface="Microsoft Yahei"/>
              </a:rPr>
              <a:t>0</a:t>
            </a:r>
            <a:r>
              <a:rPr lang="zh-CN" altLang="en-US" sz="2200" dirty="0">
                <a:solidFill>
                  <a:srgbClr val="000000"/>
                </a:solidFill>
                <a:latin typeface="Microsoft Yahei"/>
                <a:ea typeface="Microsoft Yahei"/>
                <a:sym typeface="Microsoft Yahei"/>
              </a:rPr>
              <a:t>的浮点数</a:t>
            </a:r>
            <a:r>
              <a:rPr lang="en-US" altLang="zh-CN" sz="2200" dirty="0">
                <a:solidFill>
                  <a:srgbClr val="000000"/>
                </a:solidFill>
                <a:latin typeface="Microsoft Yahei"/>
                <a:ea typeface="Microsoft Yahei"/>
                <a:sym typeface="Microsoft Yahei"/>
              </a:rPr>
              <a:t>(</a:t>
            </a:r>
            <a:r>
              <a:rPr lang="zh-CN" altLang="en-US" sz="2200" dirty="0">
                <a:solidFill>
                  <a:srgbClr val="000000"/>
                </a:solidFill>
                <a:latin typeface="Microsoft Yahei"/>
                <a:ea typeface="Microsoft Yahei"/>
                <a:sym typeface="Microsoft Yahei"/>
              </a:rPr>
              <a:t>分正负</a:t>
            </a:r>
            <a:r>
              <a:rPr lang="en-US" altLang="zh-CN" sz="2200" dirty="0">
                <a:solidFill>
                  <a:srgbClr val="000000"/>
                </a:solidFill>
                <a:latin typeface="Microsoft Yahei"/>
                <a:ea typeface="Microsoft Yahei"/>
                <a:sym typeface="Microsoft Yahei"/>
              </a:rPr>
              <a:t>)</a:t>
            </a:r>
            <a:r>
              <a:rPr lang="zh-CN" altLang="en-US" sz="2200" dirty="0">
                <a:solidFill>
                  <a:srgbClr val="000000"/>
                </a:solidFill>
                <a:latin typeface="Microsoft Yahei"/>
                <a:ea typeface="Microsoft Yahei"/>
                <a:sym typeface="Microsoft Yahei"/>
              </a:rPr>
              <a:t>。上溢指数值位超过所能表示的最大值</a:t>
            </a:r>
            <a:r>
              <a:rPr lang="en-US" altLang="zh-CN" sz="2200" dirty="0">
                <a:solidFill>
                  <a:srgbClr val="000000"/>
                </a:solidFill>
                <a:latin typeface="Microsoft Yahei"/>
                <a:ea typeface="Microsoft Yahei"/>
                <a:sym typeface="Microsoft Yahei"/>
              </a:rPr>
              <a:t>,</a:t>
            </a:r>
            <a:r>
              <a:rPr lang="zh-CN" altLang="en-US" sz="2200" dirty="0">
                <a:solidFill>
                  <a:srgbClr val="000000"/>
                </a:solidFill>
                <a:latin typeface="Microsoft Yahei"/>
                <a:ea typeface="Microsoft Yahei"/>
                <a:sym typeface="Microsoft Yahei"/>
              </a:rPr>
              <a:t>包括正上溢和负上溢。</a:t>
            </a:r>
          </a:p>
        </p:txBody>
      </p:sp>
      <p:sp>
        <p:nvSpPr>
          <p:cNvPr id="25" name="圆角矩形 24"/>
          <p:cNvSpPr/>
          <p:nvPr>
            <p:custDataLst>
              <p:tags r:id="rId15"/>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a:ea typeface="Microsoft Yahei"/>
                <a:sym typeface="Microsoft Yahei"/>
              </a:rPr>
              <a:t>提交</a:t>
            </a:r>
          </a:p>
        </p:txBody>
      </p:sp>
      <p:pic>
        <p:nvPicPr>
          <p:cNvPr id="26" name="图片 25" descr="https://edu-image.nosdn.127.net/D0BD2E771A8A6B54359DDABE957DEE3D.jpg?imageView&amp;thumbnail=890x0&amp;quality=100"/>
          <p:cNvPicPr/>
          <p:nvPr/>
        </p:nvPicPr>
        <p:blipFill>
          <a:blip r:embed="rId31">
            <a:extLst>
              <a:ext uri="{28A0092B-C50C-407E-A947-70E740481C1C}">
                <a14:useLocalDpi xmlns:a14="http://schemas.microsoft.com/office/drawing/2010/main" val="0"/>
              </a:ext>
            </a:extLst>
          </a:blip>
          <a:srcRect/>
          <a:stretch>
            <a:fillRect/>
          </a:stretch>
        </p:blipFill>
        <p:spPr bwMode="auto">
          <a:xfrm>
            <a:off x="6400800" y="266223"/>
            <a:ext cx="4419600" cy="2597467"/>
          </a:xfrm>
          <a:prstGeom prst="rect">
            <a:avLst/>
          </a:prstGeom>
          <a:noFill/>
          <a:ln>
            <a:solidFill>
              <a:schemeClr val="tx1"/>
            </a:solidFill>
          </a:ln>
        </p:spPr>
      </p:pic>
      <p:grpSp>
        <p:nvGrpSpPr>
          <p:cNvPr id="21" name="组合 20"/>
          <p:cNvGrpSpPr/>
          <p:nvPr>
            <p:custDataLst>
              <p:tags r:id="rId16"/>
            </p:custDataLst>
          </p:nvPr>
        </p:nvGrpSpPr>
        <p:grpSpPr>
          <a:xfrm>
            <a:off x="12585700" y="0"/>
            <a:ext cx="3815080" cy="647700"/>
            <a:chOff x="12585700" y="0"/>
            <a:chExt cx="3815080" cy="647700"/>
          </a:xfrm>
        </p:grpSpPr>
        <p:sp>
          <p:nvSpPr>
            <p:cNvPr id="18" name="RemarkBack"/>
            <p:cNvSpPr/>
            <p:nvPr>
              <p:custDataLst>
                <p:tags r:id="rId26"/>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RemarkBlock"/>
            <p:cNvSpPr/>
            <p:nvPr>
              <p:custDataLst>
                <p:tags r:id="rId27"/>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markTitleText"/>
            <p:cNvSpPr txBox="1"/>
            <p:nvPr>
              <p:custDataLst>
                <p:tags r:id="rId28"/>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sp>
        <p:nvSpPr>
          <p:cNvPr id="27" name="RemarkBack">
            <a:extLst>
              <a:ext uri="{FF2B5EF4-FFF2-40B4-BE49-F238E27FC236}">
                <a16:creationId xmlns:a16="http://schemas.microsoft.com/office/drawing/2014/main" id="{88706544-A8B8-4250-A122-8169D1E16185}"/>
              </a:ext>
            </a:extLst>
          </p:cNvPr>
          <p:cNvSpPr/>
          <p:nvPr>
            <p:custDataLst>
              <p:tags r:id="rId17"/>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emarkBlock">
            <a:extLst>
              <a:ext uri="{FF2B5EF4-FFF2-40B4-BE49-F238E27FC236}">
                <a16:creationId xmlns:a16="http://schemas.microsoft.com/office/drawing/2014/main" id="{00DE0074-F9A4-4854-8ABC-F05442CA5EF0}"/>
              </a:ext>
            </a:extLst>
          </p:cNvPr>
          <p:cNvSpPr/>
          <p:nvPr>
            <p:custDataLst>
              <p:tags r:id="rId18"/>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RemarkTitleText">
            <a:extLst>
              <a:ext uri="{FF2B5EF4-FFF2-40B4-BE49-F238E27FC236}">
                <a16:creationId xmlns:a16="http://schemas.microsoft.com/office/drawing/2014/main" id="{90380965-9879-46CB-9196-2CECE30FE8B6}"/>
              </a:ext>
            </a:extLst>
          </p:cNvPr>
          <p:cNvSpPr txBox="1"/>
          <p:nvPr>
            <p:custDataLst>
              <p:tags r:id="rId19"/>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nvGrpSpPr>
          <p:cNvPr id="7" name="组合 6"/>
          <p:cNvGrpSpPr/>
          <p:nvPr>
            <p:custDataLst>
              <p:tags r:id="rId20"/>
            </p:custDataLst>
          </p:nvPr>
        </p:nvGrpSpPr>
        <p:grpSpPr>
          <a:xfrm>
            <a:off x="0" y="0"/>
            <a:ext cx="12192000" cy="635000"/>
            <a:chOff x="0" y="0"/>
            <a:chExt cx="12192000" cy="635000"/>
          </a:xfrm>
        </p:grpSpPr>
        <p:sp>
          <p:nvSpPr>
            <p:cNvPr id="3" name="TitleBackground"/>
            <p:cNvSpPr/>
            <p:nvPr>
              <p:custDataLst>
                <p:tags r:id="rId2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ColorBlock"/>
            <p:cNvSpPr/>
            <p:nvPr>
              <p:custDataLst>
                <p:tags r:id="rId2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ypeText"/>
            <p:cNvSpPr txBox="1"/>
            <p:nvPr>
              <p:custDataLst>
                <p:tags r:id="rId2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a:ea typeface="Microsoft Yahei"/>
                  <a:sym typeface="Microsoft Yahei"/>
                </a:rPr>
                <a:t>单选题</a:t>
              </a:r>
            </a:p>
          </p:txBody>
        </p:sp>
        <p:sp>
          <p:nvSpPr>
            <p:cNvPr id="6" name="TipText"/>
            <p:cNvSpPr txBox="1"/>
            <p:nvPr>
              <p:custDataLst>
                <p:tags r:id="rId25"/>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a:ea typeface="Microsoft Yahei"/>
                  <a:sym typeface="Microsoft Yahei"/>
                </a:rPr>
                <a:t>1</a:t>
              </a:r>
              <a:r>
                <a:rPr lang="zh-CN" altLang="en-US" sz="2000">
                  <a:solidFill>
                    <a:srgbClr val="808080"/>
                  </a:solidFill>
                  <a:latin typeface="Microsoft Yahei"/>
                  <a:ea typeface="Microsoft Yahei"/>
                  <a:sym typeface="Microsoft Yahei"/>
                </a:rPr>
                <a:t>分</a:t>
              </a:r>
            </a:p>
          </p:txBody>
        </p:sp>
      </p:grpSp>
      <p:pic>
        <p:nvPicPr>
          <p:cNvPr id="2" name="图片 1"/>
          <p:cNvPicPr>
            <a:picLocks/>
          </p:cNvPicPr>
          <p:nvPr>
            <p:custDataLst>
              <p:tags r:id="rId21"/>
            </p:custDataLst>
          </p:nvPr>
        </p:nvPicPr>
        <p:blipFill>
          <a:blip r:embed="rId3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41592660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8" name="TextBox 7"/>
          <p:cNvSpPr txBox="1"/>
          <p:nvPr>
            <p:custDataLst>
              <p:tags r:id="rId2"/>
            </p:custDataLst>
          </p:nvPr>
        </p:nvSpPr>
        <p:spPr>
          <a:xfrm>
            <a:off x="1219200" y="670243"/>
            <a:ext cx="9679305" cy="207264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a:ea typeface="Microsoft Yahei"/>
                <a:sym typeface="Microsoft Yahei"/>
              </a:rPr>
              <a:t>4</a:t>
            </a:r>
            <a:r>
              <a:rPr lang="zh-CN" altLang="en-US" sz="2600">
                <a:solidFill>
                  <a:srgbClr val="000000"/>
                </a:solidFill>
                <a:latin typeface="Microsoft Yahei"/>
                <a:ea typeface="Microsoft Yahei"/>
                <a:sym typeface="Microsoft Yahei"/>
              </a:rPr>
              <a:t>设浮点数排列及长度格式为 数符</a:t>
            </a:r>
            <a:r>
              <a:rPr lang="en-US" altLang="zh-CN" sz="2600">
                <a:solidFill>
                  <a:srgbClr val="000000"/>
                </a:solidFill>
                <a:latin typeface="Microsoft Yahei"/>
                <a:ea typeface="Microsoft Yahei"/>
                <a:sym typeface="Microsoft Yahei"/>
              </a:rPr>
              <a:t>(1</a:t>
            </a:r>
            <a:r>
              <a:rPr lang="zh-CN" altLang="en-US" sz="2600">
                <a:solidFill>
                  <a:srgbClr val="000000"/>
                </a:solidFill>
                <a:latin typeface="Microsoft Yahei"/>
                <a:ea typeface="Microsoft Yahei"/>
                <a:sym typeface="Microsoft Yahei"/>
              </a:rPr>
              <a:t>位</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阶码</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含阶符共</a:t>
            </a:r>
            <a:r>
              <a:rPr lang="en-US" altLang="zh-CN" sz="2600">
                <a:solidFill>
                  <a:srgbClr val="000000"/>
                </a:solidFill>
                <a:latin typeface="Microsoft Yahei"/>
                <a:ea typeface="Microsoft Yahei"/>
                <a:sym typeface="Microsoft Yahei"/>
              </a:rPr>
              <a:t>5</a:t>
            </a:r>
            <a:r>
              <a:rPr lang="zh-CN" altLang="en-US" sz="2600">
                <a:solidFill>
                  <a:srgbClr val="000000"/>
                </a:solidFill>
                <a:latin typeface="Microsoft Yahei"/>
                <a:ea typeface="Microsoft Yahei"/>
                <a:sym typeface="Microsoft Yahei"/>
              </a:rPr>
              <a:t>位</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尾数</a:t>
            </a:r>
            <a:r>
              <a:rPr lang="en-US" altLang="zh-CN" sz="2600">
                <a:solidFill>
                  <a:srgbClr val="000000"/>
                </a:solidFill>
                <a:latin typeface="Microsoft Yahei"/>
                <a:ea typeface="Microsoft Yahei"/>
                <a:sym typeface="Microsoft Yahei"/>
              </a:rPr>
              <a:t>(6</a:t>
            </a:r>
            <a:r>
              <a:rPr lang="zh-CN" altLang="en-US" sz="2600">
                <a:solidFill>
                  <a:srgbClr val="000000"/>
                </a:solidFill>
                <a:latin typeface="Microsoft Yahei"/>
                <a:ea typeface="Microsoft Yahei"/>
                <a:sym typeface="Microsoft Yahei"/>
              </a:rPr>
              <a:t>位</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若阶码和尾数均采用补码表示</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已知 </a:t>
            </a:r>
            <a:r>
              <a:rPr lang="en-US" altLang="zh-CN" sz="2600">
                <a:solidFill>
                  <a:srgbClr val="000000"/>
                </a:solidFill>
                <a:latin typeface="Microsoft Yahei"/>
                <a:ea typeface="Microsoft Yahei"/>
                <a:sym typeface="Microsoft Yahei"/>
              </a:rPr>
              <a:t>X = 0.110101 * 2^0011  Y = -0.111010 * 2^0010    (</a:t>
            </a:r>
            <a:r>
              <a:rPr lang="zh-CN" altLang="en-US" sz="2600">
                <a:solidFill>
                  <a:srgbClr val="000000"/>
                </a:solidFill>
                <a:latin typeface="Microsoft Yahei"/>
                <a:ea typeface="Microsoft Yahei"/>
                <a:sym typeface="Microsoft Yahei"/>
              </a:rPr>
              <a:t>说明</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上述两个浮点数中</a:t>
            </a:r>
            <a:r>
              <a:rPr lang="en-US" altLang="zh-CN" sz="2600">
                <a:solidFill>
                  <a:srgbClr val="000000"/>
                </a:solidFill>
                <a:latin typeface="Microsoft Yahei"/>
                <a:ea typeface="Microsoft Yahei"/>
                <a:sym typeface="Microsoft Yahei"/>
              </a:rPr>
              <a:t>, </a:t>
            </a:r>
            <a:r>
              <a:rPr lang="zh-CN" altLang="en-US" sz="2600">
                <a:solidFill>
                  <a:srgbClr val="000000"/>
                </a:solidFill>
                <a:latin typeface="Microsoft Yahei"/>
                <a:ea typeface="Microsoft Yahei"/>
                <a:sym typeface="Microsoft Yahei"/>
              </a:rPr>
              <a:t>除基</a:t>
            </a:r>
            <a:r>
              <a:rPr lang="en-US" altLang="zh-CN" sz="2600">
                <a:solidFill>
                  <a:srgbClr val="000000"/>
                </a:solidFill>
                <a:latin typeface="Microsoft Yahei"/>
                <a:ea typeface="Microsoft Yahei"/>
                <a:sym typeface="Microsoft Yahei"/>
              </a:rPr>
              <a:t>2</a:t>
            </a:r>
            <a:r>
              <a:rPr lang="zh-CN" altLang="en-US" sz="2600">
                <a:solidFill>
                  <a:srgbClr val="000000"/>
                </a:solidFill>
                <a:latin typeface="Microsoft Yahei"/>
                <a:ea typeface="Microsoft Yahei"/>
                <a:sym typeface="Microsoft Yahei"/>
              </a:rPr>
              <a:t>采用的</a:t>
            </a:r>
            <a:r>
              <a:rPr lang="en-US" altLang="zh-CN" sz="2600">
                <a:solidFill>
                  <a:srgbClr val="000000"/>
                </a:solidFill>
                <a:latin typeface="Microsoft Yahei"/>
                <a:ea typeface="Microsoft Yahei"/>
                <a:sym typeface="Microsoft Yahei"/>
              </a:rPr>
              <a:t>10</a:t>
            </a:r>
            <a:r>
              <a:rPr lang="zh-CN" altLang="en-US" sz="2600">
                <a:solidFill>
                  <a:srgbClr val="000000"/>
                </a:solidFill>
                <a:latin typeface="Microsoft Yahei"/>
                <a:ea typeface="Microsoft Yahei"/>
                <a:sym typeface="Microsoft Yahei"/>
              </a:rPr>
              <a:t>进制表述外</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其余的数字都是二进制</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则</a:t>
            </a:r>
            <a:r>
              <a:rPr lang="en-US" altLang="zh-CN" sz="2600">
                <a:solidFill>
                  <a:srgbClr val="000000"/>
                </a:solidFill>
                <a:latin typeface="Microsoft Yahei"/>
                <a:ea typeface="Microsoft Yahei"/>
                <a:sym typeface="Microsoft Yahei"/>
              </a:rPr>
              <a:t>【X + Y】</a:t>
            </a:r>
            <a:r>
              <a:rPr lang="zh-CN" altLang="en-US" sz="2600">
                <a:solidFill>
                  <a:srgbClr val="000000"/>
                </a:solidFill>
                <a:latin typeface="Microsoft Yahei"/>
                <a:ea typeface="Microsoft Yahei"/>
                <a:sym typeface="Microsoft Yahei"/>
              </a:rPr>
              <a:t>补 的值为 </a:t>
            </a:r>
            <a:r>
              <a:rPr lang="en-US" altLang="zh-CN" sz="2600">
                <a:solidFill>
                  <a:srgbClr val="000000"/>
                </a:solidFill>
                <a:latin typeface="Microsoft Yahei"/>
                <a:ea typeface="Microsoft Yahei"/>
                <a:sym typeface="Microsoft Yahei"/>
              </a:rPr>
              <a:t>(      ) (</a:t>
            </a:r>
            <a:r>
              <a:rPr lang="zh-CN" altLang="en-US" sz="2600">
                <a:solidFill>
                  <a:srgbClr val="000000"/>
                </a:solidFill>
                <a:latin typeface="Microsoft Yahei"/>
                <a:ea typeface="Microsoft Yahei"/>
                <a:sym typeface="Microsoft Yahei"/>
              </a:rPr>
              <a:t>单选</a:t>
            </a:r>
            <a:r>
              <a:rPr lang="en-US" altLang="zh-CN" sz="2600">
                <a:solidFill>
                  <a:srgbClr val="000000"/>
                </a:solidFill>
                <a:latin typeface="Microsoft Yahei"/>
                <a:ea typeface="Microsoft Yahei"/>
                <a:sym typeface="Microsoft Yahei"/>
              </a:rPr>
              <a:t>)</a:t>
            </a:r>
            <a:endParaRPr lang="zh-CN" altLang="en-US" sz="2600">
              <a:solidFill>
                <a:srgbClr val="000000"/>
              </a:solidFill>
              <a:latin typeface="Microsoft Yahei"/>
              <a:ea typeface="Microsoft Yahei"/>
              <a:sym typeface="Microsoft Yahei"/>
            </a:endParaRPr>
          </a:p>
        </p:txBody>
      </p:sp>
      <p:sp>
        <p:nvSpPr>
          <p:cNvPr id="9" name="TextBox 8"/>
          <p:cNvSpPr txBox="1"/>
          <p:nvPr>
            <p:custDataLst>
              <p:tags r:id="rId3"/>
            </p:custDataLst>
          </p:nvPr>
        </p:nvSpPr>
        <p:spPr>
          <a:xfrm>
            <a:off x="2438400" y="2863691"/>
            <a:ext cx="280225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a:ea typeface="Microsoft Yahei"/>
                <a:sym typeface="Microsoft Yahei"/>
              </a:rPr>
              <a:t>0 00011 011000</a:t>
            </a:r>
            <a:endParaRPr lang="zh-CN" altLang="en-US" sz="2600">
              <a:solidFill>
                <a:srgbClr val="000000"/>
              </a:solidFill>
              <a:latin typeface="Microsoft Yahei"/>
              <a:ea typeface="Microsoft Yahei"/>
              <a:sym typeface="Microsoft Yahei"/>
            </a:endParaRPr>
          </a:p>
        </p:txBody>
      </p:sp>
      <p:sp>
        <p:nvSpPr>
          <p:cNvPr id="10" name="椭圆 9"/>
          <p:cNvSpPr>
            <a:spLocks noChangeAspect="1"/>
          </p:cNvSpPr>
          <p:nvPr>
            <p:custDataLst>
              <p:tags r:id="rId4"/>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A</a:t>
            </a:r>
            <a:endParaRPr lang="zh-CN" altLang="en-US" sz="1600">
              <a:solidFill>
                <a:srgbClr val="FFFFFF"/>
              </a:solidFill>
              <a:latin typeface="Microsoft Yahei"/>
              <a:ea typeface="Microsoft Yahei"/>
              <a:sym typeface="Microsoft Yahei"/>
            </a:endParaRPr>
          </a:p>
        </p:txBody>
      </p:sp>
      <p:sp>
        <p:nvSpPr>
          <p:cNvPr id="11" name="TextBox 10"/>
          <p:cNvSpPr txBox="1"/>
          <p:nvPr>
            <p:custDataLst>
              <p:tags r:id="rId5"/>
            </p:custDataLst>
          </p:nvPr>
        </p:nvSpPr>
        <p:spPr>
          <a:xfrm>
            <a:off x="2438400" y="3720941"/>
            <a:ext cx="280225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a:ea typeface="Microsoft Yahei"/>
                <a:sym typeface="Microsoft Yahei"/>
              </a:rPr>
              <a:t>0 00010 110000</a:t>
            </a:r>
            <a:endParaRPr lang="zh-CN" altLang="en-US" sz="2600">
              <a:solidFill>
                <a:srgbClr val="000000"/>
              </a:solidFill>
              <a:latin typeface="Microsoft Yahei"/>
              <a:ea typeface="Microsoft Yahei"/>
              <a:sym typeface="Microsoft Yahei"/>
            </a:endParaRPr>
          </a:p>
        </p:txBody>
      </p:sp>
      <p:sp>
        <p:nvSpPr>
          <p:cNvPr id="12" name="椭圆 11"/>
          <p:cNvSpPr>
            <a:spLocks noChangeAspect="1"/>
          </p:cNvSpPr>
          <p:nvPr>
            <p:custDataLst>
              <p:tags r:id="rId6"/>
            </p:custDataLst>
          </p:nvPr>
        </p:nvSpPr>
        <p:spPr>
          <a:xfrm>
            <a:off x="15716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B</a:t>
            </a:r>
            <a:endParaRPr lang="zh-CN" altLang="en-US" sz="1600">
              <a:solidFill>
                <a:srgbClr val="FFFFFF"/>
              </a:solidFill>
              <a:latin typeface="Microsoft Yahei"/>
              <a:ea typeface="Microsoft Yahei"/>
              <a:sym typeface="Microsoft Yahei"/>
            </a:endParaRPr>
          </a:p>
        </p:txBody>
      </p:sp>
      <p:sp>
        <p:nvSpPr>
          <p:cNvPr id="13" name="TextBox 12"/>
          <p:cNvSpPr txBox="1"/>
          <p:nvPr>
            <p:custDataLst>
              <p:tags r:id="rId7"/>
            </p:custDataLst>
          </p:nvPr>
        </p:nvSpPr>
        <p:spPr>
          <a:xfrm>
            <a:off x="2438400" y="4578191"/>
            <a:ext cx="280225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a:ea typeface="Microsoft Yahei"/>
                <a:sym typeface="Microsoft Yahei"/>
              </a:rPr>
              <a:t>1 00011 010010</a:t>
            </a:r>
            <a:endParaRPr lang="zh-CN" altLang="en-US" sz="2600">
              <a:solidFill>
                <a:srgbClr val="000000"/>
              </a:solidFill>
              <a:latin typeface="Microsoft Yahei"/>
              <a:ea typeface="Microsoft Yahei"/>
              <a:sym typeface="Microsoft Yahei"/>
            </a:endParaRPr>
          </a:p>
        </p:txBody>
      </p:sp>
      <p:sp>
        <p:nvSpPr>
          <p:cNvPr id="14" name="椭圆 13"/>
          <p:cNvSpPr>
            <a:spLocks noChangeAspect="1"/>
          </p:cNvSpPr>
          <p:nvPr>
            <p:custDataLst>
              <p:tags r:id="rId8"/>
            </p:custDataLst>
          </p:nvPr>
        </p:nvSpPr>
        <p:spPr>
          <a:xfrm>
            <a:off x="15716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C</a:t>
            </a:r>
            <a:endParaRPr lang="zh-CN" altLang="en-US" sz="1600">
              <a:solidFill>
                <a:srgbClr val="FFFFFF"/>
              </a:solidFill>
              <a:latin typeface="Microsoft Yahei"/>
              <a:ea typeface="Microsoft Yahei"/>
              <a:sym typeface="Microsoft Yahei"/>
            </a:endParaRPr>
          </a:p>
        </p:txBody>
      </p:sp>
      <p:sp>
        <p:nvSpPr>
          <p:cNvPr id="15" name="TextBox 14"/>
          <p:cNvSpPr txBox="1"/>
          <p:nvPr>
            <p:custDataLst>
              <p:tags r:id="rId9"/>
            </p:custDataLst>
          </p:nvPr>
        </p:nvSpPr>
        <p:spPr>
          <a:xfrm>
            <a:off x="2438400" y="5435441"/>
            <a:ext cx="280225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a:ea typeface="Microsoft Yahei"/>
                <a:sym typeface="Microsoft Yahei"/>
              </a:rPr>
              <a:t>0 00100 101001</a:t>
            </a:r>
            <a:endParaRPr lang="zh-CN" altLang="en-US" sz="2600">
              <a:solidFill>
                <a:srgbClr val="000000"/>
              </a:solidFill>
              <a:latin typeface="Microsoft Yahei"/>
              <a:ea typeface="Microsoft Yahei"/>
              <a:sym typeface="Microsoft Yahei"/>
            </a:endParaRPr>
          </a:p>
        </p:txBody>
      </p:sp>
      <p:sp>
        <p:nvSpPr>
          <p:cNvPr id="16" name="椭圆 15"/>
          <p:cNvSpPr>
            <a:spLocks noChangeAspect="1"/>
          </p:cNvSpPr>
          <p:nvPr>
            <p:custDataLst>
              <p:tags r:id="rId10"/>
            </p:custDataLst>
          </p:nvPr>
        </p:nvSpPr>
        <p:spPr>
          <a:xfrm>
            <a:off x="15716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D</a:t>
            </a:r>
            <a:endParaRPr lang="zh-CN" altLang="en-US" sz="1600">
              <a:solidFill>
                <a:srgbClr val="FFFFFF"/>
              </a:solidFill>
              <a:latin typeface="Microsoft Yahei"/>
              <a:ea typeface="Microsoft Yahei"/>
              <a:sym typeface="Microsoft Yahei"/>
            </a:endParaRPr>
          </a:p>
        </p:txBody>
      </p:sp>
      <p:sp>
        <p:nvSpPr>
          <p:cNvPr id="17" name="矩形 16"/>
          <p:cNvSpPr/>
          <p:nvPr>
            <p:custDataLst>
              <p:tags r:id="rId11"/>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2" name="TextBox 21"/>
          <p:cNvSpPr txBox="1"/>
          <p:nvPr>
            <p:custDataLst>
              <p:tags r:id="rId12"/>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a:ea typeface="Microsoft Yahei"/>
                <a:sym typeface="Microsoft Yahei"/>
              </a:rPr>
              <a:t>可为此题添加文本、图片、公式等解析，且需将内容全部放在本区域内。正常使用需</a:t>
            </a:r>
            <a:r>
              <a:rPr lang="en-US" altLang="zh-CN" sz="1200">
                <a:solidFill>
                  <a:srgbClr val="F84F41"/>
                </a:solidFill>
                <a:latin typeface="Microsoft Yahei"/>
                <a:ea typeface="Microsoft Yahei"/>
                <a:sym typeface="Microsoft Yahei"/>
              </a:rPr>
              <a:t>3.0</a:t>
            </a:r>
            <a:r>
              <a:rPr lang="zh-CN" altLang="en-US" sz="1200">
                <a:solidFill>
                  <a:srgbClr val="F84F41"/>
                </a:solidFill>
                <a:latin typeface="Microsoft Yahei"/>
                <a:ea typeface="Microsoft Yahei"/>
                <a:sym typeface="Microsoft Yahei"/>
              </a:rPr>
              <a:t>以上版本</a:t>
            </a:r>
          </a:p>
        </p:txBody>
      </p:sp>
      <p:sp>
        <p:nvSpPr>
          <p:cNvPr id="23" name="TextBox 22"/>
          <p:cNvSpPr txBox="1"/>
          <p:nvPr>
            <p:custDataLst>
              <p:tags r:id="rId13"/>
            </p:custDataLst>
          </p:nvPr>
        </p:nvSpPr>
        <p:spPr>
          <a:xfrm>
            <a:off x="12827000" y="1270000"/>
            <a:ext cx="3332480" cy="369332"/>
          </a:xfrm>
          <a:prstGeom prst="rect">
            <a:avLst/>
          </a:prstGeom>
          <a:noFill/>
        </p:spPr>
        <p:txBody>
          <a:bodyPr vert="horz" rtlCol="0" anchor="t" anchorCtr="0">
            <a:spAutoFit/>
          </a:bodyPr>
          <a:lstStyle/>
          <a:p>
            <a:endParaRPr lang="zh-CN" altLang="en-US">
              <a:sym typeface="Microsoft Yahei"/>
            </a:endParaRPr>
          </a:p>
        </p:txBody>
      </p:sp>
      <p:sp>
        <p:nvSpPr>
          <p:cNvPr id="24" name="TextBox 23"/>
          <p:cNvSpPr txBox="1"/>
          <p:nvPr>
            <p:custDataLst>
              <p:tags r:id="rId14"/>
            </p:custDataLst>
          </p:nvPr>
        </p:nvSpPr>
        <p:spPr>
          <a:xfrm>
            <a:off x="12827000" y="1376114"/>
            <a:ext cx="3332480" cy="1692771"/>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1300" dirty="0">
                <a:solidFill>
                  <a:srgbClr val="000000"/>
                </a:solidFill>
                <a:latin typeface="Microsoft Yahei"/>
                <a:ea typeface="Microsoft Yahei"/>
                <a:sym typeface="Microsoft Yahei"/>
              </a:rPr>
              <a:t>答案</a:t>
            </a:r>
            <a:r>
              <a:rPr lang="en-US" altLang="zh-CN" sz="1300" dirty="0">
                <a:solidFill>
                  <a:srgbClr val="000000"/>
                </a:solidFill>
                <a:latin typeface="Microsoft Yahei"/>
                <a:ea typeface="Microsoft Yahei"/>
                <a:sym typeface="Microsoft Yahei"/>
              </a:rPr>
              <a:t>B</a:t>
            </a:r>
            <a:r>
              <a:rPr lang="zh-CN" altLang="en-US" sz="1300" dirty="0">
                <a:solidFill>
                  <a:srgbClr val="000000"/>
                </a:solidFill>
                <a:latin typeface="Microsoft Yahei"/>
                <a:ea typeface="Microsoft Yahei"/>
                <a:sym typeface="Microsoft Yahei"/>
              </a:rPr>
              <a:t>。一般浮点数格式。浮点数加。</a:t>
            </a:r>
            <a:r>
              <a:rPr lang="en-US" altLang="zh-CN" sz="1300" dirty="0">
                <a:solidFill>
                  <a:srgbClr val="000000"/>
                </a:solidFill>
                <a:latin typeface="Microsoft Yahei"/>
                <a:ea typeface="Microsoft Yahei"/>
                <a:sym typeface="Microsoft Yahei"/>
              </a:rPr>
              <a:t>X=0 0011 0.110101;Y=0 0010 1.000110</a:t>
            </a:r>
            <a:r>
              <a:rPr lang="zh-CN" altLang="en-US" sz="1300" dirty="0">
                <a:solidFill>
                  <a:srgbClr val="000000"/>
                </a:solidFill>
                <a:latin typeface="Microsoft Yahei"/>
                <a:ea typeface="Microsoft Yahei"/>
                <a:sym typeface="Microsoft Yahei"/>
              </a:rPr>
              <a:t>对阶</a:t>
            </a:r>
            <a:r>
              <a:rPr lang="en-US" altLang="zh-CN" sz="1300" dirty="0">
                <a:solidFill>
                  <a:srgbClr val="000000"/>
                </a:solidFill>
                <a:latin typeface="Microsoft Yahei"/>
                <a:ea typeface="Microsoft Yahei"/>
                <a:sym typeface="Microsoft Yahei"/>
              </a:rPr>
              <a:t>,</a:t>
            </a:r>
            <a:r>
              <a:rPr lang="zh-CN" altLang="en-US" sz="1300" dirty="0">
                <a:solidFill>
                  <a:srgbClr val="000000"/>
                </a:solidFill>
                <a:latin typeface="Microsoft Yahei"/>
                <a:ea typeface="Microsoft Yahei"/>
                <a:sym typeface="Microsoft Yahei"/>
              </a:rPr>
              <a:t>后尾数</a:t>
            </a:r>
            <a:r>
              <a:rPr lang="en-US" altLang="zh-CN" sz="1300" dirty="0">
                <a:solidFill>
                  <a:srgbClr val="000000"/>
                </a:solidFill>
                <a:latin typeface="Microsoft Yahei"/>
                <a:ea typeface="Microsoft Yahei"/>
                <a:sym typeface="Microsoft Yahei"/>
              </a:rPr>
              <a:t>(</a:t>
            </a:r>
            <a:r>
              <a:rPr lang="zh-CN" altLang="en-US" sz="1300" dirty="0">
                <a:solidFill>
                  <a:srgbClr val="000000"/>
                </a:solidFill>
                <a:latin typeface="Microsoft Yahei"/>
                <a:ea typeface="Microsoft Yahei"/>
                <a:sym typeface="Microsoft Yahei"/>
              </a:rPr>
              <a:t>补码</a:t>
            </a:r>
            <a:r>
              <a:rPr lang="en-US" altLang="zh-CN" sz="1300" dirty="0">
                <a:solidFill>
                  <a:srgbClr val="000000"/>
                </a:solidFill>
                <a:latin typeface="Microsoft Yahei"/>
                <a:ea typeface="Microsoft Yahei"/>
                <a:sym typeface="Microsoft Yahei"/>
              </a:rPr>
              <a:t>)</a:t>
            </a:r>
            <a:r>
              <a:rPr lang="zh-CN" altLang="en-US" sz="1300" dirty="0">
                <a:solidFill>
                  <a:srgbClr val="000000"/>
                </a:solidFill>
                <a:latin typeface="Microsoft Yahei"/>
                <a:ea typeface="Microsoft Yahei"/>
                <a:sym typeface="Microsoft Yahei"/>
              </a:rPr>
              <a:t>相加。对比阶码</a:t>
            </a:r>
            <a:r>
              <a:rPr lang="en-US" altLang="zh-CN" sz="1300" dirty="0">
                <a:solidFill>
                  <a:srgbClr val="000000"/>
                </a:solidFill>
                <a:latin typeface="Microsoft Yahei"/>
                <a:ea typeface="Microsoft Yahei"/>
                <a:sym typeface="Microsoft Yahei"/>
              </a:rPr>
              <a:t>,</a:t>
            </a:r>
            <a:r>
              <a:rPr lang="zh-CN" altLang="en-US" sz="1300" dirty="0">
                <a:solidFill>
                  <a:srgbClr val="000000"/>
                </a:solidFill>
                <a:latin typeface="Microsoft Yahei"/>
                <a:ea typeface="Microsoft Yahei"/>
                <a:sym typeface="Microsoft Yahei"/>
              </a:rPr>
              <a:t>先转换为原码</a:t>
            </a:r>
            <a:r>
              <a:rPr lang="en-US" altLang="zh-CN" sz="1300" dirty="0">
                <a:solidFill>
                  <a:srgbClr val="000000"/>
                </a:solidFill>
                <a:latin typeface="Microsoft Yahei"/>
                <a:ea typeface="Microsoft Yahei"/>
                <a:sym typeface="Microsoft Yahei"/>
              </a:rPr>
              <a:t>,</a:t>
            </a:r>
            <a:r>
              <a:rPr lang="zh-CN" altLang="en-US" sz="1300" dirty="0">
                <a:solidFill>
                  <a:srgbClr val="000000"/>
                </a:solidFill>
                <a:latin typeface="Microsoft Yahei"/>
                <a:ea typeface="Microsoft Yahei"/>
                <a:sym typeface="Microsoft Yahei"/>
              </a:rPr>
              <a:t>都是正的阶码一个是</a:t>
            </a:r>
            <a:r>
              <a:rPr lang="en-US" altLang="zh-CN" sz="1300" dirty="0">
                <a:solidFill>
                  <a:srgbClr val="000000"/>
                </a:solidFill>
                <a:latin typeface="Microsoft Yahei"/>
                <a:ea typeface="Microsoft Yahei"/>
                <a:sym typeface="Microsoft Yahei"/>
              </a:rPr>
              <a:t>3</a:t>
            </a:r>
            <a:r>
              <a:rPr lang="zh-CN" altLang="en-US" sz="1300" dirty="0">
                <a:solidFill>
                  <a:srgbClr val="000000"/>
                </a:solidFill>
                <a:latin typeface="Microsoft Yahei"/>
                <a:ea typeface="Microsoft Yahei"/>
                <a:sym typeface="Microsoft Yahei"/>
              </a:rPr>
              <a:t>一个是</a:t>
            </a:r>
            <a:r>
              <a:rPr lang="en-US" altLang="zh-CN" sz="1300" dirty="0">
                <a:solidFill>
                  <a:srgbClr val="000000"/>
                </a:solidFill>
                <a:latin typeface="Microsoft Yahei"/>
                <a:ea typeface="Microsoft Yahei"/>
                <a:sym typeface="Microsoft Yahei"/>
              </a:rPr>
              <a:t>2</a:t>
            </a:r>
            <a:r>
              <a:rPr lang="zh-CN" altLang="en-US" sz="1300" dirty="0">
                <a:solidFill>
                  <a:srgbClr val="000000"/>
                </a:solidFill>
                <a:latin typeface="Microsoft Yahei"/>
                <a:ea typeface="Microsoft Yahei"/>
                <a:sym typeface="Microsoft Yahei"/>
              </a:rPr>
              <a:t>。所以小阶对大阶</a:t>
            </a:r>
            <a:r>
              <a:rPr lang="en-US" altLang="zh-CN" sz="1300" dirty="0">
                <a:solidFill>
                  <a:srgbClr val="000000"/>
                </a:solidFill>
                <a:latin typeface="Microsoft Yahei"/>
                <a:ea typeface="Microsoft Yahei"/>
                <a:sym typeface="Microsoft Yahei"/>
              </a:rPr>
              <a:t>,Y</a:t>
            </a:r>
            <a:r>
              <a:rPr lang="zh-CN" altLang="en-US" sz="1300" dirty="0">
                <a:solidFill>
                  <a:srgbClr val="000000"/>
                </a:solidFill>
                <a:latin typeface="Microsoft Yahei"/>
                <a:ea typeface="Microsoft Yahei"/>
                <a:sym typeface="Microsoft Yahei"/>
              </a:rPr>
              <a:t>尾数需右移</a:t>
            </a:r>
            <a:r>
              <a:rPr lang="en-US" altLang="zh-CN" sz="1300" dirty="0">
                <a:solidFill>
                  <a:srgbClr val="000000"/>
                </a:solidFill>
                <a:latin typeface="Microsoft Yahei"/>
                <a:ea typeface="Microsoft Yahei"/>
                <a:sym typeface="Microsoft Yahei"/>
              </a:rPr>
              <a:t>1</a:t>
            </a:r>
            <a:r>
              <a:rPr lang="zh-CN" altLang="en-US" sz="1300" dirty="0">
                <a:solidFill>
                  <a:srgbClr val="000000"/>
                </a:solidFill>
                <a:latin typeface="Microsoft Yahei"/>
                <a:ea typeface="Microsoft Yahei"/>
                <a:sym typeface="Microsoft Yahei"/>
              </a:rPr>
              <a:t>位。</a:t>
            </a:r>
            <a:r>
              <a:rPr lang="en-US" altLang="zh-CN" sz="1300" dirty="0">
                <a:solidFill>
                  <a:srgbClr val="000000"/>
                </a:solidFill>
                <a:latin typeface="Microsoft Yahei"/>
                <a:ea typeface="Microsoft Yahei"/>
                <a:sym typeface="Microsoft Yahei"/>
              </a:rPr>
              <a:t>Y</a:t>
            </a:r>
            <a:r>
              <a:rPr lang="zh-CN" altLang="en-US" sz="1300" dirty="0">
                <a:solidFill>
                  <a:srgbClr val="000000"/>
                </a:solidFill>
                <a:latin typeface="Microsoft Yahei"/>
                <a:ea typeface="Microsoft Yahei"/>
                <a:sym typeface="Microsoft Yahei"/>
              </a:rPr>
              <a:t>尾数变为</a:t>
            </a:r>
            <a:r>
              <a:rPr lang="en-US" altLang="zh-CN" sz="1300" dirty="0">
                <a:solidFill>
                  <a:srgbClr val="000000"/>
                </a:solidFill>
                <a:latin typeface="Microsoft Yahei"/>
                <a:ea typeface="Microsoft Yahei"/>
                <a:sym typeface="Microsoft Yahei"/>
              </a:rPr>
              <a:t>1.10 0011 0 ,</a:t>
            </a:r>
            <a:r>
              <a:rPr lang="zh-CN" altLang="en-US" sz="1300" dirty="0">
                <a:solidFill>
                  <a:srgbClr val="000000"/>
                </a:solidFill>
                <a:latin typeface="Microsoft Yahei"/>
                <a:ea typeface="Microsoft Yahei"/>
                <a:sym typeface="Microsoft Yahei"/>
              </a:rPr>
              <a:t>尾数相加</a:t>
            </a:r>
            <a:r>
              <a:rPr lang="en-US" altLang="zh-CN" sz="1300" dirty="0">
                <a:solidFill>
                  <a:srgbClr val="000000"/>
                </a:solidFill>
                <a:latin typeface="Microsoft Yahei"/>
                <a:ea typeface="Microsoft Yahei"/>
                <a:sym typeface="Microsoft Yahei"/>
              </a:rPr>
              <a:t>=0.011000,</a:t>
            </a:r>
            <a:r>
              <a:rPr lang="zh-CN" altLang="en-US" sz="1300" dirty="0">
                <a:solidFill>
                  <a:srgbClr val="000000"/>
                </a:solidFill>
                <a:latin typeface="Microsoft Yahei"/>
                <a:ea typeface="Microsoft Yahei"/>
                <a:sym typeface="Microsoft Yahei"/>
              </a:rPr>
              <a:t>非规格化</a:t>
            </a:r>
            <a:r>
              <a:rPr lang="en-US" altLang="zh-CN" sz="1300" dirty="0">
                <a:solidFill>
                  <a:srgbClr val="000000"/>
                </a:solidFill>
                <a:latin typeface="Microsoft Yahei"/>
                <a:ea typeface="Microsoft Yahei"/>
                <a:sym typeface="Microsoft Yahei"/>
              </a:rPr>
              <a:t>,</a:t>
            </a:r>
            <a:r>
              <a:rPr lang="zh-CN" altLang="en-US" sz="1300" dirty="0">
                <a:solidFill>
                  <a:srgbClr val="000000"/>
                </a:solidFill>
                <a:latin typeface="Microsoft Yahei"/>
                <a:ea typeface="Microsoft Yahei"/>
                <a:sym typeface="Microsoft Yahei"/>
              </a:rPr>
              <a:t>需要左规</a:t>
            </a:r>
            <a:r>
              <a:rPr lang="en-US" altLang="zh-CN" sz="1300" dirty="0">
                <a:solidFill>
                  <a:srgbClr val="000000"/>
                </a:solidFill>
                <a:latin typeface="Microsoft Yahei"/>
                <a:ea typeface="Microsoft Yahei"/>
                <a:sym typeface="Microsoft Yahei"/>
              </a:rPr>
              <a:t>,1</a:t>
            </a:r>
            <a:r>
              <a:rPr lang="zh-CN" altLang="en-US" sz="1300" dirty="0">
                <a:solidFill>
                  <a:srgbClr val="000000"/>
                </a:solidFill>
                <a:latin typeface="Microsoft Yahei"/>
                <a:ea typeface="Microsoft Yahei"/>
                <a:sym typeface="Microsoft Yahei"/>
              </a:rPr>
              <a:t>位</a:t>
            </a:r>
            <a:r>
              <a:rPr lang="en-US" altLang="zh-CN" sz="1300" dirty="0">
                <a:solidFill>
                  <a:srgbClr val="000000"/>
                </a:solidFill>
                <a:latin typeface="Microsoft Yahei"/>
                <a:ea typeface="Microsoft Yahei"/>
                <a:sym typeface="Microsoft Yahei"/>
              </a:rPr>
              <a:t>,</a:t>
            </a:r>
            <a:r>
              <a:rPr lang="zh-CN" altLang="en-US" sz="1300" dirty="0">
                <a:solidFill>
                  <a:srgbClr val="000000"/>
                </a:solidFill>
                <a:latin typeface="Microsoft Yahei"/>
                <a:ea typeface="Microsoft Yahei"/>
                <a:sym typeface="Microsoft Yahei"/>
              </a:rPr>
              <a:t>阶码</a:t>
            </a:r>
            <a:r>
              <a:rPr lang="en-US" altLang="zh-CN" sz="1300" dirty="0">
                <a:solidFill>
                  <a:srgbClr val="000000"/>
                </a:solidFill>
                <a:latin typeface="Microsoft Yahei"/>
                <a:ea typeface="Microsoft Yahei"/>
                <a:sym typeface="Microsoft Yahei"/>
              </a:rPr>
              <a:t>-1.</a:t>
            </a:r>
            <a:r>
              <a:rPr lang="zh-CN" altLang="en-US" sz="1300" dirty="0">
                <a:solidFill>
                  <a:srgbClr val="000000"/>
                </a:solidFill>
                <a:latin typeface="Microsoft Yahei"/>
                <a:ea typeface="Microsoft Yahei"/>
                <a:sym typeface="Microsoft Yahei"/>
              </a:rPr>
              <a:t>尾数</a:t>
            </a:r>
            <a:r>
              <a:rPr lang="en-US" altLang="zh-CN" sz="1300" dirty="0">
                <a:solidFill>
                  <a:srgbClr val="000000"/>
                </a:solidFill>
                <a:latin typeface="Microsoft Yahei"/>
                <a:ea typeface="Microsoft Yahei"/>
                <a:sym typeface="Microsoft Yahei"/>
              </a:rPr>
              <a:t>=0.110000  </a:t>
            </a:r>
            <a:r>
              <a:rPr lang="zh-CN" altLang="en-US" sz="1300" dirty="0">
                <a:solidFill>
                  <a:srgbClr val="000000"/>
                </a:solidFill>
                <a:latin typeface="Microsoft Yahei"/>
                <a:ea typeface="Microsoft Yahei"/>
                <a:sym typeface="Microsoft Yahei"/>
              </a:rPr>
              <a:t>阶码</a:t>
            </a:r>
            <a:r>
              <a:rPr lang="en-US" altLang="zh-CN" sz="1300" dirty="0">
                <a:solidFill>
                  <a:srgbClr val="000000"/>
                </a:solidFill>
                <a:latin typeface="Microsoft Yahei"/>
                <a:ea typeface="Microsoft Yahei"/>
                <a:sym typeface="Microsoft Yahei"/>
              </a:rPr>
              <a:t>3-1=00010  0 00010 110000</a:t>
            </a:r>
            <a:endParaRPr lang="zh-CN" altLang="en-US" sz="1300" dirty="0">
              <a:solidFill>
                <a:srgbClr val="000000"/>
              </a:solidFill>
              <a:latin typeface="Microsoft Yahei"/>
              <a:ea typeface="Microsoft Yahei"/>
              <a:sym typeface="Microsoft Yahei"/>
            </a:endParaRPr>
          </a:p>
        </p:txBody>
      </p:sp>
      <p:sp>
        <p:nvSpPr>
          <p:cNvPr id="25" name="圆角矩形 24"/>
          <p:cNvSpPr/>
          <p:nvPr>
            <p:custDataLst>
              <p:tags r:id="rId15"/>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a:ea typeface="Microsoft Yahei"/>
                <a:sym typeface="Microsoft Yahei"/>
              </a:rPr>
              <a:t>提交</a:t>
            </a:r>
          </a:p>
        </p:txBody>
      </p:sp>
      <p:grpSp>
        <p:nvGrpSpPr>
          <p:cNvPr id="21" name="组合 20"/>
          <p:cNvGrpSpPr/>
          <p:nvPr>
            <p:custDataLst>
              <p:tags r:id="rId16"/>
            </p:custDataLst>
          </p:nvPr>
        </p:nvGrpSpPr>
        <p:grpSpPr>
          <a:xfrm>
            <a:off x="12585700" y="0"/>
            <a:ext cx="3815080" cy="647700"/>
            <a:chOff x="12585700" y="0"/>
            <a:chExt cx="3815080" cy="647700"/>
          </a:xfrm>
        </p:grpSpPr>
        <p:sp>
          <p:nvSpPr>
            <p:cNvPr id="18" name="RemarkBack"/>
            <p:cNvSpPr/>
            <p:nvPr>
              <p:custDataLst>
                <p:tags r:id="rId26"/>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RemarkBlock"/>
            <p:cNvSpPr/>
            <p:nvPr>
              <p:custDataLst>
                <p:tags r:id="rId27"/>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markTitleText"/>
            <p:cNvSpPr txBox="1"/>
            <p:nvPr>
              <p:custDataLst>
                <p:tags r:id="rId28"/>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sp>
        <p:nvSpPr>
          <p:cNvPr id="26" name="RemarkBack"/>
          <p:cNvSpPr/>
          <p:nvPr>
            <p:custDataLst>
              <p:tags r:id="rId17"/>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emarkBlock"/>
          <p:cNvSpPr/>
          <p:nvPr>
            <p:custDataLst>
              <p:tags r:id="rId18"/>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emarkTitleText"/>
          <p:cNvSpPr txBox="1"/>
          <p:nvPr>
            <p:custDataLst>
              <p:tags r:id="rId19"/>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a:ea typeface="Microsoft Yahei"/>
                <a:sym typeface="Microsoft Yahei"/>
              </a:rPr>
              <a:t>答案解析</a:t>
            </a:r>
          </a:p>
        </p:txBody>
      </p:sp>
      <p:grpSp>
        <p:nvGrpSpPr>
          <p:cNvPr id="7" name="组合 6"/>
          <p:cNvGrpSpPr/>
          <p:nvPr>
            <p:custDataLst>
              <p:tags r:id="rId20"/>
            </p:custDataLst>
          </p:nvPr>
        </p:nvGrpSpPr>
        <p:grpSpPr>
          <a:xfrm>
            <a:off x="0" y="0"/>
            <a:ext cx="12192000" cy="635000"/>
            <a:chOff x="0" y="0"/>
            <a:chExt cx="12192000" cy="635000"/>
          </a:xfrm>
        </p:grpSpPr>
        <p:sp>
          <p:nvSpPr>
            <p:cNvPr id="3" name="TitleBackground"/>
            <p:cNvSpPr/>
            <p:nvPr>
              <p:custDataLst>
                <p:tags r:id="rId22"/>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ColorBlock"/>
            <p:cNvSpPr/>
            <p:nvPr>
              <p:custDataLst>
                <p:tags r:id="rId2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ypeText"/>
            <p:cNvSpPr txBox="1"/>
            <p:nvPr>
              <p:custDataLst>
                <p:tags r:id="rId24"/>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a:ea typeface="Microsoft Yahei"/>
                  <a:sym typeface="Microsoft Yahei"/>
                </a:rPr>
                <a:t>单选题</a:t>
              </a:r>
            </a:p>
          </p:txBody>
        </p:sp>
        <p:sp>
          <p:nvSpPr>
            <p:cNvPr id="6" name="TipText"/>
            <p:cNvSpPr txBox="1"/>
            <p:nvPr>
              <p:custDataLst>
                <p:tags r:id="rId25"/>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a:ea typeface="Microsoft Yahei"/>
                  <a:sym typeface="Microsoft Yahei"/>
                </a:rPr>
                <a:t>1</a:t>
              </a:r>
              <a:r>
                <a:rPr lang="zh-CN" altLang="en-US" sz="2000">
                  <a:solidFill>
                    <a:srgbClr val="808080"/>
                  </a:solidFill>
                  <a:latin typeface="Microsoft Yahei"/>
                  <a:ea typeface="Microsoft Yahei"/>
                  <a:sym typeface="Microsoft Yahei"/>
                </a:rPr>
                <a:t>分</a:t>
              </a:r>
            </a:p>
          </p:txBody>
        </p:sp>
      </p:grpSp>
      <p:pic>
        <p:nvPicPr>
          <p:cNvPr id="2" name="图片 1"/>
          <p:cNvPicPr>
            <a:picLocks/>
          </p:cNvPicPr>
          <p:nvPr>
            <p:custDataLst>
              <p:tags r:id="rId21"/>
            </p:custDataLst>
          </p:nvPr>
        </p:nvPicPr>
        <p:blipFill>
          <a:blip r:embed="rId3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652781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8" name="TextBox 7"/>
          <p:cNvSpPr txBox="1"/>
          <p:nvPr>
            <p:custDataLst>
              <p:tags r:id="rId2"/>
            </p:custDataLst>
          </p:nvPr>
        </p:nvSpPr>
        <p:spPr>
          <a:xfrm>
            <a:off x="1219200" y="1264602"/>
            <a:ext cx="9701530" cy="88392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a:ea typeface="Microsoft Yahei"/>
                <a:sym typeface="Microsoft Yahei"/>
              </a:rPr>
              <a:t>5</a:t>
            </a:r>
            <a:r>
              <a:rPr lang="zh-CN" altLang="en-US" sz="2600">
                <a:solidFill>
                  <a:srgbClr val="000000"/>
                </a:solidFill>
                <a:latin typeface="Microsoft Yahei"/>
                <a:ea typeface="Microsoft Yahei"/>
                <a:sym typeface="Microsoft Yahei"/>
              </a:rPr>
              <a:t>若浮点数的阶码和尾数均为补码数据表示</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下列关于浮点数溢出的描述中</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正确的是</a:t>
            </a:r>
            <a:r>
              <a:rPr lang="en-US" altLang="zh-CN" sz="2600">
                <a:solidFill>
                  <a:srgbClr val="000000"/>
                </a:solidFill>
                <a:latin typeface="Microsoft Yahei"/>
                <a:ea typeface="Microsoft Yahei"/>
                <a:sym typeface="Microsoft Yahei"/>
              </a:rPr>
              <a:t>(        ) (</a:t>
            </a:r>
            <a:r>
              <a:rPr lang="zh-CN" altLang="en-US" sz="2600">
                <a:solidFill>
                  <a:srgbClr val="000000"/>
                </a:solidFill>
                <a:latin typeface="Microsoft Yahei"/>
                <a:ea typeface="Microsoft Yahei"/>
                <a:sym typeface="Microsoft Yahei"/>
              </a:rPr>
              <a:t>多选</a:t>
            </a:r>
            <a:r>
              <a:rPr lang="en-US" altLang="zh-CN" sz="2600">
                <a:solidFill>
                  <a:srgbClr val="000000"/>
                </a:solidFill>
                <a:latin typeface="Microsoft Yahei"/>
                <a:ea typeface="Microsoft Yahei"/>
                <a:sym typeface="Microsoft Yahei"/>
              </a:rPr>
              <a:t>)</a:t>
            </a:r>
            <a:endParaRPr lang="zh-CN" altLang="en-US" sz="2600">
              <a:solidFill>
                <a:srgbClr val="000000"/>
              </a:solidFill>
              <a:latin typeface="Microsoft Yahei"/>
              <a:ea typeface="Microsoft Yahei"/>
              <a:sym typeface="Microsoft Yahei"/>
            </a:endParaRPr>
          </a:p>
        </p:txBody>
      </p:sp>
      <p:sp>
        <p:nvSpPr>
          <p:cNvPr id="9" name="TextBox 8"/>
          <p:cNvSpPr txBox="1"/>
          <p:nvPr>
            <p:custDataLst>
              <p:tags r:id="rId3"/>
            </p:custDataLst>
          </p:nvPr>
        </p:nvSpPr>
        <p:spPr>
          <a:xfrm>
            <a:off x="2438400" y="2863691"/>
            <a:ext cx="300228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阶码溢出</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结果溢出</a:t>
            </a:r>
          </a:p>
        </p:txBody>
      </p:sp>
      <p:sp>
        <p:nvSpPr>
          <p:cNvPr id="10" name="矩形 9"/>
          <p:cNvSpPr>
            <a:spLocks noChangeAspect="1"/>
          </p:cNvSpPr>
          <p:nvPr>
            <p:custDataLst>
              <p:tags r:id="rId4"/>
            </p:custDataLst>
          </p:nvPr>
        </p:nvSpPr>
        <p:spPr>
          <a:xfrm>
            <a:off x="1571625" y="2850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A</a:t>
            </a:r>
            <a:endParaRPr lang="zh-CN" altLang="en-US" sz="1600">
              <a:solidFill>
                <a:srgbClr val="FFFFFF"/>
              </a:solidFill>
              <a:latin typeface="Microsoft Yahei"/>
              <a:ea typeface="Microsoft Yahei"/>
              <a:sym typeface="Microsoft Yahei"/>
            </a:endParaRPr>
          </a:p>
        </p:txBody>
      </p:sp>
      <p:sp>
        <p:nvSpPr>
          <p:cNvPr id="11" name="TextBox 10"/>
          <p:cNvSpPr txBox="1"/>
          <p:nvPr>
            <p:custDataLst>
              <p:tags r:id="rId5"/>
            </p:custDataLst>
          </p:nvPr>
        </p:nvSpPr>
        <p:spPr>
          <a:xfrm>
            <a:off x="2438400" y="3720941"/>
            <a:ext cx="465328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阶码和尾数都溢出</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结果才溢出</a:t>
            </a:r>
          </a:p>
        </p:txBody>
      </p:sp>
      <p:sp>
        <p:nvSpPr>
          <p:cNvPr id="12" name="矩形 11"/>
          <p:cNvSpPr>
            <a:spLocks noChangeAspect="1"/>
          </p:cNvSpPr>
          <p:nvPr>
            <p:custDataLst>
              <p:tags r:id="rId6"/>
            </p:custDataLst>
          </p:nvPr>
        </p:nvSpPr>
        <p:spPr>
          <a:xfrm>
            <a:off x="1571625" y="37076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B</a:t>
            </a:r>
            <a:endParaRPr lang="zh-CN" altLang="en-US" sz="1600">
              <a:solidFill>
                <a:srgbClr val="FFFFFF"/>
              </a:solidFill>
              <a:latin typeface="Microsoft Yahei"/>
              <a:ea typeface="Microsoft Yahei"/>
              <a:sym typeface="Microsoft Yahei"/>
            </a:endParaRPr>
          </a:p>
        </p:txBody>
      </p:sp>
      <p:sp>
        <p:nvSpPr>
          <p:cNvPr id="13" name="TextBox 12"/>
          <p:cNvSpPr txBox="1"/>
          <p:nvPr>
            <p:custDataLst>
              <p:tags r:id="rId7"/>
            </p:custDataLst>
          </p:nvPr>
        </p:nvSpPr>
        <p:spPr>
          <a:xfrm>
            <a:off x="2438400" y="4578191"/>
            <a:ext cx="696468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当右移规格化时</a:t>
            </a:r>
            <a:r>
              <a:rPr lang="en-US" altLang="zh-CN" sz="2600">
                <a:solidFill>
                  <a:srgbClr val="000000"/>
                </a:solidFill>
                <a:latin typeface="Microsoft Yahei"/>
                <a:ea typeface="Microsoft Yahei"/>
                <a:sym typeface="Microsoft Yahei"/>
              </a:rPr>
              <a:t>,</a:t>
            </a:r>
            <a:r>
              <a:rPr lang="zh-CN" altLang="en-US" sz="2600">
                <a:solidFill>
                  <a:srgbClr val="000000"/>
                </a:solidFill>
                <a:latin typeface="Microsoft Yahei"/>
                <a:ea typeface="Microsoft Yahei"/>
                <a:sym typeface="Microsoft Yahei"/>
              </a:rPr>
              <a:t>可能由于解码增加而产生溢出</a:t>
            </a:r>
          </a:p>
        </p:txBody>
      </p:sp>
      <p:sp>
        <p:nvSpPr>
          <p:cNvPr id="14" name="矩形 13"/>
          <p:cNvSpPr>
            <a:spLocks noChangeAspect="1"/>
          </p:cNvSpPr>
          <p:nvPr>
            <p:custDataLst>
              <p:tags r:id="rId8"/>
            </p:custDataLst>
          </p:nvPr>
        </p:nvSpPr>
        <p:spPr>
          <a:xfrm>
            <a:off x="1571625" y="45648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C</a:t>
            </a:r>
            <a:endParaRPr lang="zh-CN" altLang="en-US" sz="1600">
              <a:solidFill>
                <a:srgbClr val="FFFFFF"/>
              </a:solidFill>
              <a:latin typeface="Microsoft Yahei"/>
              <a:ea typeface="Microsoft Yahei"/>
              <a:sym typeface="Microsoft Yahei"/>
            </a:endParaRPr>
          </a:p>
        </p:txBody>
      </p:sp>
      <p:sp>
        <p:nvSpPr>
          <p:cNvPr id="15" name="TextBox 14"/>
          <p:cNvSpPr txBox="1"/>
          <p:nvPr>
            <p:custDataLst>
              <p:tags r:id="rId9"/>
            </p:custDataLst>
          </p:nvPr>
        </p:nvSpPr>
        <p:spPr>
          <a:xfrm>
            <a:off x="2438400" y="5435441"/>
            <a:ext cx="35833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a:ea typeface="Microsoft Yahei"/>
                <a:sym typeface="Microsoft Yahei"/>
              </a:rPr>
              <a:t>对阶可能导致浮点溢出</a:t>
            </a:r>
          </a:p>
        </p:txBody>
      </p:sp>
      <p:sp>
        <p:nvSpPr>
          <p:cNvPr id="16" name="矩形 15"/>
          <p:cNvSpPr>
            <a:spLocks noChangeAspect="1"/>
          </p:cNvSpPr>
          <p:nvPr>
            <p:custDataLst>
              <p:tags r:id="rId10"/>
            </p:custDataLst>
          </p:nvPr>
        </p:nvSpPr>
        <p:spPr>
          <a:xfrm>
            <a:off x="1571625" y="54221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a:ea typeface="Microsoft Yahei"/>
                <a:sym typeface="Microsoft Yahei"/>
              </a:rPr>
              <a:t>D</a:t>
            </a:r>
            <a:endParaRPr lang="zh-CN" altLang="en-US" sz="1600">
              <a:solidFill>
                <a:srgbClr val="FFFFFF"/>
              </a:solidFill>
              <a:latin typeface="Microsoft Yahei"/>
              <a:ea typeface="Microsoft Yahei"/>
              <a:sym typeface="Microsoft Yahei"/>
            </a:endParaRPr>
          </a:p>
        </p:txBody>
      </p:sp>
      <p:sp>
        <p:nvSpPr>
          <p:cNvPr id="17" name="圆角矩形 16"/>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a:ea typeface="Microsoft Yahei"/>
                <a:sym typeface="Microsoft Yahei"/>
              </a:rPr>
              <a:t>提交</a:t>
            </a:r>
          </a:p>
        </p:txBody>
      </p:sp>
      <p:grpSp>
        <p:nvGrpSpPr>
          <p:cNvPr id="7" name="组合 6"/>
          <p:cNvGrpSpPr/>
          <p:nvPr>
            <p:custDataLst>
              <p:tags r:id="rId12"/>
            </p:custDataLst>
          </p:nvPr>
        </p:nvGrpSpPr>
        <p:grpSpPr>
          <a:xfrm>
            <a:off x="0" y="0"/>
            <a:ext cx="12192000" cy="635000"/>
            <a:chOff x="0" y="0"/>
            <a:chExt cx="12192000" cy="635000"/>
          </a:xfrm>
        </p:grpSpPr>
        <p:sp>
          <p:nvSpPr>
            <p:cNvPr id="3" name="TitleBackground"/>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ColorBlock"/>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a:ea typeface="Microsoft Yahei"/>
                  <a:sym typeface="Microsoft Yahei"/>
                </a:rPr>
                <a:t>多选题</a:t>
              </a:r>
            </a:p>
          </p:txBody>
        </p:sp>
        <p:sp>
          <p:nvSpPr>
            <p:cNvPr id="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a:ea typeface="Microsoft Yahei"/>
                  <a:sym typeface="Microsoft Yahei"/>
                </a:rPr>
                <a:t>1</a:t>
              </a:r>
              <a:r>
                <a:rPr lang="zh-CN" altLang="en-US" sz="2000">
                  <a:solidFill>
                    <a:srgbClr val="808080"/>
                  </a:solidFill>
                  <a:latin typeface="Microsoft Yahei"/>
                  <a:ea typeface="Microsoft Yahei"/>
                  <a:sym typeface="Microsoft Yahei"/>
                </a:rPr>
                <a:t>分</a:t>
              </a: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40767026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lstStyle/>
          <a:p>
            <a:pPr eaLnBrk="1" hangingPunct="1">
              <a:defRPr/>
            </a:pPr>
            <a:r>
              <a:rPr lang="zh-CN" altLang="en-US" dirty="0"/>
              <a:t>定点补码加</a:t>
            </a:r>
            <a:r>
              <a:rPr lang="en-US" altLang="zh-CN" dirty="0"/>
              <a:t>/</a:t>
            </a:r>
            <a:r>
              <a:rPr lang="zh-CN" altLang="en-US" dirty="0"/>
              <a:t>减法运算</a:t>
            </a:r>
          </a:p>
          <a:p>
            <a:pPr eaLnBrk="1" hangingPunct="1">
              <a:defRPr/>
            </a:pPr>
            <a:r>
              <a:rPr lang="zh-CN" altLang="en-US" dirty="0"/>
              <a:t>浮点运算</a:t>
            </a:r>
          </a:p>
          <a:p>
            <a:pPr eaLnBrk="1" hangingPunct="1">
              <a:defRPr/>
            </a:pPr>
            <a:r>
              <a:rPr lang="zh-CN" altLang="en-US" b="1" dirty="0">
                <a:solidFill>
                  <a:srgbClr val="C00000"/>
                </a:solidFill>
              </a:rPr>
              <a:t>运算器组织</a:t>
            </a:r>
          </a:p>
          <a:p>
            <a:pPr marL="0" indent="0">
              <a:buNone/>
              <a:defRPr/>
            </a:pPr>
            <a:endParaRPr lang="zh-CN" altLang="en-US" dirty="0">
              <a:effectLst>
                <a:outerShdw blurRad="38100" dist="38100" dir="2700000" algn="tl">
                  <a:srgbClr val="C0C0C0"/>
                </a:outerShdw>
              </a:effectLst>
            </a:endParaRPr>
          </a:p>
          <a:p>
            <a:endParaRPr lang="zh-CN" altLang="en-US" dirty="0"/>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2923622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浮点加减法运算</a:t>
            </a:r>
            <a:endParaRPr lang="zh-CN" altLang="en-US" dirty="0"/>
          </a:p>
        </p:txBody>
      </p:sp>
      <p:sp>
        <p:nvSpPr>
          <p:cNvPr id="3" name="内容占位符 2"/>
          <p:cNvSpPr>
            <a:spLocks noGrp="1"/>
          </p:cNvSpPr>
          <p:nvPr>
            <p:ph idx="1"/>
          </p:nvPr>
        </p:nvSpPr>
        <p:spPr>
          <a:xfrm>
            <a:off x="1364614" y="3704253"/>
            <a:ext cx="9747555" cy="2764471"/>
          </a:xfrm>
        </p:spPr>
        <p:txBody>
          <a:bodyPr>
            <a:normAutofit fontScale="92500"/>
          </a:bodyPr>
          <a:lstStyle/>
          <a:p>
            <a:pPr eaLnBrk="1" hangingPunct="1">
              <a:lnSpc>
                <a:spcPct val="170000"/>
              </a:lnSpc>
              <a:spcBef>
                <a:spcPct val="50000"/>
              </a:spcBef>
              <a:buClrTx/>
              <a:buFontTx/>
              <a:buNone/>
            </a:pPr>
            <a:r>
              <a:rPr lang="zh-CN" altLang="en-US" sz="2800" b="1" dirty="0">
                <a:latin typeface="Times New Roman" panose="02020603050405020304" pitchFamily="18" charset="0"/>
                <a:cs typeface="Times New Roman" panose="02020603050405020304" pitchFamily="18" charset="0"/>
              </a:rPr>
              <a:t>          </a:t>
            </a:r>
            <a:r>
              <a:rPr lang="en-US" altLang="zh-CN" sz="3200" b="1" dirty="0">
                <a:latin typeface="Cambria Math" panose="02040503050406030204" pitchFamily="18" charset="0"/>
                <a:ea typeface="Cambria Math" panose="02040503050406030204" pitchFamily="18" charset="0"/>
                <a:cs typeface="Times New Roman" panose="02020603050405020304" pitchFamily="18" charset="0"/>
              </a:rPr>
              <a:t>E</a:t>
            </a:r>
            <a:r>
              <a:rPr lang="en-US" altLang="zh-CN" sz="3200" b="1" baseline="-25000" dirty="0">
                <a:latin typeface="Cambria Math" panose="02040503050406030204" pitchFamily="18" charset="0"/>
                <a:ea typeface="Cambria Math" panose="02040503050406030204" pitchFamily="18" charset="0"/>
                <a:cs typeface="Times New Roman" panose="02020603050405020304" pitchFamily="18" charset="0"/>
              </a:rPr>
              <a:t>x</a:t>
            </a:r>
            <a:r>
              <a:rPr lang="en-US" altLang="zh-CN" sz="3200" b="1" dirty="0">
                <a:latin typeface="Cambria Math" panose="02040503050406030204" pitchFamily="18" charset="0"/>
                <a:ea typeface="Cambria Math" panose="02040503050406030204" pitchFamily="18" charset="0"/>
                <a:cs typeface="Times New Roman" panose="02020603050405020304" pitchFamily="18" charset="0"/>
              </a:rPr>
              <a:t>=</a:t>
            </a:r>
            <a:r>
              <a:rPr lang="en-US" altLang="zh-CN" sz="3200" b="1" dirty="0" err="1">
                <a:latin typeface="Cambria Math" panose="02040503050406030204" pitchFamily="18" charset="0"/>
                <a:ea typeface="Cambria Math" panose="02040503050406030204" pitchFamily="18" charset="0"/>
                <a:cs typeface="Times New Roman" panose="02020603050405020304" pitchFamily="18" charset="0"/>
              </a:rPr>
              <a:t>E</a:t>
            </a:r>
            <a:r>
              <a:rPr lang="en-US" altLang="zh-CN" sz="3200" b="1" baseline="-25000" dirty="0" err="1">
                <a:latin typeface="Cambria Math" panose="02040503050406030204" pitchFamily="18" charset="0"/>
                <a:ea typeface="Cambria Math" panose="02040503050406030204" pitchFamily="18" charset="0"/>
                <a:cs typeface="Times New Roman" panose="02020603050405020304" pitchFamily="18" charset="0"/>
              </a:rPr>
              <a:t>y</a:t>
            </a:r>
            <a:r>
              <a:rPr lang="en-US" altLang="zh-CN" sz="3200" b="1" dirty="0">
                <a:latin typeface="Cambria Math" panose="02040503050406030204" pitchFamily="18" charset="0"/>
                <a:ea typeface="Cambria Math" panose="02040503050406030204" pitchFamily="18" charset="0"/>
                <a:cs typeface="Times New Roman" panose="02020603050405020304" pitchFamily="18" charset="0"/>
              </a:rPr>
              <a:t>      S=2</a:t>
            </a:r>
            <a:r>
              <a:rPr lang="en-US" altLang="zh-CN" sz="3200" b="1" baseline="50000" dirty="0">
                <a:latin typeface="Cambria Math" panose="02040503050406030204" pitchFamily="18" charset="0"/>
                <a:ea typeface="Cambria Math" panose="02040503050406030204" pitchFamily="18" charset="0"/>
                <a:cs typeface="Times New Roman" panose="02020603050405020304" pitchFamily="18" charset="0"/>
              </a:rPr>
              <a:t>E</a:t>
            </a:r>
            <a:r>
              <a:rPr lang="en-US" altLang="zh-CN" sz="3200" b="1" baseline="20000" dirty="0">
                <a:latin typeface="Cambria Math" panose="02040503050406030204" pitchFamily="18" charset="0"/>
                <a:ea typeface="Cambria Math" panose="02040503050406030204" pitchFamily="18" charset="0"/>
                <a:cs typeface="Times New Roman" panose="02020603050405020304" pitchFamily="18" charset="0"/>
              </a:rPr>
              <a:t>x</a:t>
            </a:r>
            <a:r>
              <a:rPr lang="en-US" altLang="zh-CN" sz="3200" b="1" dirty="0">
                <a:latin typeface="Cambria Math" panose="02040503050406030204" pitchFamily="18" charset="0"/>
                <a:ea typeface="Cambria Math" panose="02040503050406030204" pitchFamily="18" charset="0"/>
                <a:cs typeface="Times New Roman" panose="02020603050405020304" pitchFamily="18" charset="0"/>
              </a:rPr>
              <a:t> × (</a:t>
            </a:r>
            <a:r>
              <a:rPr lang="en-US" altLang="zh-CN" sz="3200" b="1" dirty="0" err="1">
                <a:latin typeface="Cambria Math" panose="02040503050406030204" pitchFamily="18" charset="0"/>
                <a:ea typeface="Cambria Math" panose="02040503050406030204" pitchFamily="18" charset="0"/>
                <a:cs typeface="Times New Roman" panose="02020603050405020304" pitchFamily="18" charset="0"/>
              </a:rPr>
              <a:t>M</a:t>
            </a:r>
            <a:r>
              <a:rPr lang="en-US" altLang="zh-CN" sz="3200" b="1" baseline="-25000" dirty="0" err="1">
                <a:latin typeface="Cambria Math" panose="02040503050406030204" pitchFamily="18" charset="0"/>
                <a:ea typeface="Cambria Math" panose="02040503050406030204" pitchFamily="18" charset="0"/>
                <a:cs typeface="Times New Roman" panose="02020603050405020304" pitchFamily="18" charset="0"/>
              </a:rPr>
              <a:t>x</a:t>
            </a:r>
            <a:r>
              <a:rPr lang="en-US" altLang="zh-CN" sz="3200" b="1" dirty="0" err="1">
                <a:latin typeface="Cambria Math" panose="02040503050406030204" pitchFamily="18" charset="0"/>
                <a:ea typeface="Cambria Math" panose="02040503050406030204" pitchFamily="18" charset="0"/>
                <a:cs typeface="Times New Roman" panose="02020603050405020304" pitchFamily="18" charset="0"/>
              </a:rPr>
              <a:t>+M</a:t>
            </a:r>
            <a:r>
              <a:rPr lang="en-US" altLang="zh-CN" sz="3200" b="1" baseline="-25000" dirty="0" err="1">
                <a:latin typeface="Cambria Math" panose="02040503050406030204" pitchFamily="18" charset="0"/>
                <a:ea typeface="Cambria Math" panose="02040503050406030204" pitchFamily="18" charset="0"/>
                <a:cs typeface="Times New Roman" panose="02020603050405020304" pitchFamily="18" charset="0"/>
              </a:rPr>
              <a:t>y</a:t>
            </a:r>
            <a:r>
              <a:rPr lang="en-US" altLang="zh-CN" sz="3200" b="1" dirty="0">
                <a:latin typeface="Cambria Math" panose="02040503050406030204" pitchFamily="18" charset="0"/>
                <a:ea typeface="Cambria Math" panose="02040503050406030204" pitchFamily="18" charset="0"/>
                <a:cs typeface="Times New Roman" panose="02020603050405020304" pitchFamily="18" charset="0"/>
              </a:rPr>
              <a:t>)    </a:t>
            </a:r>
          </a:p>
          <a:p>
            <a:pPr eaLnBrk="1" hangingPunct="1">
              <a:lnSpc>
                <a:spcPct val="170000"/>
              </a:lnSpc>
              <a:spcBef>
                <a:spcPct val="50000"/>
              </a:spcBef>
              <a:buClrTx/>
              <a:buFontTx/>
              <a:buNone/>
            </a:pPr>
            <a:r>
              <a:rPr lang="zh-CN" altLang="en-US" sz="3200" b="1" dirty="0">
                <a:latin typeface="Cambria Math" panose="02040503050406030204" pitchFamily="18" charset="0"/>
                <a:cs typeface="Times New Roman" panose="02020603050405020304" pitchFamily="18" charset="0"/>
              </a:rPr>
              <a:t>          </a:t>
            </a:r>
            <a:r>
              <a:rPr lang="en-US" altLang="zh-CN" sz="3200" b="1" dirty="0" err="1">
                <a:solidFill>
                  <a:srgbClr val="C00000"/>
                </a:solidFill>
                <a:latin typeface="Cambria Math" panose="02040503050406030204" pitchFamily="18" charset="0"/>
                <a:ea typeface="Cambria Math" panose="02040503050406030204" pitchFamily="18" charset="0"/>
                <a:cs typeface="Times New Roman" panose="02020603050405020304" pitchFamily="18" charset="0"/>
              </a:rPr>
              <a:t>E</a:t>
            </a:r>
            <a:r>
              <a:rPr lang="en-US" altLang="zh-CN" sz="3200" b="1" baseline="-25000" dirty="0" err="1">
                <a:solidFill>
                  <a:srgbClr val="C00000"/>
                </a:solidFill>
                <a:latin typeface="Cambria Math" panose="02040503050406030204" pitchFamily="18" charset="0"/>
                <a:ea typeface="Cambria Math" panose="02040503050406030204" pitchFamily="18" charset="0"/>
                <a:cs typeface="Times New Roman" panose="02020603050405020304" pitchFamily="18" charset="0"/>
              </a:rPr>
              <a:t>x</a:t>
            </a:r>
            <a:r>
              <a:rPr lang="en-US" altLang="zh-CN" sz="3200" b="1" dirty="0" err="1">
                <a:solidFill>
                  <a:srgbClr val="C00000"/>
                </a:solidFill>
                <a:latin typeface="Cambria Math" panose="02040503050406030204" pitchFamily="18" charset="0"/>
                <a:ea typeface="Cambria Math" panose="02040503050406030204" pitchFamily="18" charset="0"/>
                <a:cs typeface="Times New Roman" panose="02020603050405020304" pitchFamily="18" charset="0"/>
              </a:rPr>
              <a:t>≠E</a:t>
            </a:r>
            <a:r>
              <a:rPr lang="en-US" altLang="zh-CN" sz="3200" b="1" baseline="-25000" dirty="0" err="1">
                <a:solidFill>
                  <a:srgbClr val="C00000"/>
                </a:solidFill>
                <a:latin typeface="Cambria Math" panose="02040503050406030204" pitchFamily="18" charset="0"/>
                <a:ea typeface="Cambria Math" panose="02040503050406030204" pitchFamily="18" charset="0"/>
                <a:cs typeface="Times New Roman" panose="02020603050405020304" pitchFamily="18" charset="0"/>
              </a:rPr>
              <a:t>y</a:t>
            </a:r>
            <a:r>
              <a:rPr lang="en-US" altLang="zh-CN" sz="3200" b="1"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rPr>
              <a:t>      </a:t>
            </a:r>
            <a:r>
              <a:rPr lang="en-US" altLang="zh-CN" sz="3200" b="1" dirty="0">
                <a:latin typeface="Cambria Math" panose="02040503050406030204" pitchFamily="18" charset="0"/>
                <a:ea typeface="Cambria Math" panose="02040503050406030204" pitchFamily="18" charset="0"/>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必须先</a:t>
            </a:r>
            <a:r>
              <a:rPr lang="zh-CN" altLang="en-US" sz="2800" b="1" dirty="0">
                <a:solidFill>
                  <a:srgbClr val="C00000"/>
                </a:solidFill>
                <a:latin typeface="Times New Roman" panose="02020603050405020304" pitchFamily="18" charset="0"/>
                <a:cs typeface="Times New Roman" panose="02020603050405020304" pitchFamily="18" charset="0"/>
              </a:rPr>
              <a:t>对阶</a:t>
            </a:r>
            <a:endParaRPr lang="en-US" altLang="zh-CN" sz="2800" b="1" dirty="0">
              <a:solidFill>
                <a:srgbClr val="C00000"/>
              </a:solidFill>
              <a:latin typeface="Times New Roman" panose="02020603050405020304" pitchFamily="18" charset="0"/>
              <a:cs typeface="Times New Roman" panose="02020603050405020304" pitchFamily="18" charset="0"/>
            </a:endParaRPr>
          </a:p>
          <a:p>
            <a:pPr eaLnBrk="1" hangingPunct="1">
              <a:lnSpc>
                <a:spcPct val="170000"/>
              </a:lnSpc>
              <a:spcBef>
                <a:spcPct val="50000"/>
              </a:spcBef>
              <a:buClrTx/>
              <a:buFontTx/>
              <a:buNone/>
            </a:pPr>
            <a:r>
              <a:rPr lang="zh-CN" altLang="en-US" sz="2800" dirty="0">
                <a:latin typeface="Times New Roman" panose="02020603050405020304" pitchFamily="18" charset="0"/>
                <a:cs typeface="Times New Roman" panose="02020603050405020304" pitchFamily="18" charset="0"/>
              </a:rPr>
              <a:t>  浮点计算步骤</a:t>
            </a:r>
            <a:r>
              <a:rPr lang="zh-CN" altLang="en-US" sz="2800" b="1" dirty="0">
                <a:latin typeface="Times New Roman" panose="02020603050405020304" pitchFamily="18" charset="0"/>
                <a:cs typeface="Times New Roman" panose="02020603050405020304" pitchFamily="18" charset="0"/>
              </a:rPr>
              <a:t>：  对阶、尾数运算、规格化、舍入、溢出判断</a:t>
            </a:r>
            <a:endParaRPr lang="en-US" altLang="zh-CN" sz="28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87FE4905-790B-45F8-B1AE-A9BF5DB9F5C7}"/>
                  </a:ext>
                </a:extLst>
              </p:cNvPr>
              <p:cNvSpPr txBox="1"/>
              <p:nvPr/>
            </p:nvSpPr>
            <p:spPr>
              <a:xfrm>
                <a:off x="4953713" y="1335050"/>
                <a:ext cx="2556534" cy="6562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600" b="1" i="1" smtClean="0">
                          <a:solidFill>
                            <a:srgbClr val="C00000"/>
                          </a:solidFill>
                          <a:latin typeface="Cambria Math" panose="02040503050406030204" pitchFamily="18" charset="0"/>
                        </a:rPr>
                        <m:t>𝑿</m:t>
                      </m:r>
                      <m:sSub>
                        <m:sSubPr>
                          <m:ctrlPr>
                            <a:rPr lang="en-US" altLang="zh-CN" sz="3600" b="1" i="1">
                              <a:solidFill>
                                <a:srgbClr val="C00000"/>
                              </a:solidFill>
                              <a:latin typeface="Cambria Math" panose="02040503050406030204" pitchFamily="18" charset="0"/>
                            </a:rPr>
                          </m:ctrlPr>
                        </m:sSubPr>
                        <m:e>
                          <m:r>
                            <a:rPr lang="en-US" altLang="zh-CN" sz="3600" b="1" i="1">
                              <a:solidFill>
                                <a:srgbClr val="C00000"/>
                              </a:solidFill>
                              <a:latin typeface="Cambria Math" panose="02040503050406030204" pitchFamily="18" charset="0"/>
                            </a:rPr>
                            <m:t>=</m:t>
                          </m:r>
                          <m:sSup>
                            <m:sSupPr>
                              <m:ctrlPr>
                                <a:rPr lang="en-US" altLang="zh-CN" sz="3600" b="1" i="1" smtClean="0">
                                  <a:solidFill>
                                    <a:srgbClr val="C00000"/>
                                  </a:solidFill>
                                  <a:latin typeface="Cambria Math" panose="02040503050406030204" pitchFamily="18" charset="0"/>
                                </a:rPr>
                              </m:ctrlPr>
                            </m:sSupPr>
                            <m:e>
                              <m:r>
                                <a:rPr lang="en-US" altLang="zh-CN" sz="3600" b="1" i="1" smtClean="0">
                                  <a:solidFill>
                                    <a:srgbClr val="C00000"/>
                                  </a:solidFill>
                                  <a:latin typeface="Cambria Math" panose="02040503050406030204" pitchFamily="18" charset="0"/>
                                </a:rPr>
                                <m:t>𝟐</m:t>
                              </m:r>
                            </m:e>
                            <m:sup>
                              <m:sSub>
                                <m:sSubPr>
                                  <m:ctrlPr>
                                    <a:rPr lang="en-US" altLang="zh-CN" sz="3600" b="1" i="1" smtClean="0">
                                      <a:solidFill>
                                        <a:srgbClr val="C00000"/>
                                      </a:solidFill>
                                      <a:latin typeface="Cambria Math" panose="02040503050406030204" pitchFamily="18" charset="0"/>
                                    </a:rPr>
                                  </m:ctrlPr>
                                </m:sSubPr>
                                <m:e>
                                  <m:r>
                                    <a:rPr lang="en-US" altLang="zh-CN" sz="3600" b="1" i="1" smtClean="0">
                                      <a:solidFill>
                                        <a:srgbClr val="C00000"/>
                                      </a:solidFill>
                                      <a:latin typeface="Cambria Math" panose="02040503050406030204" pitchFamily="18" charset="0"/>
                                    </a:rPr>
                                    <m:t>𝑬</m:t>
                                  </m:r>
                                </m:e>
                                <m:sub>
                                  <m:r>
                                    <a:rPr lang="en-US" altLang="zh-CN" sz="3600" b="1" i="1" smtClean="0">
                                      <a:solidFill>
                                        <a:srgbClr val="C00000"/>
                                      </a:solidFill>
                                      <a:latin typeface="Cambria Math" panose="02040503050406030204" pitchFamily="18" charset="0"/>
                                    </a:rPr>
                                    <m:t>𝒙</m:t>
                                  </m:r>
                                </m:sub>
                              </m:sSub>
                            </m:sup>
                          </m:sSup>
                          <m:r>
                            <a:rPr lang="en-US" altLang="zh-CN" sz="3600" b="1" i="1" smtClean="0">
                              <a:solidFill>
                                <a:srgbClr val="C00000"/>
                              </a:solidFill>
                              <a:latin typeface="Cambria Math" panose="02040503050406030204" pitchFamily="18" charset="0"/>
                            </a:rPr>
                            <m:t>𝑴</m:t>
                          </m:r>
                        </m:e>
                        <m:sub>
                          <m:r>
                            <a:rPr lang="en-US" altLang="zh-CN" sz="3600" b="1" i="1" smtClean="0">
                              <a:solidFill>
                                <a:srgbClr val="C00000"/>
                              </a:solidFill>
                              <a:latin typeface="Cambria Math" panose="02040503050406030204" pitchFamily="18" charset="0"/>
                            </a:rPr>
                            <m:t>𝒙</m:t>
                          </m:r>
                        </m:sub>
                      </m:sSub>
                    </m:oMath>
                  </m:oMathPara>
                </a14:m>
                <a:endParaRPr lang="zh-CN" altLang="en-US" sz="3600" b="1" dirty="0">
                  <a:solidFill>
                    <a:srgbClr val="C00000"/>
                  </a:solidFill>
                </a:endParaRPr>
              </a:p>
            </p:txBody>
          </p:sp>
        </mc:Choice>
        <mc:Fallback xmlns="">
          <p:sp>
            <p:nvSpPr>
              <p:cNvPr id="9" name="文本框 8">
                <a:extLst>
                  <a:ext uri="{FF2B5EF4-FFF2-40B4-BE49-F238E27FC236}">
                    <a16:creationId xmlns:a16="http://schemas.microsoft.com/office/drawing/2014/main" id="{87FE4905-790B-45F8-B1AE-A9BF5DB9F5C7}"/>
                  </a:ext>
                </a:extLst>
              </p:cNvPr>
              <p:cNvSpPr txBox="1">
                <a:spLocks noRot="1" noChangeAspect="1" noMove="1" noResize="1" noEditPoints="1" noAdjustHandles="1" noChangeArrowheads="1" noChangeShapeType="1" noTextEdit="1"/>
              </p:cNvSpPr>
              <p:nvPr/>
            </p:nvSpPr>
            <p:spPr>
              <a:xfrm>
                <a:off x="4953713" y="1335050"/>
                <a:ext cx="2556534" cy="656270"/>
              </a:xfrm>
              <a:prstGeom prst="rect">
                <a:avLst/>
              </a:prstGeom>
              <a:blipFill>
                <a:blip r:embed="rId2"/>
                <a:stretch>
                  <a:fillRect/>
                </a:stretch>
              </a:blipFill>
            </p:spPr>
            <p:txBody>
              <a:bodyPr/>
              <a:lstStyle/>
              <a:p>
                <a:r>
                  <a:rPr lang="zh-CN" altLang="en-US">
                    <a:noFill/>
                  </a:rPr>
                  <a:t> </a:t>
                </a:r>
              </a:p>
            </p:txBody>
          </p:sp>
        </mc:Fallback>
      </mc:AlternateContent>
      <p:grpSp>
        <p:nvGrpSpPr>
          <p:cNvPr id="28" name="组合 27">
            <a:extLst>
              <a:ext uri="{FF2B5EF4-FFF2-40B4-BE49-F238E27FC236}">
                <a16:creationId xmlns:a16="http://schemas.microsoft.com/office/drawing/2014/main" id="{49D22191-7B50-4097-91F1-7A3C2A803FF6}"/>
              </a:ext>
            </a:extLst>
          </p:cNvPr>
          <p:cNvGrpSpPr/>
          <p:nvPr/>
        </p:nvGrpSpPr>
        <p:grpSpPr>
          <a:xfrm>
            <a:off x="4076158" y="1935811"/>
            <a:ext cx="3434089" cy="825753"/>
            <a:chOff x="4076158" y="2312754"/>
            <a:chExt cx="3434089" cy="825753"/>
          </a:xfrm>
        </p:grpSpPr>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6B7224F8-C376-4005-9B64-707A739DAE48}"/>
                    </a:ext>
                  </a:extLst>
                </p:cNvPr>
                <p:cNvSpPr txBox="1"/>
                <p:nvPr/>
              </p:nvSpPr>
              <p:spPr>
                <a:xfrm>
                  <a:off x="4966537" y="2356585"/>
                  <a:ext cx="2543710" cy="7324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600" b="1" i="1" smtClean="0">
                            <a:solidFill>
                              <a:srgbClr val="C00000"/>
                            </a:solidFill>
                            <a:latin typeface="Cambria Math" panose="02040503050406030204" pitchFamily="18" charset="0"/>
                          </a:rPr>
                          <m:t>𝒀</m:t>
                        </m:r>
                        <m:sSub>
                          <m:sSubPr>
                            <m:ctrlPr>
                              <a:rPr lang="en-US" altLang="zh-CN" sz="3600" b="1" i="1">
                                <a:solidFill>
                                  <a:srgbClr val="C00000"/>
                                </a:solidFill>
                                <a:latin typeface="Cambria Math" panose="02040503050406030204" pitchFamily="18" charset="0"/>
                              </a:rPr>
                            </m:ctrlPr>
                          </m:sSubPr>
                          <m:e>
                            <m:r>
                              <a:rPr lang="en-US" altLang="zh-CN" sz="3600" b="1" i="1">
                                <a:solidFill>
                                  <a:srgbClr val="C00000"/>
                                </a:solidFill>
                                <a:latin typeface="Cambria Math" panose="02040503050406030204" pitchFamily="18" charset="0"/>
                              </a:rPr>
                              <m:t>=</m:t>
                            </m:r>
                            <m:sSup>
                              <m:sSupPr>
                                <m:ctrlPr>
                                  <a:rPr lang="en-US" altLang="zh-CN" sz="3600" b="1" i="1" smtClean="0">
                                    <a:solidFill>
                                      <a:srgbClr val="C00000"/>
                                    </a:solidFill>
                                    <a:latin typeface="Cambria Math" panose="02040503050406030204" pitchFamily="18" charset="0"/>
                                  </a:rPr>
                                </m:ctrlPr>
                              </m:sSupPr>
                              <m:e>
                                <m:r>
                                  <a:rPr lang="en-US" altLang="zh-CN" sz="3600" b="1" i="1" smtClean="0">
                                    <a:solidFill>
                                      <a:srgbClr val="C00000"/>
                                    </a:solidFill>
                                    <a:latin typeface="Cambria Math" panose="02040503050406030204" pitchFamily="18" charset="0"/>
                                  </a:rPr>
                                  <m:t>𝟐</m:t>
                                </m:r>
                              </m:e>
                              <m:sup>
                                <m:sSub>
                                  <m:sSubPr>
                                    <m:ctrlPr>
                                      <a:rPr lang="en-US" altLang="zh-CN" sz="3600" b="1" i="1" smtClean="0">
                                        <a:solidFill>
                                          <a:srgbClr val="C00000"/>
                                        </a:solidFill>
                                        <a:latin typeface="Cambria Math" panose="02040503050406030204" pitchFamily="18" charset="0"/>
                                      </a:rPr>
                                    </m:ctrlPr>
                                  </m:sSubPr>
                                  <m:e>
                                    <m:r>
                                      <a:rPr lang="en-US" altLang="zh-CN" sz="3600" b="1" i="1" smtClean="0">
                                        <a:solidFill>
                                          <a:srgbClr val="C00000"/>
                                        </a:solidFill>
                                        <a:latin typeface="Cambria Math" panose="02040503050406030204" pitchFamily="18" charset="0"/>
                                      </a:rPr>
                                      <m:t>𝑬</m:t>
                                    </m:r>
                                  </m:e>
                                  <m:sub>
                                    <m:r>
                                      <a:rPr lang="en-US" altLang="zh-CN" sz="3600" b="1" i="1" smtClean="0">
                                        <a:solidFill>
                                          <a:srgbClr val="C00000"/>
                                        </a:solidFill>
                                        <a:latin typeface="Cambria Math" panose="02040503050406030204" pitchFamily="18" charset="0"/>
                                      </a:rPr>
                                      <m:t>𝒚</m:t>
                                    </m:r>
                                  </m:sub>
                                </m:sSub>
                              </m:sup>
                            </m:sSup>
                            <m:r>
                              <a:rPr lang="en-US" altLang="zh-CN" sz="3600" b="1" i="1" smtClean="0">
                                <a:solidFill>
                                  <a:srgbClr val="C00000"/>
                                </a:solidFill>
                                <a:latin typeface="Cambria Math" panose="02040503050406030204" pitchFamily="18" charset="0"/>
                              </a:rPr>
                              <m:t>𝑴</m:t>
                            </m:r>
                          </m:e>
                          <m:sub>
                            <m:r>
                              <a:rPr lang="en-US" altLang="zh-CN" sz="3600" b="1" i="1" smtClean="0">
                                <a:solidFill>
                                  <a:srgbClr val="C00000"/>
                                </a:solidFill>
                                <a:latin typeface="Cambria Math" panose="02040503050406030204" pitchFamily="18" charset="0"/>
                              </a:rPr>
                              <m:t>𝒚</m:t>
                            </m:r>
                          </m:sub>
                        </m:sSub>
                      </m:oMath>
                    </m:oMathPara>
                  </a14:m>
                  <a:endParaRPr lang="zh-CN" altLang="en-US" sz="3600" b="1" dirty="0">
                    <a:solidFill>
                      <a:srgbClr val="C00000"/>
                    </a:solidFill>
                  </a:endParaRPr>
                </a:p>
              </p:txBody>
            </p:sp>
          </mc:Choice>
          <mc:Fallback xmlns="">
            <p:sp>
              <p:nvSpPr>
                <p:cNvPr id="12" name="文本框 11">
                  <a:extLst>
                    <a:ext uri="{FF2B5EF4-FFF2-40B4-BE49-F238E27FC236}">
                      <a16:creationId xmlns:a16="http://schemas.microsoft.com/office/drawing/2014/main" id="{6B7224F8-C376-4005-9B64-707A739DAE48}"/>
                    </a:ext>
                  </a:extLst>
                </p:cNvPr>
                <p:cNvSpPr txBox="1">
                  <a:spLocks noRot="1" noChangeAspect="1" noMove="1" noResize="1" noEditPoints="1" noAdjustHandles="1" noChangeArrowheads="1" noChangeShapeType="1" noTextEdit="1"/>
                </p:cNvSpPr>
                <p:nvPr/>
              </p:nvSpPr>
              <p:spPr>
                <a:xfrm>
                  <a:off x="4966537" y="2356585"/>
                  <a:ext cx="2543710" cy="732445"/>
                </a:xfrm>
                <a:prstGeom prst="rect">
                  <a:avLst/>
                </a:prstGeom>
                <a:blipFill>
                  <a:blip r:embed="rId3"/>
                  <a:stretch>
                    <a:fillRect/>
                  </a:stretch>
                </a:blipFill>
              </p:spPr>
              <p:txBody>
                <a:bodyPr/>
                <a:lstStyle/>
                <a:p>
                  <a:r>
                    <a:rPr lang="zh-CN" altLang="en-US">
                      <a:noFill/>
                    </a:rPr>
                    <a:t> </a:t>
                  </a:r>
                </a:p>
              </p:txBody>
            </p:sp>
          </mc:Fallback>
        </mc:AlternateContent>
        <p:sp>
          <p:nvSpPr>
            <p:cNvPr id="19" name="Line 123">
              <a:extLst>
                <a:ext uri="{FF2B5EF4-FFF2-40B4-BE49-F238E27FC236}">
                  <a16:creationId xmlns:a16="http://schemas.microsoft.com/office/drawing/2014/main" id="{A2A1D642-6F72-47F3-8F08-D80E4763CD88}"/>
                </a:ext>
              </a:extLst>
            </p:cNvPr>
            <p:cNvSpPr>
              <a:spLocks noChangeShapeType="1"/>
            </p:cNvSpPr>
            <p:nvPr/>
          </p:nvSpPr>
          <p:spPr bwMode="auto">
            <a:xfrm>
              <a:off x="4076158" y="3138507"/>
              <a:ext cx="3258535" cy="0"/>
            </a:xfrm>
            <a:prstGeom prst="line">
              <a:avLst/>
            </a:prstGeom>
            <a:solidFill>
              <a:srgbClr val="FFF2CC"/>
            </a:solidFill>
            <a:ln w="28575">
              <a:solidFill>
                <a:srgbClr val="C00000"/>
              </a:solidFill>
              <a:round/>
              <a:headEnd/>
              <a:tailEnd/>
            </a:ln>
          </p:spPr>
          <p:txBody>
            <a:bodyPr/>
            <a:lstStyle/>
            <a:p>
              <a:pPr eaLnBrk="0" hangingPunct="0">
                <a:defRPr/>
              </a:pPr>
              <a:endParaRPr lang="zh-CN" altLang="en-US" sz="2000" b="1" u="sng" kern="0">
                <a:solidFill>
                  <a:srgbClr val="FF33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文本框 19">
              <a:extLst>
                <a:ext uri="{FF2B5EF4-FFF2-40B4-BE49-F238E27FC236}">
                  <a16:creationId xmlns:a16="http://schemas.microsoft.com/office/drawing/2014/main" id="{733AE5D1-18FD-4D51-91D0-5424D7A36B7A}"/>
                </a:ext>
              </a:extLst>
            </p:cNvPr>
            <p:cNvSpPr txBox="1"/>
            <p:nvPr/>
          </p:nvSpPr>
          <p:spPr>
            <a:xfrm>
              <a:off x="4364507" y="2312754"/>
              <a:ext cx="551754" cy="707886"/>
            </a:xfrm>
            <a:prstGeom prst="rect">
              <a:avLst/>
            </a:prstGeom>
            <a:noFill/>
            <a:ln>
              <a:noFill/>
            </a:ln>
          </p:spPr>
          <p:txBody>
            <a:bodyPr wrap="none" rtlCol="0">
              <a:spAutoFit/>
            </a:bodyPr>
            <a:lstStyle/>
            <a:p>
              <a:r>
                <a:rPr lang="en-US" altLang="zh-CN" sz="4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4000" dirty="0">
                <a:solidFill>
                  <a:srgbClr val="C00000"/>
                </a:solidFill>
                <a:latin typeface="Segoe UI Black" panose="020B0A02040204020203" pitchFamily="34" charset="0"/>
                <a:cs typeface="Segoe UI Black" panose="020B0A02040204020203" pitchFamily="34" charset="0"/>
              </a:endParaRPr>
            </a:p>
          </p:txBody>
        </p:sp>
      </p:gr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B41A19D3-7FB0-4C4F-A9DE-6C47AF31C5F2}"/>
                  </a:ext>
                </a:extLst>
              </p:cNvPr>
              <p:cNvSpPr txBox="1"/>
              <p:nvPr/>
            </p:nvSpPr>
            <p:spPr>
              <a:xfrm>
                <a:off x="4916261" y="2813447"/>
                <a:ext cx="2414444"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600" b="1" i="1" smtClean="0">
                          <a:solidFill>
                            <a:srgbClr val="C00000"/>
                          </a:solidFill>
                          <a:latin typeface="Cambria Math" panose="02040503050406030204" pitchFamily="18" charset="0"/>
                        </a:rPr>
                        <m:t>????????</m:t>
                      </m:r>
                    </m:oMath>
                  </m:oMathPara>
                </a14:m>
                <a:endParaRPr lang="zh-CN" altLang="en-US" sz="3600" b="1" dirty="0">
                  <a:solidFill>
                    <a:srgbClr val="C00000"/>
                  </a:solidFill>
                </a:endParaRPr>
              </a:p>
            </p:txBody>
          </p:sp>
        </mc:Choice>
        <mc:Fallback xmlns="">
          <p:sp>
            <p:nvSpPr>
              <p:cNvPr id="27" name="文本框 26">
                <a:extLst>
                  <a:ext uri="{FF2B5EF4-FFF2-40B4-BE49-F238E27FC236}">
                    <a16:creationId xmlns:a16="http://schemas.microsoft.com/office/drawing/2014/main" id="{B41A19D3-7FB0-4C4F-A9DE-6C47AF31C5F2}"/>
                  </a:ext>
                </a:extLst>
              </p:cNvPr>
              <p:cNvSpPr txBox="1">
                <a:spLocks noRot="1" noChangeAspect="1" noMove="1" noResize="1" noEditPoints="1" noAdjustHandles="1" noChangeArrowheads="1" noChangeShapeType="1" noTextEdit="1"/>
              </p:cNvSpPr>
              <p:nvPr/>
            </p:nvSpPr>
            <p:spPr>
              <a:xfrm>
                <a:off x="4916261" y="2813447"/>
                <a:ext cx="2414444" cy="646331"/>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57514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left)">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 calcmode="lin" valueType="num">
                                      <p:cBhvr additive="base">
                                        <p:cTn id="2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 calcmode="lin" valueType="num">
                                      <p:cBhvr additive="base">
                                        <p:cTn id="2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3">
                                            <p:txEl>
                                              <p:pRg st="2" end="2"/>
                                            </p:txEl>
                                          </p:spTgt>
                                        </p:tgtEl>
                                        <p:attrNameLst>
                                          <p:attrName>style.visibility</p:attrName>
                                        </p:attrNameLst>
                                      </p:cBhvr>
                                      <p:to>
                                        <p:strVal val="visible"/>
                                      </p:to>
                                    </p:set>
                                    <p:anim calcmode="lin" valueType="num">
                                      <p:cBhvr additive="base">
                                        <p:cTn id="3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P spid="2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运算器功能</a:t>
            </a:r>
          </a:p>
        </p:txBody>
      </p:sp>
      <p:sp>
        <p:nvSpPr>
          <p:cNvPr id="3" name="内容占位符 2"/>
          <p:cNvSpPr>
            <a:spLocks noGrp="1"/>
          </p:cNvSpPr>
          <p:nvPr>
            <p:ph idx="1"/>
          </p:nvPr>
        </p:nvSpPr>
        <p:spPr>
          <a:xfrm>
            <a:off x="487822" y="942764"/>
            <a:ext cx="4680562" cy="5637024"/>
          </a:xfrm>
        </p:spPr>
        <p:txBody>
          <a:bodyPr/>
          <a:lstStyle/>
          <a:p>
            <a:r>
              <a:rPr lang="zh-CN" altLang="zh-CN" dirty="0"/>
              <a:t>算术运算和逻辑运算</a:t>
            </a:r>
            <a:endParaRPr lang="en-US" altLang="zh-CN" dirty="0"/>
          </a:p>
          <a:p>
            <a:pPr lvl="1"/>
            <a:r>
              <a:rPr lang="zh-CN" altLang="en-US" sz="2400" dirty="0"/>
              <a:t>运算电路</a:t>
            </a:r>
            <a:endParaRPr lang="zh-CN" altLang="zh-CN" sz="2400" dirty="0"/>
          </a:p>
          <a:p>
            <a:pPr eaLnBrk="1" hangingPunct="1"/>
            <a:r>
              <a:rPr lang="zh-CN" altLang="zh-CN" dirty="0"/>
              <a:t>暂存运算数据及中间结果</a:t>
            </a:r>
            <a:endParaRPr lang="en-US" altLang="zh-CN" dirty="0"/>
          </a:p>
          <a:p>
            <a:pPr lvl="1"/>
            <a:r>
              <a:rPr lang="zh-CN" altLang="en-US" sz="2400" dirty="0"/>
              <a:t>累加寄存器，通用寄存器</a:t>
            </a:r>
            <a:endParaRPr lang="zh-CN" altLang="zh-CN" sz="2400" dirty="0"/>
          </a:p>
          <a:p>
            <a:pPr eaLnBrk="1" hangingPunct="1"/>
            <a:r>
              <a:rPr lang="zh-CN" altLang="zh-CN" dirty="0"/>
              <a:t>选取数据参与运算</a:t>
            </a:r>
            <a:endParaRPr lang="en-US" altLang="zh-CN" dirty="0"/>
          </a:p>
          <a:p>
            <a:pPr lvl="1"/>
            <a:r>
              <a:rPr lang="zh-CN" altLang="en-US" sz="2400" dirty="0"/>
              <a:t>多路选择、数据通路</a:t>
            </a:r>
            <a:endParaRPr lang="zh-CN" altLang="zh-CN" sz="2400" dirty="0"/>
          </a:p>
          <a:p>
            <a:pPr eaLnBrk="1" hangingPunct="1"/>
            <a:r>
              <a:rPr lang="zh-CN" altLang="zh-CN" dirty="0"/>
              <a:t>反映运算处理的状态</a:t>
            </a:r>
            <a:endParaRPr lang="en-US" altLang="zh-CN" dirty="0"/>
          </a:p>
          <a:p>
            <a:pPr lvl="1"/>
            <a:r>
              <a:rPr lang="zh-CN" altLang="en-US" sz="2400" dirty="0"/>
              <a:t>程序状态字</a:t>
            </a:r>
            <a:endParaRPr lang="zh-CN" altLang="zh-CN" sz="2400" dirty="0"/>
          </a:p>
          <a:p>
            <a:endParaRPr lang="zh-CN" altLang="en-US" dirty="0"/>
          </a:p>
        </p:txBody>
      </p:sp>
      <p:grpSp>
        <p:nvGrpSpPr>
          <p:cNvPr id="52" name="组合 51">
            <a:extLst>
              <a:ext uri="{FF2B5EF4-FFF2-40B4-BE49-F238E27FC236}">
                <a16:creationId xmlns:a16="http://schemas.microsoft.com/office/drawing/2014/main" id="{E8703F15-0F86-450A-AF2A-4E8B281812D5}"/>
              </a:ext>
            </a:extLst>
          </p:cNvPr>
          <p:cNvGrpSpPr/>
          <p:nvPr/>
        </p:nvGrpSpPr>
        <p:grpSpPr>
          <a:xfrm>
            <a:off x="4878562" y="2313579"/>
            <a:ext cx="6875382" cy="3745348"/>
            <a:chOff x="1806981" y="958344"/>
            <a:chExt cx="9172701" cy="4996803"/>
          </a:xfrm>
        </p:grpSpPr>
        <p:cxnSp>
          <p:nvCxnSpPr>
            <p:cNvPr id="4" name="直接箭头连接符 3">
              <a:extLst>
                <a:ext uri="{FF2B5EF4-FFF2-40B4-BE49-F238E27FC236}">
                  <a16:creationId xmlns:a16="http://schemas.microsoft.com/office/drawing/2014/main" id="{52F7BA9E-28E3-4300-B0ED-99C48368E67C}"/>
                </a:ext>
              </a:extLst>
            </p:cNvPr>
            <p:cNvCxnSpPr/>
            <p:nvPr/>
          </p:nvCxnSpPr>
          <p:spPr>
            <a:xfrm flipV="1">
              <a:off x="8755474" y="4251905"/>
              <a:ext cx="0" cy="1641903"/>
            </a:xfrm>
            <a:prstGeom prst="straightConnector1">
              <a:avLst/>
            </a:prstGeom>
            <a:ln w="92075">
              <a:solidFill>
                <a:schemeClr val="bg2">
                  <a:lumMod val="50000"/>
                </a:schemeClr>
              </a:solidFill>
              <a:headEnd type="stealth"/>
              <a:tailEnd type="none"/>
            </a:ln>
            <a:effectLst/>
          </p:spPr>
          <p:style>
            <a:lnRef idx="1">
              <a:schemeClr val="accent1"/>
            </a:lnRef>
            <a:fillRef idx="0">
              <a:schemeClr val="accent1"/>
            </a:fillRef>
            <a:effectRef idx="0">
              <a:schemeClr val="accent1"/>
            </a:effectRef>
            <a:fontRef idx="minor">
              <a:schemeClr val="tx1"/>
            </a:fontRef>
          </p:style>
        </p:cxnSp>
        <p:sp>
          <p:nvSpPr>
            <p:cNvPr id="5" name="圆角矩形 78">
              <a:extLst>
                <a:ext uri="{FF2B5EF4-FFF2-40B4-BE49-F238E27FC236}">
                  <a16:creationId xmlns:a16="http://schemas.microsoft.com/office/drawing/2014/main" id="{9AB2F510-9822-499B-89CB-1896C18A792D}"/>
                </a:ext>
              </a:extLst>
            </p:cNvPr>
            <p:cNvSpPr/>
            <p:nvPr/>
          </p:nvSpPr>
          <p:spPr bwMode="auto">
            <a:xfrm>
              <a:off x="7295292" y="3092582"/>
              <a:ext cx="903370" cy="350367"/>
            </a:xfrm>
            <a:prstGeom prst="roundRect">
              <a:avLst/>
            </a:prstGeom>
            <a:solidFill>
              <a:schemeClr val="accent1">
                <a:lumMod val="60000"/>
                <a:lumOff val="40000"/>
                <a:alpha val="72000"/>
              </a:schemeClr>
            </a:solidFill>
            <a:ln w="28575">
              <a:noFill/>
              <a:prstDash val="sysDash"/>
              <a:round/>
              <a:headEnd/>
              <a:tailEnd type="triangle" w="med" len="med"/>
            </a:ln>
          </p:spPr>
          <p:txBody>
            <a:bodyPr vert="horz" wrap="square" lIns="86699" tIns="43349" rIns="86699" bIns="43349" numCol="1" rtlCol="0" anchor="t" anchorCtr="0" compatLnSpc="1">
              <a:prstTxWarp prst="textNoShape">
                <a:avLst/>
              </a:prstTxWarp>
            </a:bodyPr>
            <a:lstStyle/>
            <a:p>
              <a:pPr algn="ctr"/>
              <a:endParaRPr lang="zh-CN" altLang="en-US" sz="2000">
                <a:solidFill>
                  <a:schemeClr val="bg2">
                    <a:lumMod val="75000"/>
                  </a:schemeClr>
                </a:solidFill>
              </a:endParaRPr>
            </a:p>
          </p:txBody>
        </p:sp>
        <p:grpSp>
          <p:nvGrpSpPr>
            <p:cNvPr id="6" name="组合 5">
              <a:extLst>
                <a:ext uri="{FF2B5EF4-FFF2-40B4-BE49-F238E27FC236}">
                  <a16:creationId xmlns:a16="http://schemas.microsoft.com/office/drawing/2014/main" id="{E26DA7F3-D747-43B2-B2BD-C021182A1E4F}"/>
                </a:ext>
              </a:extLst>
            </p:cNvPr>
            <p:cNvGrpSpPr/>
            <p:nvPr/>
          </p:nvGrpSpPr>
          <p:grpSpPr>
            <a:xfrm>
              <a:off x="4101648" y="4113140"/>
              <a:ext cx="3255272" cy="353872"/>
              <a:chOff x="4325956" y="4337879"/>
              <a:chExt cx="3433295" cy="373224"/>
            </a:xfrm>
          </p:grpSpPr>
          <p:sp>
            <p:nvSpPr>
              <p:cNvPr id="7" name="圆角矩形 71">
                <a:extLst>
                  <a:ext uri="{FF2B5EF4-FFF2-40B4-BE49-F238E27FC236}">
                    <a16:creationId xmlns:a16="http://schemas.microsoft.com/office/drawing/2014/main" id="{92735021-8E77-4D0F-B9AE-876D6D6E356C}"/>
                  </a:ext>
                </a:extLst>
              </p:cNvPr>
              <p:cNvSpPr/>
              <p:nvPr/>
            </p:nvSpPr>
            <p:spPr bwMode="auto">
              <a:xfrm>
                <a:off x="6806478" y="4337879"/>
                <a:ext cx="952773" cy="369528"/>
              </a:xfrm>
              <a:prstGeom prst="roundRect">
                <a:avLst/>
              </a:prstGeom>
              <a:solidFill>
                <a:schemeClr val="accent1">
                  <a:lumMod val="60000"/>
                  <a:lumOff val="40000"/>
                  <a:alpha val="72000"/>
                </a:schemeClr>
              </a:solidFill>
              <a:ln w="28575">
                <a:noFill/>
                <a:prstDash val="sysDash"/>
                <a:round/>
                <a:headEnd/>
                <a:tailEnd type="triangle" w="med" len="med"/>
              </a:ln>
            </p:spPr>
            <p:txBody>
              <a:bodyPr vert="horz" wrap="square" lIns="86699" tIns="43349" rIns="86699" bIns="43349" numCol="1" rtlCol="0" anchor="t" anchorCtr="0" compatLnSpc="1">
                <a:prstTxWarp prst="textNoShape">
                  <a:avLst/>
                </a:prstTxWarp>
              </a:bodyPr>
              <a:lstStyle/>
              <a:p>
                <a:pPr algn="ctr"/>
                <a:endParaRPr lang="zh-CN" altLang="en-US" sz="2000">
                  <a:solidFill>
                    <a:schemeClr val="bg2">
                      <a:lumMod val="75000"/>
                    </a:schemeClr>
                  </a:solidFill>
                </a:endParaRPr>
              </a:p>
            </p:txBody>
          </p:sp>
          <p:sp>
            <p:nvSpPr>
              <p:cNvPr id="8" name="圆角矩形 4">
                <a:extLst>
                  <a:ext uri="{FF2B5EF4-FFF2-40B4-BE49-F238E27FC236}">
                    <a16:creationId xmlns:a16="http://schemas.microsoft.com/office/drawing/2014/main" id="{E331F6F0-389D-4E47-BFA6-F8908B7A04BA}"/>
                  </a:ext>
                </a:extLst>
              </p:cNvPr>
              <p:cNvSpPr/>
              <p:nvPr/>
            </p:nvSpPr>
            <p:spPr bwMode="auto">
              <a:xfrm>
                <a:off x="4325956" y="4341575"/>
                <a:ext cx="952773" cy="369528"/>
              </a:xfrm>
              <a:prstGeom prst="roundRect">
                <a:avLst/>
              </a:prstGeom>
              <a:solidFill>
                <a:schemeClr val="accent1">
                  <a:lumMod val="60000"/>
                  <a:lumOff val="40000"/>
                  <a:alpha val="72000"/>
                </a:schemeClr>
              </a:solidFill>
              <a:ln w="28575">
                <a:noFill/>
                <a:prstDash val="sysDash"/>
                <a:round/>
                <a:headEnd/>
                <a:tailEnd type="triangle" w="med" len="med"/>
              </a:ln>
            </p:spPr>
            <p:txBody>
              <a:bodyPr vert="horz" wrap="square" lIns="86699" tIns="43349" rIns="86699" bIns="43349" numCol="1" rtlCol="0" anchor="t" anchorCtr="0" compatLnSpc="1">
                <a:prstTxWarp prst="textNoShape">
                  <a:avLst/>
                </a:prstTxWarp>
              </a:bodyPr>
              <a:lstStyle/>
              <a:p>
                <a:pPr algn="ctr"/>
                <a:endParaRPr lang="zh-CN" altLang="en-US" sz="2000">
                  <a:solidFill>
                    <a:schemeClr val="bg2">
                      <a:lumMod val="75000"/>
                    </a:schemeClr>
                  </a:solidFill>
                </a:endParaRPr>
              </a:p>
            </p:txBody>
          </p:sp>
        </p:grpSp>
        <p:cxnSp>
          <p:nvCxnSpPr>
            <p:cNvPr id="9" name="直接箭头连接符 8">
              <a:extLst>
                <a:ext uri="{FF2B5EF4-FFF2-40B4-BE49-F238E27FC236}">
                  <a16:creationId xmlns:a16="http://schemas.microsoft.com/office/drawing/2014/main" id="{BF48A32E-B5C6-42A6-8D5B-1E26BED7F5A4}"/>
                </a:ext>
              </a:extLst>
            </p:cNvPr>
            <p:cNvCxnSpPr/>
            <p:nvPr/>
          </p:nvCxnSpPr>
          <p:spPr>
            <a:xfrm flipV="1">
              <a:off x="3592197" y="3567355"/>
              <a:ext cx="0" cy="663085"/>
            </a:xfrm>
            <a:prstGeom prst="straightConnector1">
              <a:avLst/>
            </a:prstGeom>
            <a:ln w="92075" cap="sq">
              <a:solidFill>
                <a:schemeClr val="bg2">
                  <a:lumMod val="50000"/>
                </a:schemeClr>
              </a:solidFill>
              <a:tailEnd type="none"/>
            </a:ln>
            <a:effectLst/>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AFE8CBCA-AED4-4EAB-A087-EDA0E3121C65}"/>
                </a:ext>
              </a:extLst>
            </p:cNvPr>
            <p:cNvSpPr>
              <a:spLocks/>
            </p:cNvSpPr>
            <p:nvPr/>
          </p:nvSpPr>
          <p:spPr>
            <a:xfrm>
              <a:off x="8277554" y="2882806"/>
              <a:ext cx="1638582" cy="1369097"/>
            </a:xfrm>
            <a:prstGeom prst="rect">
              <a:avLst/>
            </a:prstGeom>
            <a:solidFill>
              <a:srgbClr val="FFCCFF"/>
            </a:solidFill>
            <a:ln w="381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通用</a:t>
              </a:r>
              <a:endParaRPr lang="en-US" altLang="zh-CN" sz="1200" b="1" dirty="0">
                <a:solidFill>
                  <a:schemeClr val="tx1"/>
                </a:solidFill>
                <a:latin typeface="微软雅黑" panose="020B0503020204020204" pitchFamily="34" charset="-122"/>
                <a:ea typeface="微软雅黑" panose="020B0503020204020204" pitchFamily="34" charset="-122"/>
              </a:endParaRPr>
            </a:p>
            <a:p>
              <a:pPr algn="ctr"/>
              <a:r>
                <a:rPr lang="zh-CN" altLang="en-US" sz="1200" b="1" dirty="0">
                  <a:solidFill>
                    <a:schemeClr val="tx1"/>
                  </a:solidFill>
                  <a:latin typeface="微软雅黑" panose="020B0503020204020204" pitchFamily="34" charset="-122"/>
                  <a:ea typeface="微软雅黑" panose="020B0503020204020204" pitchFamily="34" charset="-122"/>
                </a:rPr>
                <a:t>寄存器堆</a:t>
              </a:r>
            </a:p>
          </p:txBody>
        </p:sp>
        <p:grpSp>
          <p:nvGrpSpPr>
            <p:cNvPr id="11" name="组合 10">
              <a:extLst>
                <a:ext uri="{FF2B5EF4-FFF2-40B4-BE49-F238E27FC236}">
                  <a16:creationId xmlns:a16="http://schemas.microsoft.com/office/drawing/2014/main" id="{47559AD7-0449-414D-9FBD-F822F12DFE0C}"/>
                </a:ext>
              </a:extLst>
            </p:cNvPr>
            <p:cNvGrpSpPr/>
            <p:nvPr/>
          </p:nvGrpSpPr>
          <p:grpSpPr>
            <a:xfrm>
              <a:off x="3072654" y="4275621"/>
              <a:ext cx="979856" cy="594102"/>
              <a:chOff x="2828975" y="4455551"/>
              <a:chExt cx="1495040" cy="626592"/>
            </a:xfrm>
            <a:solidFill>
              <a:schemeClr val="accent4">
                <a:lumMod val="60000"/>
                <a:lumOff val="40000"/>
              </a:schemeClr>
            </a:solidFill>
          </p:grpSpPr>
          <p:sp>
            <p:nvSpPr>
              <p:cNvPr id="12" name="矩形 11">
                <a:extLst>
                  <a:ext uri="{FF2B5EF4-FFF2-40B4-BE49-F238E27FC236}">
                    <a16:creationId xmlns:a16="http://schemas.microsoft.com/office/drawing/2014/main" id="{A7EEB275-F675-47F4-81D5-524EDA21E51B}"/>
                  </a:ext>
                </a:extLst>
              </p:cNvPr>
              <p:cNvSpPr/>
              <p:nvPr/>
            </p:nvSpPr>
            <p:spPr>
              <a:xfrm>
                <a:off x="2828975" y="4455551"/>
                <a:ext cx="1495040" cy="626592"/>
              </a:xfrm>
              <a:prstGeom prst="rect">
                <a:avLst/>
              </a:prstGeom>
              <a:grpFill/>
              <a:ln w="3175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r>
                  <a:rPr lang="en-US" altLang="zh-CN" sz="1100" b="1" kern="0" dirty="0">
                    <a:latin typeface="Segoe UI Black" panose="020B0A02040204020203" pitchFamily="34" charset="0"/>
                    <a:ea typeface="Segoe UI Black" panose="020B0A02040204020203" pitchFamily="34" charset="0"/>
                    <a:cs typeface="Segoe UI Black" panose="020B0A02040204020203" pitchFamily="34" charset="0"/>
                  </a:rPr>
                  <a:t>LA</a:t>
                </a:r>
                <a:endParaRPr lang="zh-CN" altLang="en-US" sz="1100"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 name="等腰三角形 12">
                <a:extLst>
                  <a:ext uri="{FF2B5EF4-FFF2-40B4-BE49-F238E27FC236}">
                    <a16:creationId xmlns:a16="http://schemas.microsoft.com/office/drawing/2014/main" id="{102B2BA4-673B-4C2A-B193-FDEA87226C0F}"/>
                  </a:ext>
                </a:extLst>
              </p:cNvPr>
              <p:cNvSpPr/>
              <p:nvPr/>
            </p:nvSpPr>
            <p:spPr>
              <a:xfrm rot="5400000">
                <a:off x="2796534" y="4677629"/>
                <a:ext cx="247318" cy="182436"/>
              </a:xfrm>
              <a:prstGeom prst="triangle">
                <a:avLst>
                  <a:gd name="adj" fmla="val 50001"/>
                </a:avLst>
              </a:prstGeom>
              <a:grpFill/>
              <a:ln w="31750" cap="flat" cmpd="sng" algn="ctr">
                <a:solidFill>
                  <a:srgbClr val="000000"/>
                </a:solidFill>
                <a:prstDash val="solid"/>
              </a:ln>
              <a:effectLst/>
            </p:spPr>
            <p:txBody>
              <a:bodyPr rtlCol="0" anchor="ctr"/>
              <a:lstStyle/>
              <a:p>
                <a:pPr algn="ctr" defTabSz="914277"/>
                <a:endParaRPr lang="zh-CN" altLang="en-US" sz="1100" b="1" kern="0">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4" name="直接箭头连接符 13">
              <a:extLst>
                <a:ext uri="{FF2B5EF4-FFF2-40B4-BE49-F238E27FC236}">
                  <a16:creationId xmlns:a16="http://schemas.microsoft.com/office/drawing/2014/main" id="{FE760667-084B-413A-B151-79E6A4CEA9C3}"/>
                </a:ext>
              </a:extLst>
            </p:cNvPr>
            <p:cNvCxnSpPr/>
            <p:nvPr/>
          </p:nvCxnSpPr>
          <p:spPr>
            <a:xfrm>
              <a:off x="2676573" y="4572672"/>
              <a:ext cx="396082" cy="0"/>
            </a:xfrm>
            <a:prstGeom prst="straightConnector1">
              <a:avLst/>
            </a:prstGeom>
            <a:noFill/>
            <a:ln w="38100">
              <a:solidFill>
                <a:schemeClr val="tx1"/>
              </a:solidFill>
              <a:round/>
              <a:headEnd type="none" w="med" len="med"/>
              <a:tailEnd type="none" w="med" len="med"/>
            </a:ln>
            <a:extLst>
              <a:ext uri="{909E8E84-426E-40DD-AFC4-6F175D3DCCD1}">
                <a14:hiddenFill xmlns:a14="http://schemas.microsoft.com/office/drawing/2010/main">
                  <a:noFill/>
                </a14:hiddenFill>
              </a:ext>
            </a:extLst>
          </p:spPr>
        </p:cxnSp>
        <p:sp>
          <p:nvSpPr>
            <p:cNvPr id="15" name="Text Box 49">
              <a:extLst>
                <a:ext uri="{FF2B5EF4-FFF2-40B4-BE49-F238E27FC236}">
                  <a16:creationId xmlns:a16="http://schemas.microsoft.com/office/drawing/2014/main" id="{8B3621B8-4709-4852-8F31-9306C34314AC}"/>
                </a:ext>
              </a:extLst>
            </p:cNvPr>
            <p:cNvSpPr txBox="1">
              <a:spLocks noChangeArrowheads="1"/>
            </p:cNvSpPr>
            <p:nvPr/>
          </p:nvSpPr>
          <p:spPr bwMode="auto">
            <a:xfrm>
              <a:off x="2509466" y="4558808"/>
              <a:ext cx="759662"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1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2800" baseline="-25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 name="直接箭头连接符 15">
              <a:extLst>
                <a:ext uri="{FF2B5EF4-FFF2-40B4-BE49-F238E27FC236}">
                  <a16:creationId xmlns:a16="http://schemas.microsoft.com/office/drawing/2014/main" id="{8E688A32-F4F7-4C36-8FAF-59FEC063D9F3}"/>
                </a:ext>
              </a:extLst>
            </p:cNvPr>
            <p:cNvCxnSpPr/>
            <p:nvPr/>
          </p:nvCxnSpPr>
          <p:spPr>
            <a:xfrm flipH="1">
              <a:off x="4052510" y="4572672"/>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sp>
          <p:nvSpPr>
            <p:cNvPr id="17" name="Text Box 49">
              <a:extLst>
                <a:ext uri="{FF2B5EF4-FFF2-40B4-BE49-F238E27FC236}">
                  <a16:creationId xmlns:a16="http://schemas.microsoft.com/office/drawing/2014/main" id="{9CD42E93-ACF8-4096-B08F-BE03D3A25BFE}"/>
                </a:ext>
              </a:extLst>
            </p:cNvPr>
            <p:cNvSpPr txBox="1">
              <a:spLocks noChangeArrowheads="1"/>
            </p:cNvSpPr>
            <p:nvPr/>
          </p:nvSpPr>
          <p:spPr bwMode="auto">
            <a:xfrm>
              <a:off x="4071823" y="4101851"/>
              <a:ext cx="1196993"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100" dirty="0">
                  <a:latin typeface="Segoe UI Black" panose="020B0A02040204020203" pitchFamily="34" charset="0"/>
                  <a:ea typeface="Segoe UI Black" panose="020B0A02040204020203" pitchFamily="34" charset="0"/>
                  <a:cs typeface="Segoe UI Black" panose="020B0A02040204020203" pitchFamily="34" charset="0"/>
                </a:rPr>
                <a:t>IB</a:t>
              </a:r>
              <a:r>
                <a:rPr lang="en-US" altLang="zh-CN" sz="11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LA</a:t>
              </a:r>
              <a:endParaRPr lang="en-US" altLang="zh-CN" sz="280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 name="Text Box 49">
              <a:extLst>
                <a:ext uri="{FF2B5EF4-FFF2-40B4-BE49-F238E27FC236}">
                  <a16:creationId xmlns:a16="http://schemas.microsoft.com/office/drawing/2014/main" id="{BC4B9E45-6D7F-452D-B1D6-74AAA4018337}"/>
                </a:ext>
              </a:extLst>
            </p:cNvPr>
            <p:cNvSpPr txBox="1">
              <a:spLocks noChangeArrowheads="1"/>
            </p:cNvSpPr>
            <p:nvPr/>
          </p:nvSpPr>
          <p:spPr bwMode="auto">
            <a:xfrm>
              <a:off x="7296704" y="3061604"/>
              <a:ext cx="901958"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R</a:t>
              </a:r>
              <a:r>
                <a:rPr lang="en-US" altLang="zh-CN" sz="1100" baseline="-25000"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a:t>
              </a:r>
              <a:endParaRPr lang="en-US" altLang="zh-CN" sz="280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9" name="直接箭头连接符 18">
              <a:extLst>
                <a:ext uri="{FF2B5EF4-FFF2-40B4-BE49-F238E27FC236}">
                  <a16:creationId xmlns:a16="http://schemas.microsoft.com/office/drawing/2014/main" id="{AC494FC0-22FC-4D44-AF1B-16681FDBD234}"/>
                </a:ext>
              </a:extLst>
            </p:cNvPr>
            <p:cNvCxnSpPr/>
            <p:nvPr/>
          </p:nvCxnSpPr>
          <p:spPr>
            <a:xfrm>
              <a:off x="7636843" y="3557996"/>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cxnSp>
          <p:nvCxnSpPr>
            <p:cNvPr id="20" name="直接箭头连接符 19">
              <a:extLst>
                <a:ext uri="{FF2B5EF4-FFF2-40B4-BE49-F238E27FC236}">
                  <a16:creationId xmlns:a16="http://schemas.microsoft.com/office/drawing/2014/main" id="{F199BC1E-FBF5-46A4-BF98-1DA5A6CEF35A}"/>
                </a:ext>
              </a:extLst>
            </p:cNvPr>
            <p:cNvCxnSpPr/>
            <p:nvPr/>
          </p:nvCxnSpPr>
          <p:spPr>
            <a:xfrm flipH="1">
              <a:off x="9916136" y="3541968"/>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cxnSp>
          <p:nvCxnSpPr>
            <p:cNvPr id="21" name="直接箭头连接符 20">
              <a:extLst>
                <a:ext uri="{FF2B5EF4-FFF2-40B4-BE49-F238E27FC236}">
                  <a16:creationId xmlns:a16="http://schemas.microsoft.com/office/drawing/2014/main" id="{D28988DD-6356-4BBE-8578-04DC4B859257}"/>
                </a:ext>
              </a:extLst>
            </p:cNvPr>
            <p:cNvCxnSpPr/>
            <p:nvPr/>
          </p:nvCxnSpPr>
          <p:spPr>
            <a:xfrm flipH="1">
              <a:off x="6397725" y="4564156"/>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sp>
          <p:nvSpPr>
            <p:cNvPr id="22" name="Text Box 49">
              <a:extLst>
                <a:ext uri="{FF2B5EF4-FFF2-40B4-BE49-F238E27FC236}">
                  <a16:creationId xmlns:a16="http://schemas.microsoft.com/office/drawing/2014/main" id="{3A987E4F-6EB7-4A9B-B851-0A37C14C7FE1}"/>
                </a:ext>
              </a:extLst>
            </p:cNvPr>
            <p:cNvSpPr txBox="1">
              <a:spLocks noChangeArrowheads="1"/>
            </p:cNvSpPr>
            <p:nvPr/>
          </p:nvSpPr>
          <p:spPr bwMode="auto">
            <a:xfrm>
              <a:off x="6435580" y="4088933"/>
              <a:ext cx="979857"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100" dirty="0">
                  <a:latin typeface="Segoe UI Black" panose="020B0A02040204020203" pitchFamily="34" charset="0"/>
                  <a:ea typeface="Segoe UI Black" panose="020B0A02040204020203" pitchFamily="34" charset="0"/>
                  <a:cs typeface="Segoe UI Black" panose="020B0A02040204020203" pitchFamily="34" charset="0"/>
                </a:rPr>
                <a:t>IB</a:t>
              </a:r>
              <a:r>
                <a:rPr lang="en-US" altLang="zh-CN" sz="11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LB</a:t>
              </a:r>
              <a:endParaRPr lang="en-US" altLang="zh-CN" sz="280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3" name="直接箭头连接符 22">
              <a:extLst>
                <a:ext uri="{FF2B5EF4-FFF2-40B4-BE49-F238E27FC236}">
                  <a16:creationId xmlns:a16="http://schemas.microsoft.com/office/drawing/2014/main" id="{FB570D83-97A6-400E-937E-3FF68CFE9355}"/>
                </a:ext>
              </a:extLst>
            </p:cNvPr>
            <p:cNvCxnSpPr/>
            <p:nvPr/>
          </p:nvCxnSpPr>
          <p:spPr>
            <a:xfrm>
              <a:off x="5021787" y="4572672"/>
              <a:ext cx="396082" cy="0"/>
            </a:xfrm>
            <a:prstGeom prst="straightConnector1">
              <a:avLst/>
            </a:prstGeom>
            <a:noFill/>
            <a:ln w="38100">
              <a:solidFill>
                <a:schemeClr val="tx1"/>
              </a:solidFill>
              <a:round/>
              <a:headEnd type="none" w="med" len="med"/>
              <a:tailEnd type="none" w="med" len="med"/>
            </a:ln>
            <a:extLst>
              <a:ext uri="{909E8E84-426E-40DD-AFC4-6F175D3DCCD1}">
                <a14:hiddenFill xmlns:a14="http://schemas.microsoft.com/office/drawing/2010/main">
                  <a:noFill/>
                </a14:hiddenFill>
              </a:ext>
            </a:extLst>
          </p:spPr>
        </p:cxnSp>
        <p:sp>
          <p:nvSpPr>
            <p:cNvPr id="24" name="Text Box 49">
              <a:extLst>
                <a:ext uri="{FF2B5EF4-FFF2-40B4-BE49-F238E27FC236}">
                  <a16:creationId xmlns:a16="http://schemas.microsoft.com/office/drawing/2014/main" id="{1974E46E-B18D-4129-9991-A477F282AE34}"/>
                </a:ext>
              </a:extLst>
            </p:cNvPr>
            <p:cNvSpPr txBox="1">
              <a:spLocks noChangeArrowheads="1"/>
            </p:cNvSpPr>
            <p:nvPr/>
          </p:nvSpPr>
          <p:spPr bwMode="auto">
            <a:xfrm>
              <a:off x="4827833" y="4558808"/>
              <a:ext cx="759662"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1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2800" baseline="-25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5" name="直接箭头连接符 24">
              <a:extLst>
                <a:ext uri="{FF2B5EF4-FFF2-40B4-BE49-F238E27FC236}">
                  <a16:creationId xmlns:a16="http://schemas.microsoft.com/office/drawing/2014/main" id="{E204B562-6152-4912-B0A8-22731103C203}"/>
                </a:ext>
              </a:extLst>
            </p:cNvPr>
            <p:cNvCxnSpPr/>
            <p:nvPr/>
          </p:nvCxnSpPr>
          <p:spPr>
            <a:xfrm flipV="1">
              <a:off x="5937411" y="4861208"/>
              <a:ext cx="0" cy="1044853"/>
            </a:xfrm>
            <a:prstGeom prst="straightConnector1">
              <a:avLst/>
            </a:prstGeom>
            <a:ln w="92075" cap="sq">
              <a:solidFill>
                <a:schemeClr val="bg2">
                  <a:lumMod val="50000"/>
                </a:schemeClr>
              </a:solidFill>
              <a:tailEnd type="stealth"/>
            </a:ln>
            <a:effectLst/>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1462CC0A-902C-4AC7-99FB-F7C945A64EAB}"/>
                </a:ext>
              </a:extLst>
            </p:cNvPr>
            <p:cNvCxnSpPr/>
            <p:nvPr/>
          </p:nvCxnSpPr>
          <p:spPr>
            <a:xfrm flipV="1">
              <a:off x="5937411" y="3558839"/>
              <a:ext cx="0" cy="748836"/>
            </a:xfrm>
            <a:prstGeom prst="straightConnector1">
              <a:avLst/>
            </a:prstGeom>
            <a:ln w="92075">
              <a:solidFill>
                <a:schemeClr val="bg2">
                  <a:lumMod val="50000"/>
                </a:schemeClr>
              </a:solidFill>
              <a:tailEnd type="none"/>
            </a:ln>
            <a:effectLst/>
          </p:spPr>
          <p:style>
            <a:lnRef idx="1">
              <a:schemeClr val="accent1"/>
            </a:lnRef>
            <a:fillRef idx="0">
              <a:schemeClr val="accent1"/>
            </a:fillRef>
            <a:effectRef idx="0">
              <a:schemeClr val="accent1"/>
            </a:effectRef>
            <a:fontRef idx="minor">
              <a:schemeClr val="tx1"/>
            </a:fontRef>
          </p:style>
        </p:cxnSp>
        <p:grpSp>
          <p:nvGrpSpPr>
            <p:cNvPr id="27" name="组合 26">
              <a:extLst>
                <a:ext uri="{FF2B5EF4-FFF2-40B4-BE49-F238E27FC236}">
                  <a16:creationId xmlns:a16="http://schemas.microsoft.com/office/drawing/2014/main" id="{DE368733-FF0F-449C-9534-36C5E4F293C2}"/>
                </a:ext>
              </a:extLst>
            </p:cNvPr>
            <p:cNvGrpSpPr/>
            <p:nvPr/>
          </p:nvGrpSpPr>
          <p:grpSpPr>
            <a:xfrm>
              <a:off x="2330177" y="1396500"/>
              <a:ext cx="2363045" cy="4497307"/>
              <a:chOff x="2374973" y="1488127"/>
              <a:chExt cx="2434291" cy="4632903"/>
            </a:xfrm>
            <a:effectLst/>
          </p:grpSpPr>
          <p:cxnSp>
            <p:nvCxnSpPr>
              <p:cNvPr id="28" name="直接连接符 27">
                <a:extLst>
                  <a:ext uri="{FF2B5EF4-FFF2-40B4-BE49-F238E27FC236}">
                    <a16:creationId xmlns:a16="http://schemas.microsoft.com/office/drawing/2014/main" id="{F01358B4-D6D7-4883-A2F2-B45D0DFE5032}"/>
                  </a:ext>
                </a:extLst>
              </p:cNvPr>
              <p:cNvCxnSpPr/>
              <p:nvPr/>
            </p:nvCxnSpPr>
            <p:spPr>
              <a:xfrm>
                <a:off x="2374973" y="2136912"/>
                <a:ext cx="2359687" cy="0"/>
              </a:xfrm>
              <a:prstGeom prst="line">
                <a:avLst/>
              </a:prstGeom>
              <a:ln w="92075" cap="sq">
                <a:solidFill>
                  <a:schemeClr val="bg2">
                    <a:lumMod val="50000"/>
                  </a:schemeClr>
                </a:solidFill>
                <a:tailEnd type="none"/>
              </a:ln>
              <a:effectLst/>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9CDF05F0-1FCB-45DF-AC68-8876309E63D7}"/>
                  </a:ext>
                </a:extLst>
              </p:cNvPr>
              <p:cNvCxnSpPr>
                <a:cxnSpLocks/>
              </p:cNvCxnSpPr>
              <p:nvPr/>
            </p:nvCxnSpPr>
            <p:spPr>
              <a:xfrm flipV="1">
                <a:off x="4809264" y="1488127"/>
                <a:ext cx="0" cy="1129330"/>
              </a:xfrm>
              <a:prstGeom prst="straightConnector1">
                <a:avLst/>
              </a:prstGeom>
              <a:ln w="92075" cap="sq">
                <a:solidFill>
                  <a:schemeClr val="bg2">
                    <a:lumMod val="50000"/>
                  </a:schemeClr>
                </a:solidFill>
                <a:tailEnd type="none"/>
              </a:ln>
              <a:effectLst/>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636B34CF-B511-43C2-A8A4-EC902496A34B}"/>
                  </a:ext>
                </a:extLst>
              </p:cNvPr>
              <p:cNvCxnSpPr/>
              <p:nvPr/>
            </p:nvCxnSpPr>
            <p:spPr>
              <a:xfrm>
                <a:off x="2374973" y="2136912"/>
                <a:ext cx="0" cy="3984118"/>
              </a:xfrm>
              <a:prstGeom prst="straightConnector1">
                <a:avLst/>
              </a:prstGeom>
              <a:ln w="92075" cap="sq">
                <a:solidFill>
                  <a:schemeClr val="bg2">
                    <a:lumMod val="50000"/>
                  </a:schemeClr>
                </a:solidFill>
                <a:headEnd w="med" len="lg"/>
                <a:tailEnd type="stealth"/>
              </a:ln>
              <a:effectLst/>
            </p:spPr>
            <p:style>
              <a:lnRef idx="1">
                <a:schemeClr val="accent1"/>
              </a:lnRef>
              <a:fillRef idx="0">
                <a:schemeClr val="accent1"/>
              </a:fillRef>
              <a:effectRef idx="0">
                <a:schemeClr val="accent1"/>
              </a:effectRef>
              <a:fontRef idx="minor">
                <a:schemeClr val="tx1"/>
              </a:fontRef>
            </p:style>
          </p:cxnSp>
        </p:grpSp>
        <p:sp>
          <p:nvSpPr>
            <p:cNvPr id="31" name="任意多边形 86">
              <a:extLst>
                <a:ext uri="{FF2B5EF4-FFF2-40B4-BE49-F238E27FC236}">
                  <a16:creationId xmlns:a16="http://schemas.microsoft.com/office/drawing/2014/main" id="{1BBC5EF7-335D-4915-A4E9-EC707C1846FB}"/>
                </a:ext>
              </a:extLst>
            </p:cNvPr>
            <p:cNvSpPr/>
            <p:nvPr/>
          </p:nvSpPr>
          <p:spPr>
            <a:xfrm>
              <a:off x="3129068" y="2481923"/>
              <a:ext cx="3198046" cy="1074862"/>
            </a:xfrm>
            <a:custGeom>
              <a:avLst/>
              <a:gdLst>
                <a:gd name="connsiteX0" fmla="*/ 511175 w 1530350"/>
                <a:gd name="connsiteY0" fmla="*/ 3175 h 514350"/>
                <a:gd name="connsiteX1" fmla="*/ 0 w 1530350"/>
                <a:gd name="connsiteY1" fmla="*/ 514350 h 514350"/>
                <a:gd name="connsiteX2" fmla="*/ 615950 w 1530350"/>
                <a:gd name="connsiteY2" fmla="*/ 514350 h 514350"/>
                <a:gd name="connsiteX3" fmla="*/ 765175 w 1530350"/>
                <a:gd name="connsiteY3" fmla="*/ 365125 h 514350"/>
                <a:gd name="connsiteX4" fmla="*/ 908050 w 1530350"/>
                <a:gd name="connsiteY4" fmla="*/ 508000 h 514350"/>
                <a:gd name="connsiteX5" fmla="*/ 1530350 w 1530350"/>
                <a:gd name="connsiteY5" fmla="*/ 508000 h 514350"/>
                <a:gd name="connsiteX6" fmla="*/ 1022350 w 1530350"/>
                <a:gd name="connsiteY6" fmla="*/ 0 h 514350"/>
                <a:gd name="connsiteX7" fmla="*/ 511175 w 1530350"/>
                <a:gd name="connsiteY7" fmla="*/ 317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0350" h="514350">
                  <a:moveTo>
                    <a:pt x="511175" y="3175"/>
                  </a:moveTo>
                  <a:lnTo>
                    <a:pt x="0" y="514350"/>
                  </a:lnTo>
                  <a:lnTo>
                    <a:pt x="615950" y="514350"/>
                  </a:lnTo>
                  <a:lnTo>
                    <a:pt x="765175" y="365125"/>
                  </a:lnTo>
                  <a:lnTo>
                    <a:pt x="908050" y="508000"/>
                  </a:lnTo>
                  <a:lnTo>
                    <a:pt x="1530350" y="508000"/>
                  </a:lnTo>
                  <a:lnTo>
                    <a:pt x="1022350" y="0"/>
                  </a:lnTo>
                  <a:lnTo>
                    <a:pt x="511175" y="3175"/>
                  </a:lnTo>
                  <a:close/>
                </a:path>
              </a:pathLst>
            </a:custGeom>
            <a:solidFill>
              <a:srgbClr val="FFF2CC"/>
            </a:solidFill>
            <a:ln w="3810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1400" kern="0"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kern="0" dirty="0">
                <a:latin typeface="Segoe UI Black" panose="020B0A02040204020203" pitchFamily="34" charset="0"/>
                <a:ea typeface="微软雅黑"/>
                <a:cs typeface="Segoe UI Black" panose="020B0A02040204020203" pitchFamily="34" charset="0"/>
              </a:endParaRPr>
            </a:p>
          </p:txBody>
        </p:sp>
        <p:sp>
          <p:nvSpPr>
            <p:cNvPr id="32" name="矩形 31">
              <a:extLst>
                <a:ext uri="{FF2B5EF4-FFF2-40B4-BE49-F238E27FC236}">
                  <a16:creationId xmlns:a16="http://schemas.microsoft.com/office/drawing/2014/main" id="{D33EDA79-DC90-4B66-8BCE-C4986A4A813F}"/>
                </a:ext>
              </a:extLst>
            </p:cNvPr>
            <p:cNvSpPr/>
            <p:nvPr/>
          </p:nvSpPr>
          <p:spPr>
            <a:xfrm>
              <a:off x="5417868" y="4267105"/>
              <a:ext cx="979856" cy="594102"/>
            </a:xfrm>
            <a:prstGeom prst="rect">
              <a:avLst/>
            </a:prstGeom>
            <a:solidFill>
              <a:schemeClr val="accent4">
                <a:lumMod val="60000"/>
                <a:lumOff val="40000"/>
              </a:schemeClr>
            </a:solidFill>
            <a:ln w="3175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1100" b="1" kern="0" dirty="0">
                  <a:latin typeface="Segoe UI Black" panose="020B0A02040204020203" pitchFamily="34" charset="0"/>
                  <a:ea typeface="Segoe UI Black" panose="020B0A02040204020203" pitchFamily="34" charset="0"/>
                  <a:cs typeface="Segoe UI Black" panose="020B0A02040204020203" pitchFamily="34" charset="0"/>
                </a:rPr>
                <a:t>LB</a:t>
              </a:r>
              <a:endParaRPr lang="zh-CN" altLang="en-US" sz="1100" b="1" kern="0" dirty="0">
                <a:latin typeface="Segoe UI Black" panose="020B0A02040204020203" pitchFamily="34" charset="0"/>
                <a:cs typeface="Segoe UI Black" panose="020B0A02040204020203" pitchFamily="34" charset="0"/>
              </a:endParaRPr>
            </a:p>
          </p:txBody>
        </p:sp>
        <p:sp>
          <p:nvSpPr>
            <p:cNvPr id="33" name="等腰三角形 32">
              <a:extLst>
                <a:ext uri="{FF2B5EF4-FFF2-40B4-BE49-F238E27FC236}">
                  <a16:creationId xmlns:a16="http://schemas.microsoft.com/office/drawing/2014/main" id="{086EDB87-0F05-4FA6-BAB3-5E3145D72D12}"/>
                </a:ext>
              </a:extLst>
            </p:cNvPr>
            <p:cNvSpPr/>
            <p:nvPr/>
          </p:nvSpPr>
          <p:spPr>
            <a:xfrm rot="5400000">
              <a:off x="5360406" y="4504372"/>
              <a:ext cx="234494" cy="119569"/>
            </a:xfrm>
            <a:prstGeom prst="triangle">
              <a:avLst>
                <a:gd name="adj" fmla="val 50001"/>
              </a:avLst>
            </a:prstGeom>
            <a:solidFill>
              <a:srgbClr val="FFD966"/>
            </a:solidFill>
            <a:ln w="31750" cap="flat" cmpd="sng" algn="ctr">
              <a:solidFill>
                <a:schemeClr val="tx1"/>
              </a:solidFill>
              <a:prstDash val="solid"/>
            </a:ln>
            <a:effectLst/>
          </p:spPr>
          <p:txBody>
            <a:bodyPr rtlCol="0" anchor="ctr"/>
            <a:lstStyle/>
            <a:p>
              <a:pPr algn="ctr" defTabSz="914277">
                <a:defRPr/>
              </a:pPr>
              <a:endParaRPr lang="zh-CN" altLang="en-US" sz="1100" b="1" kern="0">
                <a:latin typeface="Segoe UI Black" panose="020B0A02040204020203" pitchFamily="34" charset="0"/>
                <a:cs typeface="Segoe UI Black" panose="020B0A02040204020203" pitchFamily="34" charset="0"/>
              </a:endParaRPr>
            </a:p>
          </p:txBody>
        </p:sp>
        <p:sp>
          <p:nvSpPr>
            <p:cNvPr id="34" name="等腰三角形 33">
              <a:extLst>
                <a:ext uri="{FF2B5EF4-FFF2-40B4-BE49-F238E27FC236}">
                  <a16:creationId xmlns:a16="http://schemas.microsoft.com/office/drawing/2014/main" id="{B44C3BFF-A6AE-48F6-B03C-2B338D526657}"/>
                </a:ext>
              </a:extLst>
            </p:cNvPr>
            <p:cNvSpPr/>
            <p:nvPr/>
          </p:nvSpPr>
          <p:spPr>
            <a:xfrm rot="10800000">
              <a:off x="8979598" y="2882806"/>
              <a:ext cx="234494" cy="119569"/>
            </a:xfrm>
            <a:prstGeom prst="triangle">
              <a:avLst>
                <a:gd name="adj" fmla="val 50001"/>
              </a:avLst>
            </a:prstGeom>
            <a:solidFill>
              <a:srgbClr val="FFCCFF"/>
            </a:solidFill>
            <a:ln w="31750" cap="flat" cmpd="sng" algn="ctr">
              <a:solidFill>
                <a:srgbClr val="000000"/>
              </a:solidFill>
              <a:prstDash val="solid"/>
            </a:ln>
            <a:effectLst/>
          </p:spPr>
          <p:txBody>
            <a:bodyPr rtlCol="0" anchor="ctr"/>
            <a:lstStyle/>
            <a:p>
              <a:pPr algn="ctr" defTabSz="914277">
                <a:defRPr/>
              </a:pPr>
              <a:endParaRPr lang="zh-CN" altLang="en-US" sz="1100" b="1" kern="0">
                <a:latin typeface="Segoe UI Black" panose="020B0A02040204020203" pitchFamily="34" charset="0"/>
                <a:cs typeface="Segoe UI Black" panose="020B0A02040204020203" pitchFamily="34" charset="0"/>
              </a:endParaRPr>
            </a:p>
          </p:txBody>
        </p:sp>
        <p:sp>
          <p:nvSpPr>
            <p:cNvPr id="35" name="Text Box 49">
              <a:extLst>
                <a:ext uri="{FF2B5EF4-FFF2-40B4-BE49-F238E27FC236}">
                  <a16:creationId xmlns:a16="http://schemas.microsoft.com/office/drawing/2014/main" id="{3A32AE36-A763-4BB4-9BC2-82E6F122E709}"/>
                </a:ext>
              </a:extLst>
            </p:cNvPr>
            <p:cNvSpPr txBox="1">
              <a:spLocks noChangeArrowheads="1"/>
            </p:cNvSpPr>
            <p:nvPr/>
          </p:nvSpPr>
          <p:spPr bwMode="auto">
            <a:xfrm>
              <a:off x="9156474" y="2483530"/>
              <a:ext cx="759662"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1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2800" baseline="-25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6" name="直接箭头连接符 35">
              <a:extLst>
                <a:ext uri="{FF2B5EF4-FFF2-40B4-BE49-F238E27FC236}">
                  <a16:creationId xmlns:a16="http://schemas.microsoft.com/office/drawing/2014/main" id="{C2DE2D10-B0C7-4E8C-AE9A-655E0C8C0F68}"/>
                </a:ext>
              </a:extLst>
            </p:cNvPr>
            <p:cNvCxnSpPr/>
            <p:nvPr/>
          </p:nvCxnSpPr>
          <p:spPr>
            <a:xfrm>
              <a:off x="9096845" y="2576455"/>
              <a:ext cx="0" cy="313371"/>
            </a:xfrm>
            <a:prstGeom prst="straightConnector1">
              <a:avLst/>
            </a:prstGeom>
            <a:noFill/>
            <a:ln w="38100">
              <a:solidFill>
                <a:schemeClr val="tx1"/>
              </a:solidFill>
              <a:round/>
              <a:headEnd type="none" w="med" len="med"/>
              <a:tailEnd type="none" w="med" len="med"/>
            </a:ln>
            <a:extLst>
              <a:ext uri="{909E8E84-426E-40DD-AFC4-6F175D3DCCD1}">
                <a14:hiddenFill xmlns:a14="http://schemas.microsoft.com/office/drawing/2010/main">
                  <a:noFill/>
                </a14:hiddenFill>
              </a:ext>
            </a:extLst>
          </p:spPr>
        </p:cxnSp>
        <p:sp>
          <p:nvSpPr>
            <p:cNvPr id="37" name="文本框 36">
              <a:extLst>
                <a:ext uri="{FF2B5EF4-FFF2-40B4-BE49-F238E27FC236}">
                  <a16:creationId xmlns:a16="http://schemas.microsoft.com/office/drawing/2014/main" id="{3CFFAB00-C1DE-4035-A571-CA321968D666}"/>
                </a:ext>
              </a:extLst>
            </p:cNvPr>
            <p:cNvSpPr txBox="1"/>
            <p:nvPr/>
          </p:nvSpPr>
          <p:spPr>
            <a:xfrm>
              <a:off x="7295912" y="5409972"/>
              <a:ext cx="517130" cy="429452"/>
            </a:xfrm>
            <a:prstGeom prst="rect">
              <a:avLst/>
            </a:prstGeom>
            <a:noFill/>
            <a:ln>
              <a:noFill/>
            </a:ln>
          </p:spPr>
          <p:txBody>
            <a:bodyPr wrap="none" rtlCol="0">
              <a:spAutoFit/>
            </a:bodyPr>
            <a:lstStyle/>
            <a:p>
              <a:pPr algn="r" defTabSz="914277">
                <a:defRPr/>
              </a:pPr>
              <a:r>
                <a:rPr lang="en-US" altLang="zh-CN" sz="1400" kern="0" dirty="0">
                  <a:latin typeface="Segoe UI Black" panose="020B0A02040204020203" pitchFamily="34" charset="0"/>
                  <a:ea typeface="Segoe UI Black" panose="020B0A02040204020203" pitchFamily="34" charset="0"/>
                  <a:cs typeface="Segoe UI Black" panose="020B0A02040204020203" pitchFamily="34" charset="0"/>
                </a:rPr>
                <a:t>IB</a:t>
              </a:r>
              <a:endParaRPr lang="zh-CN" altLang="en-US" sz="1400" kern="0" dirty="0">
                <a:latin typeface="Segoe UI Black" panose="020B0A02040204020203" pitchFamily="34" charset="0"/>
                <a:ea typeface="华文细黑" pitchFamily="2" charset="-122"/>
                <a:cs typeface="Segoe UI Black" panose="020B0A02040204020203" pitchFamily="34" charset="0"/>
              </a:endParaRPr>
            </a:p>
          </p:txBody>
        </p:sp>
        <p:cxnSp>
          <p:nvCxnSpPr>
            <p:cNvPr id="38" name="直接箭头连接符 37">
              <a:extLst>
                <a:ext uri="{FF2B5EF4-FFF2-40B4-BE49-F238E27FC236}">
                  <a16:creationId xmlns:a16="http://schemas.microsoft.com/office/drawing/2014/main" id="{BB2369BA-CA21-4DA2-BAF6-3F6ED2385E2A}"/>
                </a:ext>
              </a:extLst>
            </p:cNvPr>
            <p:cNvCxnSpPr>
              <a:cxnSpLocks/>
            </p:cNvCxnSpPr>
            <p:nvPr/>
          </p:nvCxnSpPr>
          <p:spPr>
            <a:xfrm>
              <a:off x="9574765" y="4275622"/>
              <a:ext cx="0" cy="1679525"/>
            </a:xfrm>
            <a:prstGeom prst="straightConnector1">
              <a:avLst/>
            </a:prstGeom>
            <a:ln w="92075">
              <a:solidFill>
                <a:schemeClr val="bg2">
                  <a:lumMod val="50000"/>
                </a:schemeClr>
              </a:solidFill>
              <a:headEnd type="stealth"/>
              <a:tailEnd type="none"/>
            </a:ln>
            <a:effectLst/>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B09D625-A7D9-42FA-A447-932ED818E688}"/>
                </a:ext>
              </a:extLst>
            </p:cNvPr>
            <p:cNvCxnSpPr/>
            <p:nvPr/>
          </p:nvCxnSpPr>
          <p:spPr>
            <a:xfrm flipV="1">
              <a:off x="3592197" y="4869725"/>
              <a:ext cx="0" cy="1036336"/>
            </a:xfrm>
            <a:prstGeom prst="straightConnector1">
              <a:avLst/>
            </a:prstGeom>
            <a:ln w="92075" cap="sq">
              <a:solidFill>
                <a:schemeClr val="bg2">
                  <a:lumMod val="50000"/>
                </a:schemeClr>
              </a:solidFill>
              <a:tailEnd type="stealth"/>
            </a:ln>
            <a:effectLst/>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38D14C72-A2A0-421D-B276-F0319AABA5F2}"/>
                </a:ext>
              </a:extLst>
            </p:cNvPr>
            <p:cNvCxnSpPr/>
            <p:nvPr/>
          </p:nvCxnSpPr>
          <p:spPr>
            <a:xfrm flipH="1">
              <a:off x="5686403" y="2882805"/>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sp>
          <p:nvSpPr>
            <p:cNvPr id="41" name="Text Box 49">
              <a:extLst>
                <a:ext uri="{FF2B5EF4-FFF2-40B4-BE49-F238E27FC236}">
                  <a16:creationId xmlns:a16="http://schemas.microsoft.com/office/drawing/2014/main" id="{D451B73C-351D-42A7-8FB7-045640CFC4D8}"/>
                </a:ext>
              </a:extLst>
            </p:cNvPr>
            <p:cNvSpPr txBox="1">
              <a:spLocks noChangeArrowheads="1"/>
            </p:cNvSpPr>
            <p:nvPr/>
          </p:nvSpPr>
          <p:spPr bwMode="auto">
            <a:xfrm>
              <a:off x="6306003" y="2686451"/>
              <a:ext cx="1196993"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AluOP</a:t>
              </a:r>
              <a:endParaRPr lang="en-US" altLang="zh-CN" sz="280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2" name="直接箭头连接符 41">
              <a:extLst>
                <a:ext uri="{FF2B5EF4-FFF2-40B4-BE49-F238E27FC236}">
                  <a16:creationId xmlns:a16="http://schemas.microsoft.com/office/drawing/2014/main" id="{9502BF68-62A6-4269-8F1A-8265AA94F32D}"/>
                </a:ext>
              </a:extLst>
            </p:cNvPr>
            <p:cNvCxnSpPr/>
            <p:nvPr/>
          </p:nvCxnSpPr>
          <p:spPr>
            <a:xfrm>
              <a:off x="1806981" y="5955147"/>
              <a:ext cx="8260860" cy="0"/>
            </a:xfrm>
            <a:prstGeom prst="straightConnector1">
              <a:avLst/>
            </a:prstGeom>
            <a:ln w="92075">
              <a:solidFill>
                <a:schemeClr val="bg2">
                  <a:lumMod val="50000"/>
                </a:schemeClr>
              </a:solidFill>
              <a:headEnd type="none"/>
              <a:tailEnd type="none"/>
            </a:ln>
            <a:effectLst/>
          </p:spPr>
          <p:style>
            <a:lnRef idx="1">
              <a:schemeClr val="accent1"/>
            </a:lnRef>
            <a:fillRef idx="0">
              <a:schemeClr val="accent1"/>
            </a:fillRef>
            <a:effectRef idx="0">
              <a:schemeClr val="accent1"/>
            </a:effectRef>
            <a:fontRef idx="minor">
              <a:schemeClr val="tx1"/>
            </a:fontRef>
          </p:style>
        </p:cxnSp>
        <p:grpSp>
          <p:nvGrpSpPr>
            <p:cNvPr id="43" name="组合 42">
              <a:extLst>
                <a:ext uri="{FF2B5EF4-FFF2-40B4-BE49-F238E27FC236}">
                  <a16:creationId xmlns:a16="http://schemas.microsoft.com/office/drawing/2014/main" id="{90CD60F1-7332-454A-A37E-ADF37F5036D3}"/>
                </a:ext>
              </a:extLst>
            </p:cNvPr>
            <p:cNvGrpSpPr/>
            <p:nvPr/>
          </p:nvGrpSpPr>
          <p:grpSpPr>
            <a:xfrm>
              <a:off x="3621227" y="3134013"/>
              <a:ext cx="2247926" cy="421573"/>
              <a:chOff x="3776431" y="3236820"/>
              <a:chExt cx="2370858" cy="444626"/>
            </a:xfrm>
          </p:grpSpPr>
          <p:sp>
            <p:nvSpPr>
              <p:cNvPr id="44" name="文本框 43">
                <a:extLst>
                  <a:ext uri="{FF2B5EF4-FFF2-40B4-BE49-F238E27FC236}">
                    <a16:creationId xmlns:a16="http://schemas.microsoft.com/office/drawing/2014/main" id="{D8CF7536-F145-460A-BF13-9893DC687B0E}"/>
                  </a:ext>
                </a:extLst>
              </p:cNvPr>
              <p:cNvSpPr txBox="1"/>
              <p:nvPr/>
            </p:nvSpPr>
            <p:spPr>
              <a:xfrm>
                <a:off x="3776431" y="3273805"/>
                <a:ext cx="441613" cy="407641"/>
              </a:xfrm>
              <a:prstGeom prst="rect">
                <a:avLst/>
              </a:prstGeom>
              <a:noFill/>
              <a:ln>
                <a:noFill/>
              </a:ln>
            </p:spPr>
            <p:txBody>
              <a:bodyPr wrap="none" rtlCol="0">
                <a:spAutoFit/>
              </a:bodyPr>
              <a:lstStyle/>
              <a:p>
                <a:pPr algn="r" defTabSz="914277">
                  <a:defRPr/>
                </a:pPr>
                <a:r>
                  <a:rPr lang="en-US" altLang="zh-CN" sz="1200" kern="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200" kern="0" dirty="0">
                  <a:latin typeface="Segoe UI Black" panose="020B0A02040204020203" pitchFamily="34" charset="0"/>
                  <a:ea typeface="华文细黑" pitchFamily="2" charset="-122"/>
                  <a:cs typeface="Segoe UI Black" panose="020B0A02040204020203" pitchFamily="34" charset="0"/>
                </a:endParaRPr>
              </a:p>
            </p:txBody>
          </p:sp>
          <p:sp>
            <p:nvSpPr>
              <p:cNvPr id="45" name="文本框 44">
                <a:extLst>
                  <a:ext uri="{FF2B5EF4-FFF2-40B4-BE49-F238E27FC236}">
                    <a16:creationId xmlns:a16="http://schemas.microsoft.com/office/drawing/2014/main" id="{7F7EDC04-D0F9-4DFF-9A6A-E8796F5B5DD7}"/>
                  </a:ext>
                </a:extLst>
              </p:cNvPr>
              <p:cNvSpPr txBox="1"/>
              <p:nvPr/>
            </p:nvSpPr>
            <p:spPr>
              <a:xfrm>
                <a:off x="5719831" y="3236820"/>
                <a:ext cx="427458" cy="407643"/>
              </a:xfrm>
              <a:prstGeom prst="rect">
                <a:avLst/>
              </a:prstGeom>
              <a:noFill/>
              <a:ln>
                <a:noFill/>
              </a:ln>
            </p:spPr>
            <p:txBody>
              <a:bodyPr wrap="none" rtlCol="0">
                <a:spAutoFit/>
              </a:bodyPr>
              <a:lstStyle/>
              <a:p>
                <a:pPr algn="r" defTabSz="914277">
                  <a:defRPr/>
                </a:pPr>
                <a:r>
                  <a:rPr lang="en-US" altLang="zh-CN" sz="1200" kern="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200" kern="0" dirty="0">
                  <a:latin typeface="Segoe UI Black" panose="020B0A02040204020203" pitchFamily="34" charset="0"/>
                  <a:ea typeface="华文细黑" pitchFamily="2" charset="-122"/>
                  <a:cs typeface="Segoe UI Black" panose="020B0A02040204020203" pitchFamily="34" charset="0"/>
                </a:endParaRPr>
              </a:p>
            </p:txBody>
          </p:sp>
        </p:grpSp>
        <p:sp>
          <p:nvSpPr>
            <p:cNvPr id="50" name="圆角矩形 77">
              <a:extLst>
                <a:ext uri="{FF2B5EF4-FFF2-40B4-BE49-F238E27FC236}">
                  <a16:creationId xmlns:a16="http://schemas.microsoft.com/office/drawing/2014/main" id="{86484C7D-42F1-4E31-9D12-2295D7FFF5F2}"/>
                </a:ext>
              </a:extLst>
            </p:cNvPr>
            <p:cNvSpPr/>
            <p:nvPr/>
          </p:nvSpPr>
          <p:spPr bwMode="auto">
            <a:xfrm>
              <a:off x="10040265" y="3042893"/>
              <a:ext cx="903370" cy="350367"/>
            </a:xfrm>
            <a:prstGeom prst="roundRect">
              <a:avLst/>
            </a:prstGeom>
            <a:solidFill>
              <a:schemeClr val="accent1">
                <a:lumMod val="60000"/>
                <a:lumOff val="40000"/>
                <a:alpha val="72000"/>
              </a:schemeClr>
            </a:solidFill>
            <a:ln w="28575">
              <a:noFill/>
              <a:prstDash val="sysDash"/>
              <a:round/>
              <a:headEnd/>
              <a:tailEnd type="triangle" w="med" len="med"/>
            </a:ln>
          </p:spPr>
          <p:txBody>
            <a:bodyPr vert="horz" wrap="square" lIns="86699" tIns="43349" rIns="86699" bIns="43349" numCol="1" rtlCol="0" anchor="t" anchorCtr="0" compatLnSpc="1">
              <a:prstTxWarp prst="textNoShape">
                <a:avLst/>
              </a:prstTxWarp>
            </a:bodyPr>
            <a:lstStyle/>
            <a:p>
              <a:pPr algn="ctr"/>
              <a:endParaRPr lang="zh-CN" altLang="en-US" sz="2000">
                <a:solidFill>
                  <a:schemeClr val="bg2">
                    <a:lumMod val="75000"/>
                  </a:schemeClr>
                </a:solidFill>
              </a:endParaRPr>
            </a:p>
          </p:txBody>
        </p:sp>
        <p:sp>
          <p:nvSpPr>
            <p:cNvPr id="51" name="Text Box 49">
              <a:extLst>
                <a:ext uri="{FF2B5EF4-FFF2-40B4-BE49-F238E27FC236}">
                  <a16:creationId xmlns:a16="http://schemas.microsoft.com/office/drawing/2014/main" id="{BB7F5B33-2B8D-4451-83B9-56450B639BCE}"/>
                </a:ext>
              </a:extLst>
            </p:cNvPr>
            <p:cNvSpPr txBox="1">
              <a:spLocks noChangeArrowheads="1"/>
            </p:cNvSpPr>
            <p:nvPr/>
          </p:nvSpPr>
          <p:spPr bwMode="auto">
            <a:xfrm>
              <a:off x="10040265" y="3031604"/>
              <a:ext cx="939417"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IBR</a:t>
              </a:r>
              <a:r>
                <a:rPr lang="en-US" altLang="zh-CN" sz="1100" baseline="-25000"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endParaRPr lang="en-US" altLang="zh-CN" sz="280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 name="矩形 52">
              <a:extLst>
                <a:ext uri="{FF2B5EF4-FFF2-40B4-BE49-F238E27FC236}">
                  <a16:creationId xmlns:a16="http://schemas.microsoft.com/office/drawing/2014/main" id="{C6A6C8DC-666D-4C09-A50B-8D736E81BD8B}"/>
                </a:ext>
              </a:extLst>
            </p:cNvPr>
            <p:cNvSpPr/>
            <p:nvPr/>
          </p:nvSpPr>
          <p:spPr>
            <a:xfrm>
              <a:off x="3978090" y="958344"/>
              <a:ext cx="1418317" cy="594102"/>
            </a:xfrm>
            <a:prstGeom prst="rect">
              <a:avLst/>
            </a:prstGeom>
            <a:solidFill>
              <a:schemeClr val="accent4">
                <a:lumMod val="60000"/>
                <a:lumOff val="40000"/>
              </a:schemeClr>
            </a:solidFill>
            <a:ln w="3175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zh-CN" altLang="en-US" sz="1200" b="1" kern="0" dirty="0">
                  <a:latin typeface="微软雅黑" panose="020B0503020204020204" pitchFamily="34" charset="-122"/>
                  <a:ea typeface="微软雅黑" panose="020B0503020204020204" pitchFamily="34" charset="-122"/>
                  <a:cs typeface="Segoe UI Black" panose="020B0A02040204020203" pitchFamily="34" charset="0"/>
                </a:rPr>
                <a:t>程序状态字</a:t>
              </a:r>
            </a:p>
          </p:txBody>
        </p:sp>
      </p:grpSp>
      <p:grpSp>
        <p:nvGrpSpPr>
          <p:cNvPr id="46" name="组合 45"/>
          <p:cNvGrpSpPr/>
          <p:nvPr/>
        </p:nvGrpSpPr>
        <p:grpSpPr>
          <a:xfrm>
            <a:off x="8566439" y="1487693"/>
            <a:ext cx="2390326" cy="502619"/>
            <a:chOff x="7864459" y="1674929"/>
            <a:chExt cx="2390326" cy="502619"/>
          </a:xfrm>
        </p:grpSpPr>
        <p:sp>
          <p:nvSpPr>
            <p:cNvPr id="54" name="矩形 53">
              <a:extLst>
                <a:ext uri="{FF2B5EF4-FFF2-40B4-BE49-F238E27FC236}">
                  <a16:creationId xmlns:a16="http://schemas.microsoft.com/office/drawing/2014/main" id="{AD5E1581-32D0-4360-9B75-27EC4BAA1536}"/>
                </a:ext>
              </a:extLst>
            </p:cNvPr>
            <p:cNvSpPr/>
            <p:nvPr/>
          </p:nvSpPr>
          <p:spPr>
            <a:xfrm>
              <a:off x="7864459" y="1674929"/>
              <a:ext cx="2390326"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BF0820B1-84AE-446B-9E66-DFCDEB2FE78E}"/>
                </a:ext>
              </a:extLst>
            </p:cNvPr>
            <p:cNvSpPr txBox="1"/>
            <p:nvPr/>
          </p:nvSpPr>
          <p:spPr>
            <a:xfrm>
              <a:off x="8032063" y="1721677"/>
              <a:ext cx="2134492" cy="400110"/>
            </a:xfrm>
            <a:prstGeom prst="rect">
              <a:avLst/>
            </a:prstGeom>
            <a:noFill/>
          </p:spPr>
          <p:txBody>
            <a:bodyPr wrap="square" rtlCol="0">
              <a:spAutoFit/>
            </a:bodyPr>
            <a:lstStyle/>
            <a:p>
              <a:r>
                <a:rPr lang="zh-CN" altLang="en-US" sz="2000" b="1" spc="300" dirty="0">
                  <a:solidFill>
                    <a:schemeClr val="bg1"/>
                  </a:solidFill>
                  <a:latin typeface="微软雅黑" panose="020B0503020204020204" pitchFamily="34" charset="-122"/>
                  <a:ea typeface="微软雅黑" panose="020B0503020204020204" pitchFamily="34" charset="-122"/>
                </a:rPr>
                <a:t>如何构建</a:t>
              </a:r>
              <a:r>
                <a:rPr lang="en-US" altLang="zh-CN" sz="2000" b="1" spc="300" dirty="0">
                  <a:solidFill>
                    <a:schemeClr val="bg1"/>
                  </a:solidFill>
                  <a:latin typeface="微软雅黑" panose="020B0503020204020204" pitchFamily="34" charset="-122"/>
                  <a:ea typeface="微软雅黑" panose="020B0503020204020204" pitchFamily="34" charset="-122"/>
                </a:rPr>
                <a:t>ALU</a:t>
              </a:r>
              <a:r>
                <a:rPr lang="zh-CN" altLang="en-US" sz="2000" b="1" spc="300" dirty="0">
                  <a:solidFill>
                    <a:schemeClr val="bg1"/>
                  </a:solidFill>
                  <a:latin typeface="微软雅黑" panose="020B0503020204020204" pitchFamily="34" charset="-122"/>
                  <a:ea typeface="微软雅黑" panose="020B0503020204020204" pitchFamily="34" charset="-122"/>
                </a:rPr>
                <a:t>？</a:t>
              </a:r>
            </a:p>
          </p:txBody>
        </p:sp>
      </p:grpSp>
    </p:spTree>
    <p:extLst>
      <p:ext uri="{BB962C8B-B14F-4D97-AF65-F5344CB8AC3E}">
        <p14:creationId xmlns:p14="http://schemas.microsoft.com/office/powerpoint/2010/main" val="3073878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3" name="表格 92">
            <a:extLst>
              <a:ext uri="{FF2B5EF4-FFF2-40B4-BE49-F238E27FC236}">
                <a16:creationId xmlns:a16="http://schemas.microsoft.com/office/drawing/2014/main" id="{10F02953-6919-466A-B5D7-F96D6AEDC2B2}"/>
              </a:ext>
            </a:extLst>
          </p:cNvPr>
          <p:cNvGraphicFramePr>
            <a:graphicFrameLocks noGrp="1"/>
          </p:cNvGraphicFramePr>
          <p:nvPr>
            <p:extLst>
              <p:ext uri="{D42A27DB-BD31-4B8C-83A1-F6EECF244321}">
                <p14:modId xmlns:p14="http://schemas.microsoft.com/office/powerpoint/2010/main" val="506541800"/>
              </p:ext>
            </p:extLst>
          </p:nvPr>
        </p:nvGraphicFramePr>
        <p:xfrm>
          <a:off x="661012" y="1559013"/>
          <a:ext cx="10818565" cy="4205244"/>
        </p:xfrm>
        <a:graphic>
          <a:graphicData uri="http://schemas.openxmlformats.org/drawingml/2006/table">
            <a:tbl>
              <a:tblPr firstRow="1" bandRow="1">
                <a:tableStyleId>{5C22544A-7EE6-4342-B048-85BDC9FD1C3A}</a:tableStyleId>
              </a:tblPr>
              <a:tblGrid>
                <a:gridCol w="2163713">
                  <a:extLst>
                    <a:ext uri="{9D8B030D-6E8A-4147-A177-3AD203B41FA5}">
                      <a16:colId xmlns:a16="http://schemas.microsoft.com/office/drawing/2014/main" val="1708479787"/>
                    </a:ext>
                  </a:extLst>
                </a:gridCol>
                <a:gridCol w="2163713">
                  <a:extLst>
                    <a:ext uri="{9D8B030D-6E8A-4147-A177-3AD203B41FA5}">
                      <a16:colId xmlns:a16="http://schemas.microsoft.com/office/drawing/2014/main" val="3257417781"/>
                    </a:ext>
                  </a:extLst>
                </a:gridCol>
                <a:gridCol w="2163713">
                  <a:extLst>
                    <a:ext uri="{9D8B030D-6E8A-4147-A177-3AD203B41FA5}">
                      <a16:colId xmlns:a16="http://schemas.microsoft.com/office/drawing/2014/main" val="2848588993"/>
                    </a:ext>
                  </a:extLst>
                </a:gridCol>
                <a:gridCol w="2163713">
                  <a:extLst>
                    <a:ext uri="{9D8B030D-6E8A-4147-A177-3AD203B41FA5}">
                      <a16:colId xmlns:a16="http://schemas.microsoft.com/office/drawing/2014/main" val="406631359"/>
                    </a:ext>
                  </a:extLst>
                </a:gridCol>
                <a:gridCol w="2163713">
                  <a:extLst>
                    <a:ext uri="{9D8B030D-6E8A-4147-A177-3AD203B41FA5}">
                      <a16:colId xmlns:a16="http://schemas.microsoft.com/office/drawing/2014/main" val="2203484928"/>
                    </a:ext>
                  </a:extLst>
                </a:gridCol>
              </a:tblGrid>
              <a:tr h="68888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微软雅黑" panose="020B0503020204020204" pitchFamily="34" charset="-122"/>
                          <a:ea typeface="微软雅黑" panose="020B0503020204020204" pitchFamily="34" charset="-122"/>
                        </a:rPr>
                        <a:t>非</a:t>
                      </a:r>
                    </a:p>
                  </a:txBody>
                  <a:tcPr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微软雅黑" panose="020B0503020204020204" pitchFamily="34" charset="-122"/>
                          <a:ea typeface="微软雅黑" panose="020B0503020204020204" pitchFamily="34" charset="-122"/>
                        </a:rPr>
                        <a:t>与</a:t>
                      </a:r>
                    </a:p>
                  </a:txBody>
                  <a:tcPr anchor="ctr" anchorCtr="1"/>
                </a:tc>
                <a:tc>
                  <a:txBody>
                    <a:bodyPr/>
                    <a:lstStyle/>
                    <a:p>
                      <a:pPr algn="ctr"/>
                      <a:r>
                        <a:rPr lang="zh-CN" altLang="en-US" dirty="0">
                          <a:latin typeface="微软雅黑" panose="020B0503020204020204" pitchFamily="34" charset="-122"/>
                          <a:ea typeface="微软雅黑" panose="020B0503020204020204" pitchFamily="34" charset="-122"/>
                        </a:rPr>
                        <a:t>或</a:t>
                      </a:r>
                    </a:p>
                  </a:txBody>
                  <a:tcPr anchor="ctr" anchorCtr="1"/>
                </a:tc>
                <a:tc>
                  <a:txBody>
                    <a:bodyPr/>
                    <a:lstStyle/>
                    <a:p>
                      <a:pPr algn="ctr"/>
                      <a:r>
                        <a:rPr lang="zh-CN" altLang="en-US" dirty="0">
                          <a:latin typeface="微软雅黑" panose="020B0503020204020204" pitchFamily="34" charset="-122"/>
                          <a:ea typeface="微软雅黑" panose="020B0503020204020204" pitchFamily="34" charset="-122"/>
                        </a:rPr>
                        <a:t>异或</a:t>
                      </a:r>
                    </a:p>
                  </a:txBody>
                  <a:tcPr anchor="ctr" anchorCtr="1"/>
                </a:tc>
                <a:tc>
                  <a:txBody>
                    <a:bodyPr/>
                    <a:lstStyle/>
                    <a:p>
                      <a:pPr algn="ctr"/>
                      <a:r>
                        <a:rPr lang="zh-CN" altLang="en-US" dirty="0">
                          <a:latin typeface="微软雅黑" panose="020B0503020204020204" pitchFamily="34" charset="-122"/>
                          <a:ea typeface="微软雅黑" panose="020B0503020204020204" pitchFamily="34" charset="-122"/>
                        </a:rPr>
                        <a:t>多路选择</a:t>
                      </a:r>
                    </a:p>
                  </a:txBody>
                  <a:tcPr anchor="ctr" anchorCtr="1"/>
                </a:tc>
                <a:extLst>
                  <a:ext uri="{0D108BD9-81ED-4DB2-BD59-A6C34878D82A}">
                    <a16:rowId xmlns:a16="http://schemas.microsoft.com/office/drawing/2014/main" val="2746905840"/>
                  </a:ext>
                </a:extLst>
              </a:tr>
              <a:tr h="2423933">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4250862422"/>
                  </a:ext>
                </a:extLst>
              </a:tr>
              <a:tr h="1092424">
                <a:tc>
                  <a:txBody>
                    <a:bodyPr/>
                    <a:lstStyle/>
                    <a:p>
                      <a:pPr algn="ctr"/>
                      <a:r>
                        <a:rPr lang="en-US" altLang="zh-CN" sz="22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c = ~a</a:t>
                      </a:r>
                      <a:endParaRPr lang="zh-CN" altLang="en-US" sz="2200" dirty="0">
                        <a:solidFill>
                          <a:srgbClr val="C00000"/>
                        </a:solidFill>
                        <a:latin typeface="Segoe UI Black" panose="020B0A02040204020203" pitchFamily="34" charset="0"/>
                        <a:cs typeface="Segoe UI Black" panose="020B0A02040204020203" pitchFamily="34" charset="0"/>
                      </a:endParaRPr>
                    </a:p>
                  </a:txBody>
                  <a:tcPr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2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c = a &amp; b</a:t>
                      </a:r>
                      <a:endParaRPr lang="zh-CN" altLang="en-US" sz="2200" dirty="0">
                        <a:solidFill>
                          <a:srgbClr val="C00000"/>
                        </a:solidFill>
                        <a:latin typeface="Segoe UI Black" panose="020B0A02040204020203" pitchFamily="34" charset="0"/>
                        <a:cs typeface="Segoe UI Black" panose="020B0A02040204020203" pitchFamily="34" charset="0"/>
                      </a:endParaRPr>
                    </a:p>
                  </a:txBody>
                  <a:tcPr anchor="ctr" anchorCtr="1"/>
                </a:tc>
                <a:tc>
                  <a:txBody>
                    <a:bodyPr/>
                    <a:lstStyle/>
                    <a:p>
                      <a:pPr algn="ctr"/>
                      <a:r>
                        <a:rPr lang="en-US" altLang="zh-CN" sz="22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c = a | b</a:t>
                      </a:r>
                      <a:endParaRPr lang="zh-CN" altLang="en-US" sz="2200" dirty="0">
                        <a:solidFill>
                          <a:srgbClr val="C00000"/>
                        </a:solidFill>
                        <a:latin typeface="Segoe UI Black" panose="020B0A02040204020203" pitchFamily="34" charset="0"/>
                        <a:cs typeface="Segoe UI Black" panose="020B0A02040204020203" pitchFamily="34" charset="0"/>
                      </a:endParaRPr>
                    </a:p>
                  </a:txBody>
                  <a:tcPr anchor="ctr" anchorCtr="1"/>
                </a:tc>
                <a:tc>
                  <a:txBody>
                    <a:bodyPr/>
                    <a:lstStyle/>
                    <a:p>
                      <a:pPr algn="ctr"/>
                      <a:r>
                        <a:rPr lang="en-US" altLang="zh-CN" sz="22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c = a ^ b</a:t>
                      </a:r>
                      <a:endParaRPr lang="zh-CN" altLang="en-US" sz="2200" dirty="0">
                        <a:solidFill>
                          <a:srgbClr val="C00000"/>
                        </a:solidFill>
                        <a:latin typeface="Segoe UI Black" panose="020B0A02040204020203" pitchFamily="34" charset="0"/>
                        <a:cs typeface="Segoe UI Black" panose="020B0A02040204020203" pitchFamily="34" charset="0"/>
                      </a:endParaRPr>
                    </a:p>
                  </a:txBody>
                  <a:tcPr anchor="ctr" anchorCtr="1"/>
                </a:tc>
                <a:tc>
                  <a:txBody>
                    <a:bodyPr/>
                    <a:lstStyle/>
                    <a:p>
                      <a:pPr algn="ctr"/>
                      <a:r>
                        <a:rPr lang="en-US" altLang="zh-CN" sz="22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c = (s==0)?a,b</a:t>
                      </a:r>
                      <a:endParaRPr lang="zh-CN" altLang="en-US" sz="2200" dirty="0">
                        <a:solidFill>
                          <a:srgbClr val="C00000"/>
                        </a:solidFill>
                        <a:latin typeface="Segoe UI Black" panose="020B0A02040204020203" pitchFamily="34" charset="0"/>
                        <a:cs typeface="Segoe UI Black" panose="020B0A02040204020203" pitchFamily="34" charset="0"/>
                      </a:endParaRPr>
                    </a:p>
                  </a:txBody>
                  <a:tcPr anchor="ctr" anchorCtr="1"/>
                </a:tc>
                <a:extLst>
                  <a:ext uri="{0D108BD9-81ED-4DB2-BD59-A6C34878D82A}">
                    <a16:rowId xmlns:a16="http://schemas.microsoft.com/office/drawing/2014/main" val="1298439097"/>
                  </a:ext>
                </a:extLst>
              </a:tr>
            </a:tbl>
          </a:graphicData>
        </a:graphic>
      </p:graphicFrame>
      <p:sp>
        <p:nvSpPr>
          <p:cNvPr id="2" name="标题 1">
            <a:extLst>
              <a:ext uri="{FF2B5EF4-FFF2-40B4-BE49-F238E27FC236}">
                <a16:creationId xmlns:a16="http://schemas.microsoft.com/office/drawing/2014/main" id="{E66C9E95-2002-4745-90DB-F11412F31A34}"/>
              </a:ext>
            </a:extLst>
          </p:cNvPr>
          <p:cNvSpPr>
            <a:spLocks noGrp="1"/>
          </p:cNvSpPr>
          <p:nvPr>
            <p:ph type="title"/>
          </p:nvPr>
        </p:nvSpPr>
        <p:spPr>
          <a:xfrm>
            <a:off x="487822" y="257614"/>
            <a:ext cx="2834285" cy="617641"/>
          </a:xfrm>
        </p:spPr>
        <p:txBody>
          <a:bodyPr/>
          <a:lstStyle/>
          <a:p>
            <a:r>
              <a:rPr lang="zh-CN" altLang="en-US" dirty="0"/>
              <a:t>基本逻辑组件</a:t>
            </a:r>
          </a:p>
        </p:txBody>
      </p:sp>
      <p:grpSp>
        <p:nvGrpSpPr>
          <p:cNvPr id="11" name="Group 69">
            <a:extLst>
              <a:ext uri="{FF2B5EF4-FFF2-40B4-BE49-F238E27FC236}">
                <a16:creationId xmlns:a16="http://schemas.microsoft.com/office/drawing/2014/main" id="{8CADE8BE-4521-413A-B99C-F45919999C65}"/>
              </a:ext>
            </a:extLst>
          </p:cNvPr>
          <p:cNvGrpSpPr/>
          <p:nvPr/>
        </p:nvGrpSpPr>
        <p:grpSpPr>
          <a:xfrm>
            <a:off x="3243928" y="3084616"/>
            <a:ext cx="1410365" cy="581286"/>
            <a:chOff x="4042896" y="1715661"/>
            <a:chExt cx="1798163" cy="741118"/>
          </a:xfrm>
        </p:grpSpPr>
        <p:cxnSp>
          <p:nvCxnSpPr>
            <p:cNvPr id="12" name="Straight Connector 27">
              <a:extLst>
                <a:ext uri="{FF2B5EF4-FFF2-40B4-BE49-F238E27FC236}">
                  <a16:creationId xmlns:a16="http://schemas.microsoft.com/office/drawing/2014/main" id="{C043BAC7-191C-4833-BFD3-63D707C25EAB}"/>
                </a:ext>
              </a:extLst>
            </p:cNvPr>
            <p:cNvCxnSpPr/>
            <p:nvPr/>
          </p:nvCxnSpPr>
          <p:spPr>
            <a:xfrm flipV="1">
              <a:off x="4042896" y="2298791"/>
              <a:ext cx="415108"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28">
              <a:extLst>
                <a:ext uri="{FF2B5EF4-FFF2-40B4-BE49-F238E27FC236}">
                  <a16:creationId xmlns:a16="http://schemas.microsoft.com/office/drawing/2014/main" id="{F3E9375D-119A-46E6-95EB-CF45A7AB724B}"/>
                </a:ext>
              </a:extLst>
            </p:cNvPr>
            <p:cNvCxnSpPr/>
            <p:nvPr/>
          </p:nvCxnSpPr>
          <p:spPr>
            <a:xfrm flipV="1">
              <a:off x="4042896" y="1870675"/>
              <a:ext cx="415108"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29">
              <a:extLst>
                <a:ext uri="{FF2B5EF4-FFF2-40B4-BE49-F238E27FC236}">
                  <a16:creationId xmlns:a16="http://schemas.microsoft.com/office/drawing/2014/main" id="{1C4372FB-FF2C-4252-BDDF-D4DA55E0F205}"/>
                </a:ext>
              </a:extLst>
            </p:cNvPr>
            <p:cNvCxnSpPr>
              <a:cxnSpLocks/>
            </p:cNvCxnSpPr>
            <p:nvPr/>
          </p:nvCxnSpPr>
          <p:spPr>
            <a:xfrm flipV="1">
              <a:off x="5346318" y="2086966"/>
              <a:ext cx="494741" cy="1"/>
            </a:xfrm>
            <a:prstGeom prst="line">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Delay 68">
              <a:extLst>
                <a:ext uri="{FF2B5EF4-FFF2-40B4-BE49-F238E27FC236}">
                  <a16:creationId xmlns:a16="http://schemas.microsoft.com/office/drawing/2014/main" id="{99F38D37-16D0-46DB-88F6-0D042BDD380B}"/>
                </a:ext>
              </a:extLst>
            </p:cNvPr>
            <p:cNvSpPr/>
            <p:nvPr/>
          </p:nvSpPr>
          <p:spPr>
            <a:xfrm>
              <a:off x="4451796" y="1715661"/>
              <a:ext cx="882699" cy="741118"/>
            </a:xfrm>
            <a:prstGeom prst="flowChartDelay">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6" name="Group 96">
            <a:extLst>
              <a:ext uri="{FF2B5EF4-FFF2-40B4-BE49-F238E27FC236}">
                <a16:creationId xmlns:a16="http://schemas.microsoft.com/office/drawing/2014/main" id="{758A5672-8B58-4E44-8FFF-7CA96FB254A9}"/>
              </a:ext>
            </a:extLst>
          </p:cNvPr>
          <p:cNvGrpSpPr/>
          <p:nvPr/>
        </p:nvGrpSpPr>
        <p:grpSpPr>
          <a:xfrm>
            <a:off x="1168331" y="3092705"/>
            <a:ext cx="1342021" cy="590507"/>
            <a:chOff x="379248" y="5807937"/>
            <a:chExt cx="1711027" cy="752875"/>
          </a:xfrm>
        </p:grpSpPr>
        <p:cxnSp>
          <p:nvCxnSpPr>
            <p:cNvPr id="17" name="Straight Connector 97">
              <a:extLst>
                <a:ext uri="{FF2B5EF4-FFF2-40B4-BE49-F238E27FC236}">
                  <a16:creationId xmlns:a16="http://schemas.microsoft.com/office/drawing/2014/main" id="{D2CCCABE-E2AE-47E7-876E-13FC54E5411E}"/>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98">
              <a:extLst>
                <a:ext uri="{FF2B5EF4-FFF2-40B4-BE49-F238E27FC236}">
                  <a16:creationId xmlns:a16="http://schemas.microsoft.com/office/drawing/2014/main" id="{AB564B69-AF89-4EAC-830C-9531930894E2}"/>
                </a:ext>
              </a:extLst>
            </p:cNvPr>
            <p:cNvCxnSpPr>
              <a:cxnSpLocks/>
            </p:cNvCxnSpPr>
            <p:nvPr/>
          </p:nvCxnSpPr>
          <p:spPr>
            <a:xfrm flipV="1">
              <a:off x="1563384" y="6184637"/>
              <a:ext cx="526891" cy="1"/>
            </a:xfrm>
            <a:prstGeom prst="line">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9" name="Oval 99">
              <a:extLst>
                <a:ext uri="{FF2B5EF4-FFF2-40B4-BE49-F238E27FC236}">
                  <a16:creationId xmlns:a16="http://schemas.microsoft.com/office/drawing/2014/main" id="{357CE326-528C-423D-9C3D-CAD66B4B273E}"/>
                </a:ext>
              </a:extLst>
            </p:cNvPr>
            <p:cNvSpPr/>
            <p:nvPr/>
          </p:nvSpPr>
          <p:spPr>
            <a:xfrm>
              <a:off x="1446530" y="6125012"/>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riangle 100">
              <a:extLst>
                <a:ext uri="{FF2B5EF4-FFF2-40B4-BE49-F238E27FC236}">
                  <a16:creationId xmlns:a16="http://schemas.microsoft.com/office/drawing/2014/main" id="{4D7779A4-3828-46BE-B391-6796D91DC86B}"/>
                </a:ext>
              </a:extLst>
            </p:cNvPr>
            <p:cNvSpPr/>
            <p:nvPr/>
          </p:nvSpPr>
          <p:spPr>
            <a:xfrm rot="5400000">
              <a:off x="733521" y="5859860"/>
              <a:ext cx="752875" cy="649030"/>
            </a:xfrm>
            <a:prstGeom prst="triangle">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4" name="组合 93">
            <a:extLst>
              <a:ext uri="{FF2B5EF4-FFF2-40B4-BE49-F238E27FC236}">
                <a16:creationId xmlns:a16="http://schemas.microsoft.com/office/drawing/2014/main" id="{98CD7BA9-B9C7-46D4-8777-11087FEDD961}"/>
              </a:ext>
            </a:extLst>
          </p:cNvPr>
          <p:cNvGrpSpPr/>
          <p:nvPr/>
        </p:nvGrpSpPr>
        <p:grpSpPr>
          <a:xfrm>
            <a:off x="9527009" y="2731843"/>
            <a:ext cx="1741854" cy="1700545"/>
            <a:chOff x="8886321" y="2529408"/>
            <a:chExt cx="1741854" cy="1700545"/>
          </a:xfrm>
        </p:grpSpPr>
        <p:sp>
          <p:nvSpPr>
            <p:cNvPr id="70" name="矩形: 圆角 69">
              <a:extLst>
                <a:ext uri="{FF2B5EF4-FFF2-40B4-BE49-F238E27FC236}">
                  <a16:creationId xmlns:a16="http://schemas.microsoft.com/office/drawing/2014/main" id="{6FCA6A2E-71E5-46D4-9C1F-F158B5B1367F}"/>
                </a:ext>
              </a:extLst>
            </p:cNvPr>
            <p:cNvSpPr/>
            <p:nvPr/>
          </p:nvSpPr>
          <p:spPr>
            <a:xfrm>
              <a:off x="9563609" y="2529408"/>
              <a:ext cx="451612" cy="1199453"/>
            </a:xfrm>
            <a:prstGeom prst="roundRect">
              <a:avLst>
                <a:gd name="adj" fmla="val 50000"/>
              </a:avLst>
            </a:prstGeom>
            <a:solidFill>
              <a:schemeClr val="accent4">
                <a:lumMod val="60000"/>
                <a:lumOff val="40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Rectangle 161">
              <a:extLst>
                <a:ext uri="{FF2B5EF4-FFF2-40B4-BE49-F238E27FC236}">
                  <a16:creationId xmlns:a16="http://schemas.microsoft.com/office/drawing/2014/main" id="{367ECE71-F578-4110-A755-9E53F6CCCBE3}"/>
                </a:ext>
              </a:extLst>
            </p:cNvPr>
            <p:cNvSpPr>
              <a:spLocks noChangeArrowheads="1"/>
            </p:cNvSpPr>
            <p:nvPr/>
          </p:nvSpPr>
          <p:spPr bwMode="auto">
            <a:xfrm>
              <a:off x="9604279" y="2687143"/>
              <a:ext cx="185111" cy="267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600" b="1" dirty="0">
                  <a:latin typeface="Arial" panose="020B0604020202020204" pitchFamily="34" charset="0"/>
                  <a:ea typeface="微软雅黑" panose="020B0503020204020204" pitchFamily="34" charset="-122"/>
                </a:rPr>
                <a:t>0</a:t>
              </a:r>
              <a:endParaRPr lang="en-US" altLang="zh-CN" sz="4400" b="1" dirty="0">
                <a:ea typeface="微软雅黑" panose="020B0503020204020204" pitchFamily="34" charset="-122"/>
              </a:endParaRPr>
            </a:p>
          </p:txBody>
        </p:sp>
        <p:cxnSp>
          <p:nvCxnSpPr>
            <p:cNvPr id="74" name="直接箭头连接符 73">
              <a:extLst>
                <a:ext uri="{FF2B5EF4-FFF2-40B4-BE49-F238E27FC236}">
                  <a16:creationId xmlns:a16="http://schemas.microsoft.com/office/drawing/2014/main" id="{1CCBFFF1-1EC4-484B-9747-33B95D066292}"/>
                </a:ext>
              </a:extLst>
            </p:cNvPr>
            <p:cNvCxnSpPr>
              <a:cxnSpLocks/>
            </p:cNvCxnSpPr>
            <p:nvPr/>
          </p:nvCxnSpPr>
          <p:spPr>
            <a:xfrm>
              <a:off x="9190833" y="2819845"/>
              <a:ext cx="383793" cy="0"/>
            </a:xfrm>
            <a:prstGeom prst="straightConnector1">
              <a:avLst/>
            </a:prstGeom>
            <a:ln w="28575">
              <a:solidFill>
                <a:schemeClr val="tx1"/>
              </a:solidFill>
              <a:headEnd w="lg" len="lg"/>
              <a:tailEnd type="none" w="lg" len="lg"/>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70CE5401-896D-4FCA-BF1D-ACD518E7FC89}"/>
                </a:ext>
              </a:extLst>
            </p:cNvPr>
            <p:cNvCxnSpPr>
              <a:cxnSpLocks/>
            </p:cNvCxnSpPr>
            <p:nvPr/>
          </p:nvCxnSpPr>
          <p:spPr>
            <a:xfrm>
              <a:off x="9190833" y="3437065"/>
              <a:ext cx="372775" cy="0"/>
            </a:xfrm>
            <a:prstGeom prst="straightConnector1">
              <a:avLst/>
            </a:prstGeom>
            <a:ln w="28575">
              <a:solidFill>
                <a:schemeClr val="tx1"/>
              </a:solidFill>
              <a:headEnd w="lg" len="lg"/>
              <a:tailEnd type="none" w="lg" len="lg"/>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B4CAC5DF-E5CC-43A2-B0B1-4CE74E16D384}"/>
                </a:ext>
              </a:extLst>
            </p:cNvPr>
            <p:cNvCxnSpPr>
              <a:cxnSpLocks/>
            </p:cNvCxnSpPr>
            <p:nvPr/>
          </p:nvCxnSpPr>
          <p:spPr>
            <a:xfrm>
              <a:off x="10024555" y="3112336"/>
              <a:ext cx="348141" cy="0"/>
            </a:xfrm>
            <a:prstGeom prst="straightConnector1">
              <a:avLst/>
            </a:prstGeom>
            <a:ln w="28575">
              <a:solidFill>
                <a:schemeClr val="tx1"/>
              </a:solidFill>
              <a:headEnd w="lg" len="lg"/>
              <a:tailEnd type="stealth" w="lg" len="lg"/>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78" name="Rectangle 161">
              <a:extLst>
                <a:ext uri="{FF2B5EF4-FFF2-40B4-BE49-F238E27FC236}">
                  <a16:creationId xmlns:a16="http://schemas.microsoft.com/office/drawing/2014/main" id="{90CD42C7-9012-4142-A0B1-B7062F6EC916}"/>
                </a:ext>
              </a:extLst>
            </p:cNvPr>
            <p:cNvSpPr>
              <a:spLocks noChangeArrowheads="1"/>
            </p:cNvSpPr>
            <p:nvPr/>
          </p:nvSpPr>
          <p:spPr bwMode="auto">
            <a:xfrm>
              <a:off x="9616967" y="3273944"/>
              <a:ext cx="185111" cy="267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600" b="1" dirty="0">
                  <a:latin typeface="Arial" panose="020B0604020202020204" pitchFamily="34" charset="0"/>
                  <a:ea typeface="微软雅黑" panose="020B0503020204020204" pitchFamily="34" charset="-122"/>
                </a:rPr>
                <a:t>1</a:t>
              </a:r>
              <a:endParaRPr lang="en-US" altLang="zh-CN" sz="4400" b="1" dirty="0">
                <a:ea typeface="微软雅黑" panose="020B0503020204020204" pitchFamily="34" charset="-122"/>
              </a:endParaRPr>
            </a:p>
          </p:txBody>
        </p:sp>
        <p:sp>
          <p:nvSpPr>
            <p:cNvPr id="79" name="Rectangle 161">
              <a:extLst>
                <a:ext uri="{FF2B5EF4-FFF2-40B4-BE49-F238E27FC236}">
                  <a16:creationId xmlns:a16="http://schemas.microsoft.com/office/drawing/2014/main" id="{F6BE7A7B-355B-4178-8804-5BED77ED17F1}"/>
                </a:ext>
              </a:extLst>
            </p:cNvPr>
            <p:cNvSpPr>
              <a:spLocks noChangeArrowheads="1"/>
            </p:cNvSpPr>
            <p:nvPr/>
          </p:nvSpPr>
          <p:spPr bwMode="auto">
            <a:xfrm>
              <a:off x="10443064" y="2854277"/>
              <a:ext cx="185111" cy="402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buFont typeface="Wingdings" panose="05000000000000000000" pitchFamily="2" charset="2"/>
                <a:buNone/>
              </a:pPr>
              <a:r>
                <a:rPr lang="en-US" altLang="zh-CN" sz="2400" dirty="0">
                  <a:latin typeface="Segoe UI Semibold" panose="020B0702040204020203" pitchFamily="34" charset="0"/>
                  <a:ea typeface="+mn-ea"/>
                  <a:cs typeface="Segoe UI Semibold" panose="020B0702040204020203" pitchFamily="34" charset="0"/>
                </a:rPr>
                <a:t>c</a:t>
              </a:r>
            </a:p>
          </p:txBody>
        </p:sp>
        <p:sp>
          <p:nvSpPr>
            <p:cNvPr id="88" name="文本框 87">
              <a:extLst>
                <a:ext uri="{FF2B5EF4-FFF2-40B4-BE49-F238E27FC236}">
                  <a16:creationId xmlns:a16="http://schemas.microsoft.com/office/drawing/2014/main" id="{30238699-7E7D-4504-8CC6-7C2E609B5388}"/>
                </a:ext>
              </a:extLst>
            </p:cNvPr>
            <p:cNvSpPr txBox="1"/>
            <p:nvPr/>
          </p:nvSpPr>
          <p:spPr>
            <a:xfrm>
              <a:off x="8887429" y="2571447"/>
              <a:ext cx="344966" cy="461665"/>
            </a:xfrm>
            <a:prstGeom prst="rect">
              <a:avLst/>
            </a:prstGeom>
            <a:noFill/>
          </p:spPr>
          <p:txBody>
            <a:bodyPr wrap="none" rtlCol="0">
              <a:spAutoFit/>
            </a:bodyPr>
            <a:lstStyle/>
            <a:p>
              <a:r>
                <a:rPr lang="en-US" altLang="zh-CN" sz="2400" dirty="0">
                  <a:latin typeface="Segoe UI Semibold" panose="020B0702040204020203" pitchFamily="34" charset="0"/>
                  <a:cs typeface="Segoe UI Semibold" panose="020B0702040204020203" pitchFamily="34" charset="0"/>
                </a:rPr>
                <a:t>a</a:t>
              </a:r>
              <a:endParaRPr lang="zh-CN" altLang="en-US" sz="2400" dirty="0">
                <a:latin typeface="Segoe UI Semibold" panose="020B0702040204020203" pitchFamily="34" charset="0"/>
                <a:cs typeface="Segoe UI Semibold" panose="020B0702040204020203" pitchFamily="34" charset="0"/>
              </a:endParaRPr>
            </a:p>
          </p:txBody>
        </p:sp>
        <p:sp>
          <p:nvSpPr>
            <p:cNvPr id="89" name="文本框 88">
              <a:extLst>
                <a:ext uri="{FF2B5EF4-FFF2-40B4-BE49-F238E27FC236}">
                  <a16:creationId xmlns:a16="http://schemas.microsoft.com/office/drawing/2014/main" id="{DB6B0068-2584-44AD-A603-DF12EEB708EE}"/>
                </a:ext>
              </a:extLst>
            </p:cNvPr>
            <p:cNvSpPr txBox="1"/>
            <p:nvPr/>
          </p:nvSpPr>
          <p:spPr>
            <a:xfrm>
              <a:off x="8886321" y="3173262"/>
              <a:ext cx="370614" cy="461665"/>
            </a:xfrm>
            <a:prstGeom prst="rect">
              <a:avLst/>
            </a:prstGeom>
            <a:noFill/>
          </p:spPr>
          <p:txBody>
            <a:bodyPr wrap="none" rtlCol="0">
              <a:spAutoFit/>
            </a:bodyPr>
            <a:lstStyle/>
            <a:p>
              <a:r>
                <a:rPr lang="en-US" altLang="zh-CN" sz="2400" dirty="0">
                  <a:latin typeface="Segoe UI Semibold" panose="020B0702040204020203" pitchFamily="34" charset="0"/>
                  <a:cs typeface="Segoe UI Semibold" panose="020B0702040204020203" pitchFamily="34" charset="0"/>
                </a:rPr>
                <a:t>b</a:t>
              </a:r>
              <a:endParaRPr lang="zh-CN" altLang="en-US" sz="2400" dirty="0">
                <a:latin typeface="Segoe UI Semibold" panose="020B0702040204020203" pitchFamily="34" charset="0"/>
                <a:cs typeface="Segoe UI Semibold" panose="020B0702040204020203" pitchFamily="34" charset="0"/>
              </a:endParaRPr>
            </a:p>
          </p:txBody>
        </p:sp>
        <p:cxnSp>
          <p:nvCxnSpPr>
            <p:cNvPr id="99" name="直接箭头连接符 98">
              <a:extLst>
                <a:ext uri="{FF2B5EF4-FFF2-40B4-BE49-F238E27FC236}">
                  <a16:creationId xmlns:a16="http://schemas.microsoft.com/office/drawing/2014/main" id="{292E510F-ABB5-4937-9ED3-984E6B1B5983}"/>
                </a:ext>
              </a:extLst>
            </p:cNvPr>
            <p:cNvCxnSpPr>
              <a:cxnSpLocks/>
            </p:cNvCxnSpPr>
            <p:nvPr/>
          </p:nvCxnSpPr>
          <p:spPr>
            <a:xfrm flipV="1">
              <a:off x="9791061" y="3728861"/>
              <a:ext cx="0" cy="270260"/>
            </a:xfrm>
            <a:prstGeom prst="straightConnector1">
              <a:avLst/>
            </a:prstGeom>
            <a:ln w="28575">
              <a:solidFill>
                <a:schemeClr val="tx1"/>
              </a:solidFill>
              <a:headEnd w="lg" len="lg"/>
              <a:tailEnd type="none" w="lg" len="lg"/>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101" name="文本框 100">
              <a:extLst>
                <a:ext uri="{FF2B5EF4-FFF2-40B4-BE49-F238E27FC236}">
                  <a16:creationId xmlns:a16="http://schemas.microsoft.com/office/drawing/2014/main" id="{04BCB92A-EBD9-49E0-9F68-7D7371226BA9}"/>
                </a:ext>
              </a:extLst>
            </p:cNvPr>
            <p:cNvSpPr txBox="1"/>
            <p:nvPr/>
          </p:nvSpPr>
          <p:spPr>
            <a:xfrm>
              <a:off x="9789390" y="3768288"/>
              <a:ext cx="317716" cy="461665"/>
            </a:xfrm>
            <a:prstGeom prst="rect">
              <a:avLst/>
            </a:prstGeom>
            <a:noFill/>
          </p:spPr>
          <p:txBody>
            <a:bodyPr wrap="none" rtlCol="0">
              <a:spAutoFit/>
            </a:bodyPr>
            <a:lstStyle/>
            <a:p>
              <a:r>
                <a:rPr lang="en-US" altLang="zh-CN" sz="2400" dirty="0">
                  <a:latin typeface="Segoe UI Semibold" panose="020B0702040204020203" pitchFamily="34" charset="0"/>
                  <a:cs typeface="Segoe UI Semibold" panose="020B0702040204020203" pitchFamily="34" charset="0"/>
                </a:rPr>
                <a:t>s</a:t>
              </a:r>
            </a:p>
          </p:txBody>
        </p:sp>
      </p:grpSp>
      <p:sp>
        <p:nvSpPr>
          <p:cNvPr id="104" name="Rectangle 161">
            <a:extLst>
              <a:ext uri="{FF2B5EF4-FFF2-40B4-BE49-F238E27FC236}">
                <a16:creationId xmlns:a16="http://schemas.microsoft.com/office/drawing/2014/main" id="{7E8A8A67-C63C-4A0E-9402-C69AF4AECD29}"/>
              </a:ext>
            </a:extLst>
          </p:cNvPr>
          <p:cNvSpPr>
            <a:spLocks noChangeArrowheads="1"/>
          </p:cNvSpPr>
          <p:nvPr/>
        </p:nvSpPr>
        <p:spPr bwMode="auto">
          <a:xfrm>
            <a:off x="4673014" y="3128784"/>
            <a:ext cx="185111" cy="402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buFont typeface="Wingdings" panose="05000000000000000000" pitchFamily="2" charset="2"/>
              <a:buNone/>
            </a:pPr>
            <a:r>
              <a:rPr lang="en-US" altLang="zh-CN" sz="2400" dirty="0">
                <a:latin typeface="Segoe UI Semibold" panose="020B0702040204020203" pitchFamily="34" charset="0"/>
                <a:ea typeface="+mn-ea"/>
                <a:cs typeface="Segoe UI Semibold" panose="020B0702040204020203" pitchFamily="34" charset="0"/>
              </a:rPr>
              <a:t>c</a:t>
            </a:r>
          </a:p>
        </p:txBody>
      </p:sp>
      <p:sp>
        <p:nvSpPr>
          <p:cNvPr id="105" name="文本框 104">
            <a:extLst>
              <a:ext uri="{FF2B5EF4-FFF2-40B4-BE49-F238E27FC236}">
                <a16:creationId xmlns:a16="http://schemas.microsoft.com/office/drawing/2014/main" id="{72B0DBD3-7E36-49C8-A123-541CD7ABD34B}"/>
              </a:ext>
            </a:extLst>
          </p:cNvPr>
          <p:cNvSpPr txBox="1"/>
          <p:nvPr/>
        </p:nvSpPr>
        <p:spPr>
          <a:xfrm>
            <a:off x="2953339" y="2882942"/>
            <a:ext cx="344966" cy="461665"/>
          </a:xfrm>
          <a:prstGeom prst="rect">
            <a:avLst/>
          </a:prstGeom>
          <a:noFill/>
        </p:spPr>
        <p:txBody>
          <a:bodyPr wrap="none" rtlCol="0">
            <a:spAutoFit/>
          </a:bodyPr>
          <a:lstStyle/>
          <a:p>
            <a:r>
              <a:rPr lang="en-US" altLang="zh-CN" sz="2400" dirty="0">
                <a:latin typeface="Segoe UI Semibold" panose="020B0702040204020203" pitchFamily="34" charset="0"/>
                <a:cs typeface="Segoe UI Semibold" panose="020B0702040204020203" pitchFamily="34" charset="0"/>
              </a:rPr>
              <a:t>a</a:t>
            </a:r>
            <a:endParaRPr lang="zh-CN" altLang="en-US" sz="2400" dirty="0">
              <a:latin typeface="Segoe UI Semibold" panose="020B0702040204020203" pitchFamily="34" charset="0"/>
              <a:cs typeface="Segoe UI Semibold" panose="020B0702040204020203" pitchFamily="34" charset="0"/>
            </a:endParaRPr>
          </a:p>
        </p:txBody>
      </p:sp>
      <p:sp>
        <p:nvSpPr>
          <p:cNvPr id="106" name="文本框 105">
            <a:extLst>
              <a:ext uri="{FF2B5EF4-FFF2-40B4-BE49-F238E27FC236}">
                <a16:creationId xmlns:a16="http://schemas.microsoft.com/office/drawing/2014/main" id="{7BBF4A5A-CCD8-4846-B642-414512CADFEF}"/>
              </a:ext>
            </a:extLst>
          </p:cNvPr>
          <p:cNvSpPr txBox="1"/>
          <p:nvPr/>
        </p:nvSpPr>
        <p:spPr>
          <a:xfrm>
            <a:off x="2951493" y="3336958"/>
            <a:ext cx="370614" cy="461665"/>
          </a:xfrm>
          <a:prstGeom prst="rect">
            <a:avLst/>
          </a:prstGeom>
          <a:noFill/>
        </p:spPr>
        <p:txBody>
          <a:bodyPr wrap="none" rtlCol="0">
            <a:spAutoFit/>
          </a:bodyPr>
          <a:lstStyle/>
          <a:p>
            <a:r>
              <a:rPr lang="en-US" altLang="zh-CN" sz="2400" dirty="0">
                <a:latin typeface="Segoe UI Semibold" panose="020B0702040204020203" pitchFamily="34" charset="0"/>
                <a:cs typeface="Segoe UI Semibold" panose="020B0702040204020203" pitchFamily="34" charset="0"/>
              </a:rPr>
              <a:t>b</a:t>
            </a:r>
            <a:endParaRPr lang="zh-CN" altLang="en-US" sz="2400" dirty="0">
              <a:latin typeface="Segoe UI Semibold" panose="020B0702040204020203" pitchFamily="34" charset="0"/>
              <a:cs typeface="Segoe UI Semibold" panose="020B0702040204020203" pitchFamily="34" charset="0"/>
            </a:endParaRPr>
          </a:p>
        </p:txBody>
      </p:sp>
      <p:grpSp>
        <p:nvGrpSpPr>
          <p:cNvPr id="130" name="组合 129">
            <a:extLst>
              <a:ext uri="{FF2B5EF4-FFF2-40B4-BE49-F238E27FC236}">
                <a16:creationId xmlns:a16="http://schemas.microsoft.com/office/drawing/2014/main" id="{9CC98C25-8961-42F4-91D3-89486D56FD59}"/>
              </a:ext>
            </a:extLst>
          </p:cNvPr>
          <p:cNvGrpSpPr/>
          <p:nvPr/>
        </p:nvGrpSpPr>
        <p:grpSpPr>
          <a:xfrm>
            <a:off x="7331833" y="2846262"/>
            <a:ext cx="1861606" cy="915681"/>
            <a:chOff x="7331833" y="2846262"/>
            <a:chExt cx="1861606" cy="915681"/>
          </a:xfrm>
        </p:grpSpPr>
        <p:sp>
          <p:nvSpPr>
            <p:cNvPr id="123" name="Delay 68">
              <a:extLst>
                <a:ext uri="{FF2B5EF4-FFF2-40B4-BE49-F238E27FC236}">
                  <a16:creationId xmlns:a16="http://schemas.microsoft.com/office/drawing/2014/main" id="{438FCB32-8360-4C01-A09E-F21E679DB0FC}"/>
                </a:ext>
              </a:extLst>
            </p:cNvPr>
            <p:cNvSpPr/>
            <p:nvPr/>
          </p:nvSpPr>
          <p:spPr>
            <a:xfrm>
              <a:off x="7910350" y="3046315"/>
              <a:ext cx="692333" cy="581286"/>
            </a:xfrm>
            <a:prstGeom prst="flowChartDelay">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7" name="Group 3">
              <a:extLst>
                <a:ext uri="{FF2B5EF4-FFF2-40B4-BE49-F238E27FC236}">
                  <a16:creationId xmlns:a16="http://schemas.microsoft.com/office/drawing/2014/main" id="{DD44F895-B610-47BD-8E3E-1829AB7A8AD3}"/>
                </a:ext>
              </a:extLst>
            </p:cNvPr>
            <p:cNvGrpSpPr/>
            <p:nvPr/>
          </p:nvGrpSpPr>
          <p:grpSpPr>
            <a:xfrm>
              <a:off x="7641186" y="3051651"/>
              <a:ext cx="1349024" cy="588516"/>
              <a:chOff x="3675121" y="5425781"/>
              <a:chExt cx="1719957" cy="750335"/>
            </a:xfrm>
          </p:grpSpPr>
          <p:cxnSp>
            <p:nvCxnSpPr>
              <p:cNvPr id="40" name="Straight Connector 66">
                <a:extLst>
                  <a:ext uri="{FF2B5EF4-FFF2-40B4-BE49-F238E27FC236}">
                    <a16:creationId xmlns:a16="http://schemas.microsoft.com/office/drawing/2014/main" id="{0C6CAB7F-5DBD-422E-BDD6-4D214B64BC5A}"/>
                  </a:ext>
                </a:extLst>
              </p:cNvPr>
              <p:cNvCxnSpPr>
                <a:cxnSpLocks/>
              </p:cNvCxnSpPr>
              <p:nvPr/>
            </p:nvCxnSpPr>
            <p:spPr>
              <a:xfrm flipV="1">
                <a:off x="4923001" y="5800932"/>
                <a:ext cx="472077" cy="1"/>
              </a:xfrm>
              <a:prstGeom prst="line">
                <a:avLst/>
              </a:prstGeom>
              <a:ln w="28575">
                <a:solidFill>
                  <a:schemeClr val="tx1"/>
                </a:solidFill>
                <a:tailEnd type="stealth" w="lg" len="lg"/>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42" name="Stored Data 71">
                <a:extLst>
                  <a:ext uri="{FF2B5EF4-FFF2-40B4-BE49-F238E27FC236}">
                    <a16:creationId xmlns:a16="http://schemas.microsoft.com/office/drawing/2014/main" id="{AB16D4E4-801C-4D40-9444-6268F8B98DE7}"/>
                  </a:ext>
                </a:extLst>
              </p:cNvPr>
              <p:cNvSpPr/>
              <p:nvPr/>
            </p:nvSpPr>
            <p:spPr>
              <a:xfrm rot="10800000">
                <a:off x="3994811" y="5425781"/>
                <a:ext cx="82383" cy="74387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solidFill>
                <a:srgbClr val="D2DEEF"/>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Stored Data 71">
                <a:extLst>
                  <a:ext uri="{FF2B5EF4-FFF2-40B4-BE49-F238E27FC236}">
                    <a16:creationId xmlns:a16="http://schemas.microsoft.com/office/drawing/2014/main" id="{D475B7CD-435B-4B20-83A8-36FC95B3CE36}"/>
                  </a:ext>
                </a:extLst>
              </p:cNvPr>
              <p:cNvSpPr/>
              <p:nvPr/>
            </p:nvSpPr>
            <p:spPr>
              <a:xfrm rot="10800000">
                <a:off x="3905094" y="5432237"/>
                <a:ext cx="82383" cy="74387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solidFill>
                <a:srgbClr val="D2DEEF"/>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Connector 62">
                <a:extLst>
                  <a:ext uri="{FF2B5EF4-FFF2-40B4-BE49-F238E27FC236}">
                    <a16:creationId xmlns:a16="http://schemas.microsoft.com/office/drawing/2014/main" id="{5822ECC2-C871-45BE-9A60-A7555A7FCAB7}"/>
                  </a:ext>
                </a:extLst>
              </p:cNvPr>
              <p:cNvCxnSpPr>
                <a:cxnSpLocks/>
              </p:cNvCxnSpPr>
              <p:nvPr/>
            </p:nvCxnSpPr>
            <p:spPr>
              <a:xfrm flipV="1">
                <a:off x="3683217" y="5588294"/>
                <a:ext cx="271164" cy="1"/>
              </a:xfrm>
              <a:prstGeom prst="line">
                <a:avLst/>
              </a:prstGeom>
              <a:ln w="28575">
                <a:solidFill>
                  <a:schemeClr val="tx1"/>
                </a:solidFil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8" name="Straight Connector 61">
                <a:extLst>
                  <a:ext uri="{FF2B5EF4-FFF2-40B4-BE49-F238E27FC236}">
                    <a16:creationId xmlns:a16="http://schemas.microsoft.com/office/drawing/2014/main" id="{DCFD34DC-8E9C-4F9E-9473-B4841304BF3E}"/>
                  </a:ext>
                </a:extLst>
              </p:cNvPr>
              <p:cNvCxnSpPr>
                <a:cxnSpLocks/>
              </p:cNvCxnSpPr>
              <p:nvPr/>
            </p:nvCxnSpPr>
            <p:spPr>
              <a:xfrm flipV="1">
                <a:off x="3675121" y="6016408"/>
                <a:ext cx="312356" cy="1"/>
              </a:xfrm>
              <a:prstGeom prst="line">
                <a:avLst/>
              </a:prstGeom>
              <a:ln w="28575">
                <a:solidFill>
                  <a:schemeClr val="tx1"/>
                </a:solidFil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grpSp>
        <p:sp>
          <p:nvSpPr>
            <p:cNvPr id="110" name="Rectangle 161">
              <a:extLst>
                <a:ext uri="{FF2B5EF4-FFF2-40B4-BE49-F238E27FC236}">
                  <a16:creationId xmlns:a16="http://schemas.microsoft.com/office/drawing/2014/main" id="{41D34DE7-F45C-4EFC-84AF-E097DFF16B0C}"/>
                </a:ext>
              </a:extLst>
            </p:cNvPr>
            <p:cNvSpPr>
              <a:spLocks noChangeArrowheads="1"/>
            </p:cNvSpPr>
            <p:nvPr/>
          </p:nvSpPr>
          <p:spPr bwMode="auto">
            <a:xfrm>
              <a:off x="9008328" y="3092104"/>
              <a:ext cx="185111" cy="402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buFont typeface="Wingdings" panose="05000000000000000000" pitchFamily="2" charset="2"/>
                <a:buNone/>
              </a:pPr>
              <a:r>
                <a:rPr lang="en-US" altLang="zh-CN" sz="2400" dirty="0">
                  <a:latin typeface="Segoe UI Semibold" panose="020B0702040204020203" pitchFamily="34" charset="0"/>
                  <a:ea typeface="+mn-ea"/>
                  <a:cs typeface="Segoe UI Semibold" panose="020B0702040204020203" pitchFamily="34" charset="0"/>
                </a:rPr>
                <a:t>c</a:t>
              </a:r>
            </a:p>
          </p:txBody>
        </p:sp>
        <p:sp>
          <p:nvSpPr>
            <p:cNvPr id="111" name="文本框 110">
              <a:extLst>
                <a:ext uri="{FF2B5EF4-FFF2-40B4-BE49-F238E27FC236}">
                  <a16:creationId xmlns:a16="http://schemas.microsoft.com/office/drawing/2014/main" id="{C4343635-1B24-4653-858D-B78D60895DDE}"/>
                </a:ext>
              </a:extLst>
            </p:cNvPr>
            <p:cNvSpPr txBox="1"/>
            <p:nvPr/>
          </p:nvSpPr>
          <p:spPr>
            <a:xfrm>
              <a:off x="7331833" y="2846262"/>
              <a:ext cx="344966" cy="461665"/>
            </a:xfrm>
            <a:prstGeom prst="rect">
              <a:avLst/>
            </a:prstGeom>
            <a:noFill/>
          </p:spPr>
          <p:txBody>
            <a:bodyPr wrap="none" rtlCol="0">
              <a:spAutoFit/>
            </a:bodyPr>
            <a:lstStyle/>
            <a:p>
              <a:r>
                <a:rPr lang="en-US" altLang="zh-CN" sz="2400" dirty="0">
                  <a:latin typeface="Segoe UI Semibold" panose="020B0702040204020203" pitchFamily="34" charset="0"/>
                  <a:cs typeface="Segoe UI Semibold" panose="020B0702040204020203" pitchFamily="34" charset="0"/>
                </a:rPr>
                <a:t>a</a:t>
              </a:r>
              <a:endParaRPr lang="zh-CN" altLang="en-US" sz="2400" dirty="0">
                <a:latin typeface="Segoe UI Semibold" panose="020B0702040204020203" pitchFamily="34" charset="0"/>
                <a:cs typeface="Segoe UI Semibold" panose="020B0702040204020203" pitchFamily="34" charset="0"/>
              </a:endParaRPr>
            </a:p>
          </p:txBody>
        </p:sp>
        <p:sp>
          <p:nvSpPr>
            <p:cNvPr id="112" name="文本框 111">
              <a:extLst>
                <a:ext uri="{FF2B5EF4-FFF2-40B4-BE49-F238E27FC236}">
                  <a16:creationId xmlns:a16="http://schemas.microsoft.com/office/drawing/2014/main" id="{30FBE509-ED3F-421D-B127-83BBA304E5B3}"/>
                </a:ext>
              </a:extLst>
            </p:cNvPr>
            <p:cNvSpPr txBox="1"/>
            <p:nvPr/>
          </p:nvSpPr>
          <p:spPr>
            <a:xfrm>
              <a:off x="7336337" y="3300278"/>
              <a:ext cx="370614" cy="461665"/>
            </a:xfrm>
            <a:prstGeom prst="rect">
              <a:avLst/>
            </a:prstGeom>
            <a:noFill/>
          </p:spPr>
          <p:txBody>
            <a:bodyPr wrap="none" rtlCol="0">
              <a:spAutoFit/>
            </a:bodyPr>
            <a:lstStyle/>
            <a:p>
              <a:r>
                <a:rPr lang="en-US" altLang="zh-CN" sz="2400" dirty="0">
                  <a:latin typeface="Segoe UI Semibold" panose="020B0702040204020203" pitchFamily="34" charset="0"/>
                  <a:cs typeface="Segoe UI Semibold" panose="020B0702040204020203" pitchFamily="34" charset="0"/>
                </a:rPr>
                <a:t>b</a:t>
              </a:r>
              <a:endParaRPr lang="zh-CN" altLang="en-US" sz="2400" dirty="0">
                <a:latin typeface="Segoe UI Semibold" panose="020B0702040204020203" pitchFamily="34" charset="0"/>
                <a:cs typeface="Segoe UI Semibold" panose="020B0702040204020203" pitchFamily="34" charset="0"/>
              </a:endParaRPr>
            </a:p>
          </p:txBody>
        </p:sp>
      </p:grpSp>
      <p:grpSp>
        <p:nvGrpSpPr>
          <p:cNvPr id="129" name="组合 128">
            <a:extLst>
              <a:ext uri="{FF2B5EF4-FFF2-40B4-BE49-F238E27FC236}">
                <a16:creationId xmlns:a16="http://schemas.microsoft.com/office/drawing/2014/main" id="{33DEE95C-EF84-4043-B5BC-C1F51D681A9E}"/>
              </a:ext>
            </a:extLst>
          </p:cNvPr>
          <p:cNvGrpSpPr/>
          <p:nvPr/>
        </p:nvGrpSpPr>
        <p:grpSpPr>
          <a:xfrm>
            <a:off x="5199160" y="2858252"/>
            <a:ext cx="1919332" cy="915681"/>
            <a:chOff x="5199160" y="2858252"/>
            <a:chExt cx="1919332" cy="915681"/>
          </a:xfrm>
        </p:grpSpPr>
        <p:cxnSp>
          <p:nvCxnSpPr>
            <p:cNvPr id="24" name="Straight Connector 88">
              <a:extLst>
                <a:ext uri="{FF2B5EF4-FFF2-40B4-BE49-F238E27FC236}">
                  <a16:creationId xmlns:a16="http://schemas.microsoft.com/office/drawing/2014/main" id="{99341914-23BB-4693-BD00-BC0A2A4D40F7}"/>
                </a:ext>
              </a:extLst>
            </p:cNvPr>
            <p:cNvCxnSpPr>
              <a:cxnSpLocks/>
            </p:cNvCxnSpPr>
            <p:nvPr/>
          </p:nvCxnSpPr>
          <p:spPr>
            <a:xfrm flipV="1">
              <a:off x="6470203" y="3365399"/>
              <a:ext cx="370267" cy="1"/>
            </a:xfrm>
            <a:prstGeom prst="line">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7" name="Rectangle 161">
              <a:extLst>
                <a:ext uri="{FF2B5EF4-FFF2-40B4-BE49-F238E27FC236}">
                  <a16:creationId xmlns:a16="http://schemas.microsoft.com/office/drawing/2014/main" id="{872308EF-55F2-42FB-B9DB-F68D4BB34F90}"/>
                </a:ext>
              </a:extLst>
            </p:cNvPr>
            <p:cNvSpPr>
              <a:spLocks noChangeArrowheads="1"/>
            </p:cNvSpPr>
            <p:nvPr/>
          </p:nvSpPr>
          <p:spPr bwMode="auto">
            <a:xfrm>
              <a:off x="6933381" y="3104094"/>
              <a:ext cx="185111" cy="402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buFont typeface="Wingdings" panose="05000000000000000000" pitchFamily="2" charset="2"/>
                <a:buNone/>
              </a:pPr>
              <a:r>
                <a:rPr lang="en-US" altLang="zh-CN" sz="2400" dirty="0">
                  <a:latin typeface="Segoe UI Semibold" panose="020B0702040204020203" pitchFamily="34" charset="0"/>
                  <a:ea typeface="+mn-ea"/>
                  <a:cs typeface="Segoe UI Semibold" panose="020B0702040204020203" pitchFamily="34" charset="0"/>
                </a:rPr>
                <a:t>c</a:t>
              </a:r>
            </a:p>
          </p:txBody>
        </p:sp>
        <p:sp>
          <p:nvSpPr>
            <p:cNvPr id="108" name="文本框 107">
              <a:extLst>
                <a:ext uri="{FF2B5EF4-FFF2-40B4-BE49-F238E27FC236}">
                  <a16:creationId xmlns:a16="http://schemas.microsoft.com/office/drawing/2014/main" id="{0BA4386A-CB70-487B-A1BB-53E931ACE59F}"/>
                </a:ext>
              </a:extLst>
            </p:cNvPr>
            <p:cNvSpPr txBox="1"/>
            <p:nvPr/>
          </p:nvSpPr>
          <p:spPr>
            <a:xfrm>
              <a:off x="5201006" y="2858252"/>
              <a:ext cx="344966" cy="461665"/>
            </a:xfrm>
            <a:prstGeom prst="rect">
              <a:avLst/>
            </a:prstGeom>
            <a:noFill/>
          </p:spPr>
          <p:txBody>
            <a:bodyPr wrap="none" rtlCol="0">
              <a:spAutoFit/>
            </a:bodyPr>
            <a:lstStyle/>
            <a:p>
              <a:r>
                <a:rPr lang="en-US" altLang="zh-CN" sz="2400" dirty="0">
                  <a:latin typeface="Segoe UI Semibold" panose="020B0702040204020203" pitchFamily="34" charset="0"/>
                  <a:cs typeface="Segoe UI Semibold" panose="020B0702040204020203" pitchFamily="34" charset="0"/>
                </a:rPr>
                <a:t>a</a:t>
              </a:r>
              <a:endParaRPr lang="zh-CN" altLang="en-US" sz="2400" dirty="0">
                <a:latin typeface="Segoe UI Semibold" panose="020B0702040204020203" pitchFamily="34" charset="0"/>
                <a:cs typeface="Segoe UI Semibold" panose="020B0702040204020203" pitchFamily="34" charset="0"/>
              </a:endParaRPr>
            </a:p>
          </p:txBody>
        </p:sp>
        <p:sp>
          <p:nvSpPr>
            <p:cNvPr id="109" name="文本框 108">
              <a:extLst>
                <a:ext uri="{FF2B5EF4-FFF2-40B4-BE49-F238E27FC236}">
                  <a16:creationId xmlns:a16="http://schemas.microsoft.com/office/drawing/2014/main" id="{2C3A5F80-A35B-4A52-9BBA-76A223B7456D}"/>
                </a:ext>
              </a:extLst>
            </p:cNvPr>
            <p:cNvSpPr txBox="1"/>
            <p:nvPr/>
          </p:nvSpPr>
          <p:spPr>
            <a:xfrm>
              <a:off x="5199160" y="3312268"/>
              <a:ext cx="370614" cy="461665"/>
            </a:xfrm>
            <a:prstGeom prst="rect">
              <a:avLst/>
            </a:prstGeom>
            <a:noFill/>
          </p:spPr>
          <p:txBody>
            <a:bodyPr wrap="none" rtlCol="0">
              <a:spAutoFit/>
            </a:bodyPr>
            <a:lstStyle/>
            <a:p>
              <a:r>
                <a:rPr lang="en-US" altLang="zh-CN" sz="2400" dirty="0">
                  <a:latin typeface="Segoe UI Semibold" panose="020B0702040204020203" pitchFamily="34" charset="0"/>
                  <a:cs typeface="Segoe UI Semibold" panose="020B0702040204020203" pitchFamily="34" charset="0"/>
                </a:rPr>
                <a:t>b</a:t>
              </a:r>
              <a:endParaRPr lang="zh-CN" altLang="en-US" sz="2400" dirty="0">
                <a:latin typeface="Segoe UI Semibold" panose="020B0702040204020203" pitchFamily="34" charset="0"/>
                <a:cs typeface="Segoe UI Semibold" panose="020B0702040204020203" pitchFamily="34" charset="0"/>
              </a:endParaRPr>
            </a:p>
          </p:txBody>
        </p:sp>
        <p:sp>
          <p:nvSpPr>
            <p:cNvPr id="120" name="Delay 68">
              <a:extLst>
                <a:ext uri="{FF2B5EF4-FFF2-40B4-BE49-F238E27FC236}">
                  <a16:creationId xmlns:a16="http://schemas.microsoft.com/office/drawing/2014/main" id="{8304535C-E0EC-47D0-BC3C-FF560EAA03F5}"/>
                </a:ext>
              </a:extLst>
            </p:cNvPr>
            <p:cNvSpPr/>
            <p:nvPr/>
          </p:nvSpPr>
          <p:spPr>
            <a:xfrm>
              <a:off x="5760539" y="3072236"/>
              <a:ext cx="692333" cy="581286"/>
            </a:xfrm>
            <a:prstGeom prst="flowChartDelay">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Stored Data 71">
              <a:extLst>
                <a:ext uri="{FF2B5EF4-FFF2-40B4-BE49-F238E27FC236}">
                  <a16:creationId xmlns:a16="http://schemas.microsoft.com/office/drawing/2014/main" id="{5487CDD3-34C2-4E55-A8B2-076023E423BA}"/>
                </a:ext>
              </a:extLst>
            </p:cNvPr>
            <p:cNvSpPr/>
            <p:nvPr/>
          </p:nvSpPr>
          <p:spPr>
            <a:xfrm rot="10800000">
              <a:off x="5739947" y="3074342"/>
              <a:ext cx="86069" cy="57917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solidFill>
              <a:srgbClr val="D2DEEF"/>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 name="Straight Connector 87">
              <a:extLst>
                <a:ext uri="{FF2B5EF4-FFF2-40B4-BE49-F238E27FC236}">
                  <a16:creationId xmlns:a16="http://schemas.microsoft.com/office/drawing/2014/main" id="{911FFBAD-D97D-498E-A068-98A5EFE5AB30}"/>
                </a:ext>
              </a:extLst>
            </p:cNvPr>
            <p:cNvCxnSpPr/>
            <p:nvPr/>
          </p:nvCxnSpPr>
          <p:spPr>
            <a:xfrm flipV="1">
              <a:off x="5492715" y="3198617"/>
              <a:ext cx="325584"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86">
              <a:extLst>
                <a:ext uri="{FF2B5EF4-FFF2-40B4-BE49-F238E27FC236}">
                  <a16:creationId xmlns:a16="http://schemas.microsoft.com/office/drawing/2014/main" id="{AC83B3F9-037F-4867-BC29-FB7194DA6ED3}"/>
                </a:ext>
              </a:extLst>
            </p:cNvPr>
            <p:cNvCxnSpPr/>
            <p:nvPr/>
          </p:nvCxnSpPr>
          <p:spPr>
            <a:xfrm flipV="1">
              <a:off x="5492715" y="3534404"/>
              <a:ext cx="325584"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97557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简单运算</a:t>
            </a:r>
          </a:p>
        </p:txBody>
      </p:sp>
      <p:grpSp>
        <p:nvGrpSpPr>
          <p:cNvPr id="48" name="组合 47">
            <a:extLst>
              <a:ext uri="{FF2B5EF4-FFF2-40B4-BE49-F238E27FC236}">
                <a16:creationId xmlns:a16="http://schemas.microsoft.com/office/drawing/2014/main" id="{6B8FEFF1-6ACA-41A8-8EE5-19784BB2F0F6}"/>
              </a:ext>
            </a:extLst>
          </p:cNvPr>
          <p:cNvGrpSpPr/>
          <p:nvPr/>
        </p:nvGrpSpPr>
        <p:grpSpPr>
          <a:xfrm>
            <a:off x="1427198" y="1942406"/>
            <a:ext cx="4847866" cy="2294780"/>
            <a:chOff x="4947537" y="-498534"/>
            <a:chExt cx="4847866" cy="2294780"/>
          </a:xfrm>
        </p:grpSpPr>
        <p:grpSp>
          <p:nvGrpSpPr>
            <p:cNvPr id="5" name="Group 69">
              <a:extLst>
                <a:ext uri="{FF2B5EF4-FFF2-40B4-BE49-F238E27FC236}">
                  <a16:creationId xmlns:a16="http://schemas.microsoft.com/office/drawing/2014/main" id="{7E7AB5F1-150C-43F1-8DE3-79FE8AD68FF4}"/>
                </a:ext>
              </a:extLst>
            </p:cNvPr>
            <p:cNvGrpSpPr/>
            <p:nvPr/>
          </p:nvGrpSpPr>
          <p:grpSpPr>
            <a:xfrm>
              <a:off x="5231285" y="381202"/>
              <a:ext cx="2289424" cy="581286"/>
              <a:chOff x="3124619" y="1715660"/>
              <a:chExt cx="2918930" cy="741118"/>
            </a:xfrm>
          </p:grpSpPr>
          <p:cxnSp>
            <p:nvCxnSpPr>
              <p:cNvPr id="8" name="Straight Connector 27">
                <a:extLst>
                  <a:ext uri="{FF2B5EF4-FFF2-40B4-BE49-F238E27FC236}">
                    <a16:creationId xmlns:a16="http://schemas.microsoft.com/office/drawing/2014/main" id="{9028207A-D0B3-4174-A262-1697611477C2}"/>
                  </a:ext>
                </a:extLst>
              </p:cNvPr>
              <p:cNvCxnSpPr/>
              <p:nvPr/>
            </p:nvCxnSpPr>
            <p:spPr>
              <a:xfrm flipV="1">
                <a:off x="4042896" y="2298791"/>
                <a:ext cx="415108"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28">
                <a:extLst>
                  <a:ext uri="{FF2B5EF4-FFF2-40B4-BE49-F238E27FC236}">
                    <a16:creationId xmlns:a16="http://schemas.microsoft.com/office/drawing/2014/main" id="{A97B6CE1-4C51-42EE-A1CE-AFBBDB0B7BCE}"/>
                  </a:ext>
                </a:extLst>
              </p:cNvPr>
              <p:cNvCxnSpPr>
                <a:cxnSpLocks/>
              </p:cNvCxnSpPr>
              <p:nvPr/>
            </p:nvCxnSpPr>
            <p:spPr>
              <a:xfrm>
                <a:off x="3124619" y="1870675"/>
                <a:ext cx="1333384"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29">
                <a:extLst>
                  <a:ext uri="{FF2B5EF4-FFF2-40B4-BE49-F238E27FC236}">
                    <a16:creationId xmlns:a16="http://schemas.microsoft.com/office/drawing/2014/main" id="{A1BADAC3-F40C-452E-95CB-026ADEA26174}"/>
                  </a:ext>
                </a:extLst>
              </p:cNvPr>
              <p:cNvCxnSpPr>
                <a:cxnSpLocks/>
                <a:stCxn id="11" idx="3"/>
              </p:cNvCxnSpPr>
              <p:nvPr/>
            </p:nvCxnSpPr>
            <p:spPr>
              <a:xfrm>
                <a:off x="5334495" y="2086219"/>
                <a:ext cx="709054" cy="750"/>
              </a:xfrm>
              <a:prstGeom prst="line">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 name="Delay 68">
                <a:extLst>
                  <a:ext uri="{FF2B5EF4-FFF2-40B4-BE49-F238E27FC236}">
                    <a16:creationId xmlns:a16="http://schemas.microsoft.com/office/drawing/2014/main" id="{78D7F9EB-71D0-4D23-98DE-20F8A4A001EE}"/>
                  </a:ext>
                </a:extLst>
              </p:cNvPr>
              <p:cNvSpPr/>
              <p:nvPr/>
            </p:nvSpPr>
            <p:spPr>
              <a:xfrm>
                <a:off x="4451796" y="1715660"/>
                <a:ext cx="882699" cy="741118"/>
              </a:xfrm>
              <a:prstGeom prst="flowChartDelay">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 name="组合 11">
              <a:extLst>
                <a:ext uri="{FF2B5EF4-FFF2-40B4-BE49-F238E27FC236}">
                  <a16:creationId xmlns:a16="http://schemas.microsoft.com/office/drawing/2014/main" id="{9B90387A-89A4-4C2B-9689-F4161D683B96}"/>
                </a:ext>
              </a:extLst>
            </p:cNvPr>
            <p:cNvGrpSpPr/>
            <p:nvPr/>
          </p:nvGrpSpPr>
          <p:grpSpPr>
            <a:xfrm>
              <a:off x="6988503" y="-498534"/>
              <a:ext cx="2806900" cy="2287467"/>
              <a:chOff x="9015781" y="1613786"/>
              <a:chExt cx="2806900" cy="2287467"/>
            </a:xfrm>
          </p:grpSpPr>
          <p:sp>
            <p:nvSpPr>
              <p:cNvPr id="13" name="矩形: 圆角 12">
                <a:extLst>
                  <a:ext uri="{FF2B5EF4-FFF2-40B4-BE49-F238E27FC236}">
                    <a16:creationId xmlns:a16="http://schemas.microsoft.com/office/drawing/2014/main" id="{24E21B73-ED28-4E00-A198-FDF3935ACA33}"/>
                  </a:ext>
                </a:extLst>
              </p:cNvPr>
              <p:cNvSpPr/>
              <p:nvPr/>
            </p:nvSpPr>
            <p:spPr>
              <a:xfrm>
                <a:off x="9563609" y="2443683"/>
                <a:ext cx="451612" cy="1457570"/>
              </a:xfrm>
              <a:prstGeom prst="roundRect">
                <a:avLst>
                  <a:gd name="adj" fmla="val 50000"/>
                </a:avLst>
              </a:prstGeom>
              <a:solidFill>
                <a:schemeClr val="accent4">
                  <a:lumMod val="60000"/>
                  <a:lumOff val="40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161">
                <a:extLst>
                  <a:ext uri="{FF2B5EF4-FFF2-40B4-BE49-F238E27FC236}">
                    <a16:creationId xmlns:a16="http://schemas.microsoft.com/office/drawing/2014/main" id="{58A572FB-E2A2-4E73-8C82-E3BF3112BAC1}"/>
                  </a:ext>
                </a:extLst>
              </p:cNvPr>
              <p:cNvSpPr>
                <a:spLocks noChangeArrowheads="1"/>
              </p:cNvSpPr>
              <p:nvPr/>
            </p:nvSpPr>
            <p:spPr bwMode="auto">
              <a:xfrm>
                <a:off x="9604279" y="2642693"/>
                <a:ext cx="185111" cy="267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600" b="1" dirty="0">
                    <a:latin typeface="Arial" panose="020B0604020202020204" pitchFamily="34" charset="0"/>
                    <a:ea typeface="微软雅黑" panose="020B0503020204020204" pitchFamily="34" charset="-122"/>
                  </a:rPr>
                  <a:t>0</a:t>
                </a:r>
                <a:endParaRPr lang="en-US" altLang="zh-CN" sz="4400" b="1" dirty="0">
                  <a:ea typeface="微软雅黑" panose="020B0503020204020204" pitchFamily="34" charset="-122"/>
                </a:endParaRPr>
              </a:p>
            </p:txBody>
          </p:sp>
          <p:cxnSp>
            <p:nvCxnSpPr>
              <p:cNvPr id="17" name="直接箭头连接符 16">
                <a:extLst>
                  <a:ext uri="{FF2B5EF4-FFF2-40B4-BE49-F238E27FC236}">
                    <a16:creationId xmlns:a16="http://schemas.microsoft.com/office/drawing/2014/main" id="{F68BFD6E-87EB-4F5B-A2DC-80988FDF79DD}"/>
                  </a:ext>
                </a:extLst>
              </p:cNvPr>
              <p:cNvCxnSpPr>
                <a:cxnSpLocks/>
              </p:cNvCxnSpPr>
              <p:nvPr/>
            </p:nvCxnSpPr>
            <p:spPr>
              <a:xfrm>
                <a:off x="10024555" y="3169486"/>
                <a:ext cx="431102" cy="0"/>
              </a:xfrm>
              <a:prstGeom prst="straightConnector1">
                <a:avLst/>
              </a:prstGeom>
              <a:ln w="28575">
                <a:solidFill>
                  <a:schemeClr val="tx1"/>
                </a:solidFill>
                <a:headEnd w="lg" len="lg"/>
                <a:tailEnd type="stealth" w="lg" len="lg"/>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18" name="Rectangle 161">
                <a:extLst>
                  <a:ext uri="{FF2B5EF4-FFF2-40B4-BE49-F238E27FC236}">
                    <a16:creationId xmlns:a16="http://schemas.microsoft.com/office/drawing/2014/main" id="{8E9B49E4-0986-4547-AA29-21772457C9AE}"/>
                  </a:ext>
                </a:extLst>
              </p:cNvPr>
              <p:cNvSpPr>
                <a:spLocks noChangeArrowheads="1"/>
              </p:cNvSpPr>
              <p:nvPr/>
            </p:nvSpPr>
            <p:spPr bwMode="auto">
              <a:xfrm>
                <a:off x="9609347" y="3407294"/>
                <a:ext cx="185111" cy="267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600" b="1" dirty="0">
                    <a:latin typeface="Arial" panose="020B0604020202020204" pitchFamily="34" charset="0"/>
                    <a:ea typeface="微软雅黑" panose="020B0503020204020204" pitchFamily="34" charset="-122"/>
                  </a:rPr>
                  <a:t>1</a:t>
                </a:r>
                <a:endParaRPr lang="en-US" altLang="zh-CN" sz="4400" b="1" dirty="0">
                  <a:ea typeface="微软雅黑" panose="020B0503020204020204" pitchFamily="34" charset="-122"/>
                </a:endParaRPr>
              </a:p>
            </p:txBody>
          </p:sp>
          <p:sp>
            <p:nvSpPr>
              <p:cNvPr id="19" name="Rectangle 161">
                <a:extLst>
                  <a:ext uri="{FF2B5EF4-FFF2-40B4-BE49-F238E27FC236}">
                    <a16:creationId xmlns:a16="http://schemas.microsoft.com/office/drawing/2014/main" id="{BFB0C02F-3B64-4FAA-8E82-E8A7F1CE1C09}"/>
                  </a:ext>
                </a:extLst>
              </p:cNvPr>
              <p:cNvSpPr>
                <a:spLocks noChangeArrowheads="1"/>
              </p:cNvSpPr>
              <p:nvPr/>
            </p:nvSpPr>
            <p:spPr bwMode="auto">
              <a:xfrm>
                <a:off x="10498843" y="2940888"/>
                <a:ext cx="1323838" cy="402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buFont typeface="Wingdings" panose="05000000000000000000" pitchFamily="2" charset="2"/>
                  <a:buNone/>
                </a:pPr>
                <a:r>
                  <a:rPr lang="en-US" altLang="zh-CN" sz="2400" dirty="0">
                    <a:latin typeface="Segoe UI Semibold" panose="020B0702040204020203" pitchFamily="34" charset="0"/>
                    <a:ea typeface="+mn-ea"/>
                    <a:cs typeface="Segoe UI Semibold" panose="020B0702040204020203" pitchFamily="34" charset="0"/>
                  </a:rPr>
                  <a:t>result</a:t>
                </a:r>
              </a:p>
            </p:txBody>
          </p:sp>
          <p:cxnSp>
            <p:nvCxnSpPr>
              <p:cNvPr id="22" name="直接箭头连接符 21">
                <a:extLst>
                  <a:ext uri="{FF2B5EF4-FFF2-40B4-BE49-F238E27FC236}">
                    <a16:creationId xmlns:a16="http://schemas.microsoft.com/office/drawing/2014/main" id="{DA49E24D-D3B5-489B-9C21-BE0A9473EDC6}"/>
                  </a:ext>
                </a:extLst>
              </p:cNvPr>
              <p:cNvCxnSpPr>
                <a:cxnSpLocks/>
              </p:cNvCxnSpPr>
              <p:nvPr/>
            </p:nvCxnSpPr>
            <p:spPr>
              <a:xfrm>
                <a:off x="9789390" y="2111298"/>
                <a:ext cx="0" cy="326834"/>
              </a:xfrm>
              <a:prstGeom prst="straightConnector1">
                <a:avLst/>
              </a:prstGeom>
              <a:ln w="28575">
                <a:solidFill>
                  <a:schemeClr val="tx1"/>
                </a:solidFill>
                <a:headEnd w="lg" len="lg"/>
                <a:tailEnd type="stealth" w="lg" len="lg"/>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1F6B2C63-E710-4BC0-9F49-9EC037DD2437}"/>
                  </a:ext>
                </a:extLst>
              </p:cNvPr>
              <p:cNvSpPr txBox="1"/>
              <p:nvPr/>
            </p:nvSpPr>
            <p:spPr>
              <a:xfrm>
                <a:off x="9015781" y="1613786"/>
                <a:ext cx="1547218" cy="461665"/>
              </a:xfrm>
              <a:prstGeom prst="rect">
                <a:avLst/>
              </a:prstGeom>
              <a:noFill/>
              <a:extLst>
                <a:ext uri="{909E8E84-426E-40DD-AFC4-6F175D3DCCD1}">
                  <a14:hiddenFill xmlns:a14="http://schemas.microsoft.com/office/drawing/2010/main">
                    <a:noFill/>
                  </a14:hiddenFill>
                </a:ext>
              </a:extLst>
            </p:spPr>
            <p:txBody>
              <a:bodyPr wrap="none" rtlCol="0">
                <a:spAutoFit/>
              </a:bodyPr>
              <a:lstStyle/>
              <a:p>
                <a:r>
                  <a:rPr lang="en-US" altLang="zh-CN" sz="2400" dirty="0">
                    <a:solidFill>
                      <a:srgbClr val="ED7D31"/>
                    </a:solidFill>
                    <a:latin typeface="Segoe UI Semibold" panose="020B0702040204020203" pitchFamily="34" charset="0"/>
                    <a:cs typeface="Segoe UI Semibold" panose="020B0702040204020203" pitchFamily="34" charset="0"/>
                  </a:rPr>
                  <a:t>operation</a:t>
                </a:r>
              </a:p>
            </p:txBody>
          </p:sp>
        </p:grpSp>
        <p:grpSp>
          <p:nvGrpSpPr>
            <p:cNvPr id="24" name="组合 23">
              <a:extLst>
                <a:ext uri="{FF2B5EF4-FFF2-40B4-BE49-F238E27FC236}">
                  <a16:creationId xmlns:a16="http://schemas.microsoft.com/office/drawing/2014/main" id="{ACBD4AA1-50C1-4506-8B0C-844E517FF504}"/>
                </a:ext>
              </a:extLst>
            </p:cNvPr>
            <p:cNvGrpSpPr/>
            <p:nvPr/>
          </p:nvGrpSpPr>
          <p:grpSpPr>
            <a:xfrm>
              <a:off x="4947537" y="216968"/>
              <a:ext cx="2573172" cy="1579278"/>
              <a:chOff x="4430808" y="2148224"/>
              <a:chExt cx="2573172" cy="1579278"/>
            </a:xfrm>
          </p:grpSpPr>
          <p:cxnSp>
            <p:nvCxnSpPr>
              <p:cNvPr id="25" name="Straight Connector 88">
                <a:extLst>
                  <a:ext uri="{FF2B5EF4-FFF2-40B4-BE49-F238E27FC236}">
                    <a16:creationId xmlns:a16="http://schemas.microsoft.com/office/drawing/2014/main" id="{82FF74C8-E9C2-4C7D-8FEE-5533A2FB1B0A}"/>
                  </a:ext>
                </a:extLst>
              </p:cNvPr>
              <p:cNvCxnSpPr>
                <a:cxnSpLocks/>
              </p:cNvCxnSpPr>
              <p:nvPr/>
            </p:nvCxnSpPr>
            <p:spPr>
              <a:xfrm flipV="1">
                <a:off x="6470203" y="3365400"/>
                <a:ext cx="533777" cy="1"/>
              </a:xfrm>
              <a:prstGeom prst="line">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9F921EDA-6346-4701-9A5E-6A13E53D2196}"/>
                  </a:ext>
                </a:extLst>
              </p:cNvPr>
              <p:cNvSpPr txBox="1"/>
              <p:nvPr/>
            </p:nvSpPr>
            <p:spPr>
              <a:xfrm>
                <a:off x="4430808" y="2148224"/>
                <a:ext cx="344966" cy="461665"/>
              </a:xfrm>
              <a:prstGeom prst="rect">
                <a:avLst/>
              </a:prstGeom>
              <a:noFill/>
            </p:spPr>
            <p:txBody>
              <a:bodyPr wrap="none" rtlCol="0">
                <a:spAutoFit/>
              </a:bodyPr>
              <a:lstStyle/>
              <a:p>
                <a:r>
                  <a:rPr lang="en-US" altLang="zh-CN" sz="2400" dirty="0">
                    <a:latin typeface="Segoe UI Semibold" panose="020B0702040204020203" pitchFamily="34" charset="0"/>
                    <a:cs typeface="Segoe UI Semibold" panose="020B0702040204020203" pitchFamily="34" charset="0"/>
                  </a:rPr>
                  <a:t>a</a:t>
                </a:r>
                <a:endParaRPr lang="zh-CN" altLang="en-US" sz="2400" dirty="0">
                  <a:latin typeface="Segoe UI Semibold" panose="020B0702040204020203" pitchFamily="34" charset="0"/>
                  <a:cs typeface="Segoe UI Semibold" panose="020B0702040204020203" pitchFamily="34" charset="0"/>
                </a:endParaRPr>
              </a:p>
            </p:txBody>
          </p:sp>
          <p:sp>
            <p:nvSpPr>
              <p:cNvPr id="28" name="文本框 27">
                <a:extLst>
                  <a:ext uri="{FF2B5EF4-FFF2-40B4-BE49-F238E27FC236}">
                    <a16:creationId xmlns:a16="http://schemas.microsoft.com/office/drawing/2014/main" id="{00DA18E9-B549-4010-BAD1-31DCC212AE2A}"/>
                  </a:ext>
                </a:extLst>
              </p:cNvPr>
              <p:cNvSpPr txBox="1"/>
              <p:nvPr/>
            </p:nvSpPr>
            <p:spPr>
              <a:xfrm>
                <a:off x="4454530" y="3265837"/>
                <a:ext cx="370614" cy="461665"/>
              </a:xfrm>
              <a:prstGeom prst="rect">
                <a:avLst/>
              </a:prstGeom>
              <a:noFill/>
            </p:spPr>
            <p:txBody>
              <a:bodyPr wrap="none" rtlCol="0">
                <a:spAutoFit/>
              </a:bodyPr>
              <a:lstStyle/>
              <a:p>
                <a:r>
                  <a:rPr lang="en-US" altLang="zh-CN" sz="2400" dirty="0">
                    <a:latin typeface="Segoe UI Semibold" panose="020B0702040204020203" pitchFamily="34" charset="0"/>
                    <a:cs typeface="Segoe UI Semibold" panose="020B0702040204020203" pitchFamily="34" charset="0"/>
                  </a:rPr>
                  <a:t>b</a:t>
                </a:r>
                <a:endParaRPr lang="zh-CN" altLang="en-US" sz="2400" dirty="0">
                  <a:latin typeface="Segoe UI Semibold" panose="020B0702040204020203" pitchFamily="34" charset="0"/>
                  <a:cs typeface="Segoe UI Semibold" panose="020B0702040204020203" pitchFamily="34" charset="0"/>
                </a:endParaRPr>
              </a:p>
            </p:txBody>
          </p:sp>
          <p:sp>
            <p:nvSpPr>
              <p:cNvPr id="29" name="Delay 68">
                <a:extLst>
                  <a:ext uri="{FF2B5EF4-FFF2-40B4-BE49-F238E27FC236}">
                    <a16:creationId xmlns:a16="http://schemas.microsoft.com/office/drawing/2014/main" id="{98E9A07D-ADF5-46DC-8846-BA3EA6B1204B}"/>
                  </a:ext>
                </a:extLst>
              </p:cNvPr>
              <p:cNvSpPr/>
              <p:nvPr/>
            </p:nvSpPr>
            <p:spPr>
              <a:xfrm>
                <a:off x="5760539" y="3072236"/>
                <a:ext cx="692333" cy="581286"/>
              </a:xfrm>
              <a:prstGeom prst="flowChartDelay">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Stored Data 71">
                <a:extLst>
                  <a:ext uri="{FF2B5EF4-FFF2-40B4-BE49-F238E27FC236}">
                    <a16:creationId xmlns:a16="http://schemas.microsoft.com/office/drawing/2014/main" id="{20BF5795-62F3-49A2-8DA9-3122935F7615}"/>
                  </a:ext>
                </a:extLst>
              </p:cNvPr>
              <p:cNvSpPr/>
              <p:nvPr/>
            </p:nvSpPr>
            <p:spPr>
              <a:xfrm rot="10800000">
                <a:off x="5739947" y="3074342"/>
                <a:ext cx="86069" cy="57917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solidFill>
                <a:schemeClr val="bg1"/>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1" name="Straight Connector 87">
                <a:extLst>
                  <a:ext uri="{FF2B5EF4-FFF2-40B4-BE49-F238E27FC236}">
                    <a16:creationId xmlns:a16="http://schemas.microsoft.com/office/drawing/2014/main" id="{1EBF985E-4AF0-46C0-8F35-1FA7979ED500}"/>
                  </a:ext>
                </a:extLst>
              </p:cNvPr>
              <p:cNvCxnSpPr>
                <a:cxnSpLocks/>
              </p:cNvCxnSpPr>
              <p:nvPr/>
            </p:nvCxnSpPr>
            <p:spPr>
              <a:xfrm>
                <a:off x="5036493" y="3198618"/>
                <a:ext cx="764660"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86">
                <a:extLst>
                  <a:ext uri="{FF2B5EF4-FFF2-40B4-BE49-F238E27FC236}">
                    <a16:creationId xmlns:a16="http://schemas.microsoft.com/office/drawing/2014/main" id="{8129975D-5A36-4FD6-B11F-2A6354DF6036}"/>
                  </a:ext>
                </a:extLst>
              </p:cNvPr>
              <p:cNvCxnSpPr>
                <a:cxnSpLocks/>
              </p:cNvCxnSpPr>
              <p:nvPr/>
            </p:nvCxnSpPr>
            <p:spPr>
              <a:xfrm>
                <a:off x="4771317" y="3534404"/>
                <a:ext cx="1046982"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87">
                <a:extLst>
                  <a:ext uri="{FF2B5EF4-FFF2-40B4-BE49-F238E27FC236}">
                    <a16:creationId xmlns:a16="http://schemas.microsoft.com/office/drawing/2014/main" id="{EDADEA30-9CAD-4B60-9533-F1B55C83C515}"/>
                  </a:ext>
                </a:extLst>
              </p:cNvPr>
              <p:cNvCxnSpPr>
                <a:cxnSpLocks/>
              </p:cNvCxnSpPr>
              <p:nvPr/>
            </p:nvCxnSpPr>
            <p:spPr>
              <a:xfrm>
                <a:off x="5036493" y="2438250"/>
                <a:ext cx="0" cy="760368"/>
              </a:xfrm>
              <a:prstGeom prst="line">
                <a:avLst/>
              </a:prstGeom>
              <a:ln w="28575" cap="sq">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41" name="Straight Connector 87">
                <a:extLst>
                  <a:ext uri="{FF2B5EF4-FFF2-40B4-BE49-F238E27FC236}">
                    <a16:creationId xmlns:a16="http://schemas.microsoft.com/office/drawing/2014/main" id="{B583C777-053A-48E9-9276-9B65AFD9ACA3}"/>
                  </a:ext>
                </a:extLst>
              </p:cNvPr>
              <p:cNvCxnSpPr>
                <a:cxnSpLocks/>
              </p:cNvCxnSpPr>
              <p:nvPr/>
            </p:nvCxnSpPr>
            <p:spPr>
              <a:xfrm flipV="1">
                <a:off x="5422633" y="2769829"/>
                <a:ext cx="0" cy="760367"/>
              </a:xfrm>
              <a:prstGeom prst="line">
                <a:avLst/>
              </a:prstGeom>
              <a:ln w="28575" cap="sq">
                <a:solidFill>
                  <a:schemeClr val="tx1"/>
                </a:solidFill>
                <a:headEnd type="oval"/>
              </a:ln>
            </p:spPr>
            <p:style>
              <a:lnRef idx="1">
                <a:schemeClr val="accent1"/>
              </a:lnRef>
              <a:fillRef idx="0">
                <a:schemeClr val="accent1"/>
              </a:fillRef>
              <a:effectRef idx="0">
                <a:schemeClr val="accent1"/>
              </a:effectRef>
              <a:fontRef idx="minor">
                <a:schemeClr val="tx1"/>
              </a:fontRef>
            </p:style>
          </p:cxnSp>
        </p:grpSp>
      </p:grpSp>
      <p:grpSp>
        <p:nvGrpSpPr>
          <p:cNvPr id="3" name="组合 2"/>
          <p:cNvGrpSpPr/>
          <p:nvPr/>
        </p:nvGrpSpPr>
        <p:grpSpPr>
          <a:xfrm>
            <a:off x="7204678" y="2195582"/>
            <a:ext cx="3388532" cy="2512634"/>
            <a:chOff x="7204678" y="2195582"/>
            <a:chExt cx="3388532" cy="2512634"/>
          </a:xfrm>
        </p:grpSpPr>
        <p:sp>
          <p:nvSpPr>
            <p:cNvPr id="91" name="矩形 90">
              <a:extLst>
                <a:ext uri="{FF2B5EF4-FFF2-40B4-BE49-F238E27FC236}">
                  <a16:creationId xmlns:a16="http://schemas.microsoft.com/office/drawing/2014/main" id="{EFD88027-985A-4E3B-AB89-D846BB19726A}"/>
                </a:ext>
              </a:extLst>
            </p:cNvPr>
            <p:cNvSpPr/>
            <p:nvPr/>
          </p:nvSpPr>
          <p:spPr>
            <a:xfrm>
              <a:off x="8070381" y="2837594"/>
              <a:ext cx="1257564" cy="1257564"/>
            </a:xfrm>
            <a:prstGeom prst="rect">
              <a:avLst/>
            </a:prstGeom>
            <a:solidFill>
              <a:schemeClr val="accent6">
                <a:lumMod val="40000"/>
                <a:lumOff val="60000"/>
              </a:schemeClr>
            </a:solidFill>
            <a:ln w="5715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Rectangle 7">
              <a:extLst>
                <a:ext uri="{FF2B5EF4-FFF2-40B4-BE49-F238E27FC236}">
                  <a16:creationId xmlns:a16="http://schemas.microsoft.com/office/drawing/2014/main" id="{FCA2E085-5E96-4C24-B38D-543BA0C934B5}"/>
                </a:ext>
              </a:extLst>
            </p:cNvPr>
            <p:cNvSpPr>
              <a:spLocks noChangeArrowheads="1"/>
            </p:cNvSpPr>
            <p:nvPr/>
          </p:nvSpPr>
          <p:spPr bwMode="auto">
            <a:xfrm>
              <a:off x="9972497" y="3258217"/>
              <a:ext cx="6207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rgbClr val="000000"/>
                  </a:solidFill>
                  <a:effectLst/>
                  <a:latin typeface="Segoe UI Semibold" panose="020B0702040204020203" pitchFamily="34" charset="0"/>
                  <a:cs typeface="Segoe UI Semibold" panose="020B0702040204020203" pitchFamily="34" charset="0"/>
                </a:rPr>
                <a:t>S</a:t>
              </a:r>
              <a:r>
                <a:rPr kumimoji="0" lang="en-US" altLang="zh-CN" sz="2400" b="0" i="0" u="none" strike="noStrike" cap="none" normalizeH="0" baseline="0" dirty="0">
                  <a:ln>
                    <a:noFill/>
                  </a:ln>
                  <a:solidFill>
                    <a:srgbClr val="000000"/>
                  </a:solidFill>
                  <a:effectLst/>
                  <a:latin typeface="Segoe UI Semibold" panose="020B0702040204020203" pitchFamily="34" charset="0"/>
                  <a:cs typeface="Segoe UI Semibold" panose="020B0702040204020203" pitchFamily="34" charset="0"/>
                </a:rPr>
                <a:t>um</a:t>
              </a:r>
              <a:endParaRPr kumimoji="0" lang="zh-CN" altLang="zh-CN" sz="2400" b="0" i="0" u="none" strike="noStrike" cap="none" normalizeH="0" baseline="0" dirty="0">
                <a:ln>
                  <a:noFill/>
                </a:ln>
                <a:solidFill>
                  <a:schemeClr val="tx1"/>
                </a:solidFill>
                <a:effectLst/>
                <a:latin typeface="Segoe UI Semibold" panose="020B0702040204020203" pitchFamily="34" charset="0"/>
                <a:cs typeface="Segoe UI Semibold" panose="020B0702040204020203" pitchFamily="34" charset="0"/>
              </a:endParaRPr>
            </a:p>
          </p:txBody>
        </p:sp>
        <p:sp>
          <p:nvSpPr>
            <p:cNvPr id="59" name="Freeform 12">
              <a:extLst>
                <a:ext uri="{FF2B5EF4-FFF2-40B4-BE49-F238E27FC236}">
                  <a16:creationId xmlns:a16="http://schemas.microsoft.com/office/drawing/2014/main" id="{1559EE91-04AD-4609-970D-8DA3E9BB770E}"/>
                </a:ext>
              </a:extLst>
            </p:cNvPr>
            <p:cNvSpPr>
              <a:spLocks/>
            </p:cNvSpPr>
            <p:nvPr/>
          </p:nvSpPr>
          <p:spPr bwMode="auto">
            <a:xfrm>
              <a:off x="8526014" y="3297654"/>
              <a:ext cx="305686" cy="321163"/>
            </a:xfrm>
            <a:custGeom>
              <a:avLst/>
              <a:gdLst>
                <a:gd name="T0" fmla="*/ 45 w 79"/>
                <a:gd name="T1" fmla="*/ 0 h 83"/>
                <a:gd name="T2" fmla="*/ 45 w 79"/>
                <a:gd name="T3" fmla="*/ 38 h 83"/>
                <a:gd name="T4" fmla="*/ 79 w 79"/>
                <a:gd name="T5" fmla="*/ 38 h 83"/>
                <a:gd name="T6" fmla="*/ 79 w 79"/>
                <a:gd name="T7" fmla="*/ 45 h 83"/>
                <a:gd name="T8" fmla="*/ 45 w 79"/>
                <a:gd name="T9" fmla="*/ 45 h 83"/>
                <a:gd name="T10" fmla="*/ 45 w 79"/>
                <a:gd name="T11" fmla="*/ 83 h 83"/>
                <a:gd name="T12" fmla="*/ 34 w 79"/>
                <a:gd name="T13" fmla="*/ 83 h 83"/>
                <a:gd name="T14" fmla="*/ 34 w 79"/>
                <a:gd name="T15" fmla="*/ 45 h 83"/>
                <a:gd name="T16" fmla="*/ 0 w 79"/>
                <a:gd name="T17" fmla="*/ 45 h 83"/>
                <a:gd name="T18" fmla="*/ 0 w 79"/>
                <a:gd name="T19" fmla="*/ 38 h 83"/>
                <a:gd name="T20" fmla="*/ 34 w 79"/>
                <a:gd name="T21" fmla="*/ 38 h 83"/>
                <a:gd name="T22" fmla="*/ 34 w 79"/>
                <a:gd name="T23" fmla="*/ 0 h 83"/>
                <a:gd name="T24" fmla="*/ 45 w 79"/>
                <a:gd name="T25" fmla="*/ 0 h 83"/>
                <a:gd name="T26" fmla="*/ 45 w 79"/>
                <a:gd name="T2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83">
                  <a:moveTo>
                    <a:pt x="45" y="0"/>
                  </a:moveTo>
                  <a:lnTo>
                    <a:pt x="45" y="38"/>
                  </a:lnTo>
                  <a:lnTo>
                    <a:pt x="79" y="38"/>
                  </a:lnTo>
                  <a:lnTo>
                    <a:pt x="79" y="45"/>
                  </a:lnTo>
                  <a:lnTo>
                    <a:pt x="45" y="45"/>
                  </a:lnTo>
                  <a:lnTo>
                    <a:pt x="45" y="83"/>
                  </a:lnTo>
                  <a:lnTo>
                    <a:pt x="34" y="83"/>
                  </a:lnTo>
                  <a:lnTo>
                    <a:pt x="34" y="45"/>
                  </a:lnTo>
                  <a:lnTo>
                    <a:pt x="0" y="45"/>
                  </a:lnTo>
                  <a:lnTo>
                    <a:pt x="0" y="38"/>
                  </a:lnTo>
                  <a:lnTo>
                    <a:pt x="34" y="38"/>
                  </a:lnTo>
                  <a:lnTo>
                    <a:pt x="34" y="0"/>
                  </a:lnTo>
                  <a:lnTo>
                    <a:pt x="45" y="0"/>
                  </a:lnTo>
                  <a:lnTo>
                    <a:pt x="45" y="0"/>
                  </a:lnTo>
                  <a:close/>
                </a:path>
              </a:pathLst>
            </a:cu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sz="1400">
                <a:latin typeface="Segoe UI Semibold" panose="020B0702040204020203" pitchFamily="34" charset="0"/>
                <a:cs typeface="Segoe UI Semibold" panose="020B0702040204020203" pitchFamily="34" charset="0"/>
              </a:endParaRPr>
            </a:p>
          </p:txBody>
        </p:sp>
        <p:sp>
          <p:nvSpPr>
            <p:cNvPr id="64" name="Rectangle 17">
              <a:extLst>
                <a:ext uri="{FF2B5EF4-FFF2-40B4-BE49-F238E27FC236}">
                  <a16:creationId xmlns:a16="http://schemas.microsoft.com/office/drawing/2014/main" id="{F2828D36-4612-4D9D-A041-E06F0356290A}"/>
                </a:ext>
              </a:extLst>
            </p:cNvPr>
            <p:cNvSpPr>
              <a:spLocks noChangeArrowheads="1"/>
            </p:cNvSpPr>
            <p:nvPr/>
          </p:nvSpPr>
          <p:spPr bwMode="auto">
            <a:xfrm>
              <a:off x="8767018" y="2195582"/>
              <a:ext cx="3638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rgbClr val="000000"/>
                  </a:solidFill>
                  <a:effectLst/>
                  <a:latin typeface="Segoe UI Semibold" panose="020B0702040204020203" pitchFamily="34" charset="0"/>
                  <a:cs typeface="Segoe UI Semibold" panose="020B0702040204020203" pitchFamily="34" charset="0"/>
                </a:rPr>
                <a:t>C</a:t>
              </a:r>
              <a:r>
                <a:rPr kumimoji="0" lang="en-US" altLang="zh-CN" sz="2400" b="0" i="0" u="none" strike="noStrike" cap="none" normalizeH="0" baseline="-25000" dirty="0">
                  <a:ln>
                    <a:noFill/>
                  </a:ln>
                  <a:solidFill>
                    <a:srgbClr val="000000"/>
                  </a:solidFill>
                  <a:effectLst/>
                  <a:latin typeface="Segoe UI Semibold" panose="020B0702040204020203" pitchFamily="34" charset="0"/>
                  <a:cs typeface="Segoe UI Semibold" panose="020B0702040204020203" pitchFamily="34" charset="0"/>
                </a:rPr>
                <a:t>in</a:t>
              </a:r>
              <a:endParaRPr kumimoji="0" lang="zh-CN" altLang="zh-CN" sz="2400" b="0" i="0" u="none" strike="noStrike" cap="none" normalizeH="0" baseline="-25000" dirty="0">
                <a:ln>
                  <a:noFill/>
                </a:ln>
                <a:solidFill>
                  <a:schemeClr val="tx1"/>
                </a:solidFill>
                <a:effectLst/>
                <a:latin typeface="Segoe UI Semibold" panose="020B0702040204020203" pitchFamily="34" charset="0"/>
                <a:cs typeface="Segoe UI Semibold" panose="020B0702040204020203" pitchFamily="34" charset="0"/>
              </a:endParaRPr>
            </a:p>
          </p:txBody>
        </p:sp>
        <p:sp>
          <p:nvSpPr>
            <p:cNvPr id="71" name="Rectangle 24">
              <a:extLst>
                <a:ext uri="{FF2B5EF4-FFF2-40B4-BE49-F238E27FC236}">
                  <a16:creationId xmlns:a16="http://schemas.microsoft.com/office/drawing/2014/main" id="{D830C1E7-F6DC-4413-988D-92A3619EE4F4}"/>
                </a:ext>
              </a:extLst>
            </p:cNvPr>
            <p:cNvSpPr>
              <a:spLocks noChangeArrowheads="1"/>
            </p:cNvSpPr>
            <p:nvPr/>
          </p:nvSpPr>
          <p:spPr bwMode="auto">
            <a:xfrm>
              <a:off x="8806308" y="4338884"/>
              <a:ext cx="5065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rgbClr val="000000"/>
                  </a:solidFill>
                  <a:effectLst/>
                  <a:latin typeface="Segoe UI Semibold" panose="020B0702040204020203" pitchFamily="34" charset="0"/>
                  <a:cs typeface="Segoe UI Semibold" panose="020B0702040204020203" pitchFamily="34" charset="0"/>
                </a:rPr>
                <a:t>C</a:t>
              </a:r>
              <a:r>
                <a:rPr kumimoji="0" lang="en-US" altLang="zh-CN" sz="2400" b="0" i="0" u="none" strike="noStrike" cap="none" normalizeH="0" baseline="-25000" dirty="0">
                  <a:ln>
                    <a:noFill/>
                  </a:ln>
                  <a:solidFill>
                    <a:srgbClr val="000000"/>
                  </a:solidFill>
                  <a:effectLst/>
                  <a:latin typeface="Segoe UI Semibold" panose="020B0702040204020203" pitchFamily="34" charset="0"/>
                  <a:cs typeface="Segoe UI Semibold" panose="020B0702040204020203" pitchFamily="34" charset="0"/>
                </a:rPr>
                <a:t>out</a:t>
              </a:r>
              <a:endParaRPr kumimoji="0" lang="zh-CN" altLang="zh-CN" sz="2400" b="0" i="0" u="none" strike="noStrike" cap="none" normalizeH="0" baseline="-25000" dirty="0">
                <a:ln>
                  <a:noFill/>
                </a:ln>
                <a:solidFill>
                  <a:schemeClr val="tx1"/>
                </a:solidFill>
                <a:effectLst/>
                <a:latin typeface="Segoe UI Semibold" panose="020B0702040204020203" pitchFamily="34" charset="0"/>
                <a:cs typeface="Segoe UI Semibold" panose="020B0702040204020203" pitchFamily="34" charset="0"/>
              </a:endParaRPr>
            </a:p>
          </p:txBody>
        </p:sp>
        <p:sp>
          <p:nvSpPr>
            <p:cNvPr id="83" name="Rectangle 36">
              <a:extLst>
                <a:ext uri="{FF2B5EF4-FFF2-40B4-BE49-F238E27FC236}">
                  <a16:creationId xmlns:a16="http://schemas.microsoft.com/office/drawing/2014/main" id="{CE2F6552-48B6-4EC3-9EC7-3A55699C96BE}"/>
                </a:ext>
              </a:extLst>
            </p:cNvPr>
            <p:cNvSpPr>
              <a:spLocks noChangeArrowheads="1"/>
            </p:cNvSpPr>
            <p:nvPr/>
          </p:nvSpPr>
          <p:spPr bwMode="auto">
            <a:xfrm>
              <a:off x="7204678" y="3023859"/>
              <a:ext cx="160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rgbClr val="000000"/>
                  </a:solidFill>
                  <a:effectLst/>
                  <a:latin typeface="Segoe UI Semibold" panose="020B0702040204020203" pitchFamily="34" charset="0"/>
                  <a:cs typeface="Segoe UI Semibold" panose="020B0702040204020203" pitchFamily="34" charset="0"/>
                </a:rPr>
                <a:t>a</a:t>
              </a:r>
              <a:endParaRPr kumimoji="0" lang="zh-CN" altLang="zh-CN" sz="2400" b="0" i="0" u="none" strike="noStrike" cap="none" normalizeH="0" baseline="0" dirty="0">
                <a:ln>
                  <a:noFill/>
                </a:ln>
                <a:solidFill>
                  <a:schemeClr val="tx1"/>
                </a:solidFill>
                <a:effectLst/>
                <a:latin typeface="Segoe UI Semibold" panose="020B0702040204020203" pitchFamily="34" charset="0"/>
                <a:cs typeface="Segoe UI Semibold" panose="020B0702040204020203" pitchFamily="34" charset="0"/>
              </a:endParaRPr>
            </a:p>
          </p:txBody>
        </p:sp>
        <p:sp>
          <p:nvSpPr>
            <p:cNvPr id="84" name="Rectangle 37">
              <a:extLst>
                <a:ext uri="{FF2B5EF4-FFF2-40B4-BE49-F238E27FC236}">
                  <a16:creationId xmlns:a16="http://schemas.microsoft.com/office/drawing/2014/main" id="{FE34A947-9C5B-4B7D-9993-37FA4995CC37}"/>
                </a:ext>
              </a:extLst>
            </p:cNvPr>
            <p:cNvSpPr>
              <a:spLocks noChangeArrowheads="1"/>
            </p:cNvSpPr>
            <p:nvPr/>
          </p:nvSpPr>
          <p:spPr bwMode="auto">
            <a:xfrm>
              <a:off x="7244366" y="3816202"/>
              <a:ext cx="185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rgbClr val="000000"/>
                  </a:solidFill>
                  <a:effectLst/>
                  <a:latin typeface="Segoe UI Semibold" panose="020B0702040204020203" pitchFamily="34" charset="0"/>
                  <a:cs typeface="Segoe UI Semibold" panose="020B0702040204020203" pitchFamily="34" charset="0"/>
                </a:rPr>
                <a:t>b</a:t>
              </a:r>
              <a:endParaRPr kumimoji="0" lang="zh-CN" altLang="zh-CN" sz="2400" b="0" i="0" u="none" strike="noStrike" cap="none" normalizeH="0" baseline="0" dirty="0">
                <a:ln>
                  <a:noFill/>
                </a:ln>
                <a:solidFill>
                  <a:schemeClr val="tx1"/>
                </a:solidFill>
                <a:effectLst/>
                <a:latin typeface="Segoe UI Semibold" panose="020B0702040204020203" pitchFamily="34" charset="0"/>
                <a:cs typeface="Segoe UI Semibold" panose="020B0702040204020203" pitchFamily="34" charset="0"/>
              </a:endParaRPr>
            </a:p>
          </p:txBody>
        </p:sp>
        <p:cxnSp>
          <p:nvCxnSpPr>
            <p:cNvPr id="85" name="Straight Connector 29">
              <a:extLst>
                <a:ext uri="{FF2B5EF4-FFF2-40B4-BE49-F238E27FC236}">
                  <a16:creationId xmlns:a16="http://schemas.microsoft.com/office/drawing/2014/main" id="{2F2DC4F8-24F7-4A53-9489-A7E8116283A8}"/>
                </a:ext>
              </a:extLst>
            </p:cNvPr>
            <p:cNvCxnSpPr>
              <a:cxnSpLocks/>
            </p:cNvCxnSpPr>
            <p:nvPr/>
          </p:nvCxnSpPr>
          <p:spPr>
            <a:xfrm>
              <a:off x="7492488" y="3089796"/>
              <a:ext cx="556137" cy="588"/>
            </a:xfrm>
            <a:prstGeom prst="line">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6" name="Straight Connector 29">
              <a:extLst>
                <a:ext uri="{FF2B5EF4-FFF2-40B4-BE49-F238E27FC236}">
                  <a16:creationId xmlns:a16="http://schemas.microsoft.com/office/drawing/2014/main" id="{8402EECA-C119-4B9E-8215-68BED6016B63}"/>
                </a:ext>
              </a:extLst>
            </p:cNvPr>
            <p:cNvCxnSpPr>
              <a:cxnSpLocks/>
            </p:cNvCxnSpPr>
            <p:nvPr/>
          </p:nvCxnSpPr>
          <p:spPr>
            <a:xfrm>
              <a:off x="7514244" y="3868231"/>
              <a:ext cx="556137" cy="588"/>
            </a:xfrm>
            <a:prstGeom prst="line">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7" name="Straight Connector 29">
              <a:extLst>
                <a:ext uri="{FF2B5EF4-FFF2-40B4-BE49-F238E27FC236}">
                  <a16:creationId xmlns:a16="http://schemas.microsoft.com/office/drawing/2014/main" id="{B923C515-94E7-45FA-9F10-68E385172227}"/>
                </a:ext>
              </a:extLst>
            </p:cNvPr>
            <p:cNvCxnSpPr>
              <a:cxnSpLocks/>
            </p:cNvCxnSpPr>
            <p:nvPr/>
          </p:nvCxnSpPr>
          <p:spPr>
            <a:xfrm>
              <a:off x="9338879" y="3459780"/>
              <a:ext cx="556137" cy="588"/>
            </a:xfrm>
            <a:prstGeom prst="line">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8" name="Straight Connector 29">
              <a:extLst>
                <a:ext uri="{FF2B5EF4-FFF2-40B4-BE49-F238E27FC236}">
                  <a16:creationId xmlns:a16="http://schemas.microsoft.com/office/drawing/2014/main" id="{1F3D90E0-9167-4584-92E4-E1F9D68184E5}"/>
                </a:ext>
              </a:extLst>
            </p:cNvPr>
            <p:cNvCxnSpPr>
              <a:cxnSpLocks/>
            </p:cNvCxnSpPr>
            <p:nvPr/>
          </p:nvCxnSpPr>
          <p:spPr>
            <a:xfrm rot="5400000">
              <a:off x="8418697" y="4377638"/>
              <a:ext cx="556137" cy="588"/>
            </a:xfrm>
            <a:prstGeom prst="line">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0" name="Straight Connector 29">
              <a:extLst>
                <a:ext uri="{FF2B5EF4-FFF2-40B4-BE49-F238E27FC236}">
                  <a16:creationId xmlns:a16="http://schemas.microsoft.com/office/drawing/2014/main" id="{B7B4ABAA-C195-4F8D-8472-A122E9D51BC0}"/>
                </a:ext>
              </a:extLst>
            </p:cNvPr>
            <p:cNvCxnSpPr>
              <a:cxnSpLocks/>
            </p:cNvCxnSpPr>
            <p:nvPr/>
          </p:nvCxnSpPr>
          <p:spPr>
            <a:xfrm rot="5400000">
              <a:off x="8412954" y="2546168"/>
              <a:ext cx="556137" cy="588"/>
            </a:xfrm>
            <a:prstGeom prst="line">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32808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a:t>
            </a:r>
            <a:r>
              <a:rPr lang="zh-CN" altLang="en-US" dirty="0"/>
              <a:t>位</a:t>
            </a:r>
            <a:r>
              <a:rPr lang="en-US" altLang="zh-CN" dirty="0"/>
              <a:t>ALU</a:t>
            </a:r>
            <a:endParaRPr lang="zh-CN" altLang="en-US" dirty="0"/>
          </a:p>
        </p:txBody>
      </p:sp>
      <p:grpSp>
        <p:nvGrpSpPr>
          <p:cNvPr id="105" name="组合 104">
            <a:extLst>
              <a:ext uri="{FF2B5EF4-FFF2-40B4-BE49-F238E27FC236}">
                <a16:creationId xmlns:a16="http://schemas.microsoft.com/office/drawing/2014/main" id="{61CCBFF2-4A38-4186-ADC6-71F4DC4AF0ED}"/>
              </a:ext>
            </a:extLst>
          </p:cNvPr>
          <p:cNvGrpSpPr/>
          <p:nvPr/>
        </p:nvGrpSpPr>
        <p:grpSpPr>
          <a:xfrm>
            <a:off x="607606" y="1302692"/>
            <a:ext cx="5444034" cy="4960081"/>
            <a:chOff x="1549585" y="1302692"/>
            <a:chExt cx="5444034" cy="4960081"/>
          </a:xfrm>
        </p:grpSpPr>
        <p:sp>
          <p:nvSpPr>
            <p:cNvPr id="76" name="矩形 75">
              <a:extLst>
                <a:ext uri="{FF2B5EF4-FFF2-40B4-BE49-F238E27FC236}">
                  <a16:creationId xmlns:a16="http://schemas.microsoft.com/office/drawing/2014/main" id="{AAEFCEB2-E212-4EAD-BE04-12DF5DDFD39F}"/>
                </a:ext>
              </a:extLst>
            </p:cNvPr>
            <p:cNvSpPr/>
            <p:nvPr/>
          </p:nvSpPr>
          <p:spPr>
            <a:xfrm>
              <a:off x="2142267" y="2174641"/>
              <a:ext cx="3399902" cy="3349653"/>
            </a:xfrm>
            <a:prstGeom prst="rect">
              <a:avLst/>
            </a:prstGeom>
            <a:solidFill>
              <a:schemeClr val="accent5">
                <a:lumMod val="20000"/>
                <a:lumOff val="8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D7D31"/>
                </a:solidFill>
              </a:endParaRPr>
            </a:p>
          </p:txBody>
        </p:sp>
        <p:grpSp>
          <p:nvGrpSpPr>
            <p:cNvPr id="5" name="Group 69">
              <a:extLst>
                <a:ext uri="{FF2B5EF4-FFF2-40B4-BE49-F238E27FC236}">
                  <a16:creationId xmlns:a16="http://schemas.microsoft.com/office/drawing/2014/main" id="{7E7AB5F1-150C-43F1-8DE3-79FE8AD68FF4}"/>
                </a:ext>
              </a:extLst>
            </p:cNvPr>
            <p:cNvGrpSpPr/>
            <p:nvPr/>
          </p:nvGrpSpPr>
          <p:grpSpPr>
            <a:xfrm>
              <a:off x="1850288" y="2520159"/>
              <a:ext cx="2770487" cy="1567896"/>
              <a:chOff x="2762851" y="1715660"/>
              <a:chExt cx="3532268" cy="1999010"/>
            </a:xfrm>
          </p:grpSpPr>
          <p:cxnSp>
            <p:nvCxnSpPr>
              <p:cNvPr id="8" name="Straight Connector 27">
                <a:extLst>
                  <a:ext uri="{FF2B5EF4-FFF2-40B4-BE49-F238E27FC236}">
                    <a16:creationId xmlns:a16="http://schemas.microsoft.com/office/drawing/2014/main" id="{9028207A-D0B3-4174-A262-1697611477C2}"/>
                  </a:ext>
                </a:extLst>
              </p:cNvPr>
              <p:cNvCxnSpPr>
                <a:cxnSpLocks/>
              </p:cNvCxnSpPr>
              <p:nvPr/>
            </p:nvCxnSpPr>
            <p:spPr>
              <a:xfrm>
                <a:off x="3971194" y="2298792"/>
                <a:ext cx="48680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28">
                <a:extLst>
                  <a:ext uri="{FF2B5EF4-FFF2-40B4-BE49-F238E27FC236}">
                    <a16:creationId xmlns:a16="http://schemas.microsoft.com/office/drawing/2014/main" id="{A97B6CE1-4C51-42EE-A1CE-AFBBDB0B7BCE}"/>
                  </a:ext>
                </a:extLst>
              </p:cNvPr>
              <p:cNvCxnSpPr>
                <a:cxnSpLocks/>
              </p:cNvCxnSpPr>
              <p:nvPr/>
            </p:nvCxnSpPr>
            <p:spPr>
              <a:xfrm>
                <a:off x="2762851" y="1870676"/>
                <a:ext cx="16951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29">
                <a:extLst>
                  <a:ext uri="{FF2B5EF4-FFF2-40B4-BE49-F238E27FC236}">
                    <a16:creationId xmlns:a16="http://schemas.microsoft.com/office/drawing/2014/main" id="{A1BADAC3-F40C-452E-95CB-026ADEA26174}"/>
                  </a:ext>
                </a:extLst>
              </p:cNvPr>
              <p:cNvCxnSpPr>
                <a:cxnSpLocks/>
              </p:cNvCxnSpPr>
              <p:nvPr/>
            </p:nvCxnSpPr>
            <p:spPr>
              <a:xfrm>
                <a:off x="5334495" y="2086219"/>
                <a:ext cx="960624" cy="0"/>
              </a:xfrm>
              <a:prstGeom prst="line">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 name="Delay 68">
                <a:extLst>
                  <a:ext uri="{FF2B5EF4-FFF2-40B4-BE49-F238E27FC236}">
                    <a16:creationId xmlns:a16="http://schemas.microsoft.com/office/drawing/2014/main" id="{78D7F9EB-71D0-4D23-98DE-20F8A4A001EE}"/>
                  </a:ext>
                </a:extLst>
              </p:cNvPr>
              <p:cNvSpPr/>
              <p:nvPr/>
            </p:nvSpPr>
            <p:spPr>
              <a:xfrm>
                <a:off x="4451796" y="1715660"/>
                <a:ext cx="882699" cy="741118"/>
              </a:xfrm>
              <a:prstGeom prst="flowChartDelay">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2" name="Straight Connector 27">
                <a:extLst>
                  <a:ext uri="{FF2B5EF4-FFF2-40B4-BE49-F238E27FC236}">
                    <a16:creationId xmlns:a16="http://schemas.microsoft.com/office/drawing/2014/main" id="{E9E75D9D-B20B-47C9-ACFB-E4E679148DF8}"/>
                  </a:ext>
                </a:extLst>
              </p:cNvPr>
              <p:cNvCxnSpPr>
                <a:cxnSpLocks/>
              </p:cNvCxnSpPr>
              <p:nvPr/>
            </p:nvCxnSpPr>
            <p:spPr>
              <a:xfrm>
                <a:off x="4840053" y="3714670"/>
                <a:ext cx="774062"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矩形: 圆角 12">
              <a:extLst>
                <a:ext uri="{FF2B5EF4-FFF2-40B4-BE49-F238E27FC236}">
                  <a16:creationId xmlns:a16="http://schemas.microsoft.com/office/drawing/2014/main" id="{24E21B73-ED28-4E00-A198-FDF3935ACA33}"/>
                </a:ext>
              </a:extLst>
            </p:cNvPr>
            <p:cNvSpPr/>
            <p:nvPr/>
          </p:nvSpPr>
          <p:spPr>
            <a:xfrm>
              <a:off x="4621964" y="2470320"/>
              <a:ext cx="451612" cy="2643381"/>
            </a:xfrm>
            <a:prstGeom prst="roundRect">
              <a:avLst>
                <a:gd name="adj" fmla="val 50000"/>
              </a:avLst>
            </a:prstGeom>
            <a:solidFill>
              <a:schemeClr val="accent4">
                <a:lumMod val="60000"/>
                <a:lumOff val="40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161">
              <a:extLst>
                <a:ext uri="{FF2B5EF4-FFF2-40B4-BE49-F238E27FC236}">
                  <a16:creationId xmlns:a16="http://schemas.microsoft.com/office/drawing/2014/main" id="{58A572FB-E2A2-4E73-8C82-E3BF3112BAC1}"/>
                </a:ext>
              </a:extLst>
            </p:cNvPr>
            <p:cNvSpPr>
              <a:spLocks noChangeArrowheads="1"/>
            </p:cNvSpPr>
            <p:nvPr/>
          </p:nvSpPr>
          <p:spPr bwMode="auto">
            <a:xfrm>
              <a:off x="4636508" y="2669331"/>
              <a:ext cx="185111" cy="267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600" b="1" dirty="0">
                  <a:latin typeface="Arial" panose="020B0604020202020204" pitchFamily="34" charset="0"/>
                  <a:ea typeface="微软雅黑" panose="020B0503020204020204" pitchFamily="34" charset="-122"/>
                </a:rPr>
                <a:t>0</a:t>
              </a:r>
              <a:endParaRPr lang="en-US" altLang="zh-CN" sz="4400" b="1" dirty="0">
                <a:ea typeface="微软雅黑" panose="020B0503020204020204" pitchFamily="34" charset="-122"/>
              </a:endParaRPr>
            </a:p>
          </p:txBody>
        </p:sp>
        <p:cxnSp>
          <p:nvCxnSpPr>
            <p:cNvPr id="17" name="直接箭头连接符 16">
              <a:extLst>
                <a:ext uri="{FF2B5EF4-FFF2-40B4-BE49-F238E27FC236}">
                  <a16:creationId xmlns:a16="http://schemas.microsoft.com/office/drawing/2014/main" id="{F68BFD6E-87EB-4F5B-A2DC-80988FDF79DD}"/>
                </a:ext>
              </a:extLst>
            </p:cNvPr>
            <p:cNvCxnSpPr>
              <a:cxnSpLocks/>
            </p:cNvCxnSpPr>
            <p:nvPr/>
          </p:nvCxnSpPr>
          <p:spPr>
            <a:xfrm>
              <a:off x="5073576" y="3781296"/>
              <a:ext cx="943222" cy="0"/>
            </a:xfrm>
            <a:prstGeom prst="straightConnector1">
              <a:avLst/>
            </a:prstGeom>
            <a:ln w="28575">
              <a:solidFill>
                <a:schemeClr val="tx1"/>
              </a:solidFill>
              <a:headEnd w="lg" len="lg"/>
              <a:tailEnd type="stealth" w="lg" len="lg"/>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18" name="Rectangle 161">
              <a:extLst>
                <a:ext uri="{FF2B5EF4-FFF2-40B4-BE49-F238E27FC236}">
                  <a16:creationId xmlns:a16="http://schemas.microsoft.com/office/drawing/2014/main" id="{8E9B49E4-0986-4547-AA29-21772457C9AE}"/>
                </a:ext>
              </a:extLst>
            </p:cNvPr>
            <p:cNvSpPr>
              <a:spLocks noChangeArrowheads="1"/>
            </p:cNvSpPr>
            <p:nvPr/>
          </p:nvSpPr>
          <p:spPr bwMode="auto">
            <a:xfrm>
              <a:off x="4641576" y="3433932"/>
              <a:ext cx="185111" cy="267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600" b="1" dirty="0">
                  <a:latin typeface="Arial" panose="020B0604020202020204" pitchFamily="34" charset="0"/>
                  <a:ea typeface="微软雅黑" panose="020B0503020204020204" pitchFamily="34" charset="-122"/>
                </a:rPr>
                <a:t>1</a:t>
              </a:r>
              <a:endParaRPr lang="en-US" altLang="zh-CN" sz="4400" b="1" dirty="0">
                <a:ea typeface="微软雅黑" panose="020B0503020204020204" pitchFamily="34" charset="-122"/>
              </a:endParaRPr>
            </a:p>
          </p:txBody>
        </p:sp>
        <p:sp>
          <p:nvSpPr>
            <p:cNvPr id="19" name="Rectangle 161">
              <a:extLst>
                <a:ext uri="{FF2B5EF4-FFF2-40B4-BE49-F238E27FC236}">
                  <a16:creationId xmlns:a16="http://schemas.microsoft.com/office/drawing/2014/main" id="{BFB0C02F-3B64-4FAA-8E82-E8A7F1CE1C09}"/>
                </a:ext>
              </a:extLst>
            </p:cNvPr>
            <p:cNvSpPr>
              <a:spLocks noChangeArrowheads="1"/>
            </p:cNvSpPr>
            <p:nvPr/>
          </p:nvSpPr>
          <p:spPr bwMode="auto">
            <a:xfrm>
              <a:off x="5669781" y="3768224"/>
              <a:ext cx="1323838" cy="402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buFont typeface="Wingdings" panose="05000000000000000000" pitchFamily="2" charset="2"/>
                <a:buNone/>
              </a:pPr>
              <a:r>
                <a:rPr lang="en-US" altLang="zh-CN" sz="2400" dirty="0">
                  <a:latin typeface="Segoe UI Semibold" panose="020B0702040204020203" pitchFamily="34" charset="0"/>
                  <a:ea typeface="+mn-ea"/>
                  <a:cs typeface="Segoe UI Semibold" panose="020B0702040204020203" pitchFamily="34" charset="0"/>
                </a:rPr>
                <a:t>result</a:t>
              </a:r>
            </a:p>
          </p:txBody>
        </p:sp>
        <p:cxnSp>
          <p:nvCxnSpPr>
            <p:cNvPr id="22" name="直接箭头连接符 21">
              <a:extLst>
                <a:ext uri="{FF2B5EF4-FFF2-40B4-BE49-F238E27FC236}">
                  <a16:creationId xmlns:a16="http://schemas.microsoft.com/office/drawing/2014/main" id="{DA49E24D-D3B5-489B-9C21-BE0A9473EDC6}"/>
                </a:ext>
              </a:extLst>
            </p:cNvPr>
            <p:cNvCxnSpPr>
              <a:cxnSpLocks/>
            </p:cNvCxnSpPr>
            <p:nvPr/>
          </p:nvCxnSpPr>
          <p:spPr>
            <a:xfrm>
              <a:off x="4839032" y="1784686"/>
              <a:ext cx="0" cy="685635"/>
            </a:xfrm>
            <a:prstGeom prst="straightConnector1">
              <a:avLst/>
            </a:prstGeom>
            <a:ln w="28575">
              <a:solidFill>
                <a:schemeClr val="tx1"/>
              </a:solidFill>
              <a:headEnd w="lg" len="lg"/>
              <a:tailEnd type="stealth" w="lg" len="lg"/>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1F6B2C63-E710-4BC0-9F49-9EC037DD2437}"/>
                </a:ext>
              </a:extLst>
            </p:cNvPr>
            <p:cNvSpPr txBox="1"/>
            <p:nvPr/>
          </p:nvSpPr>
          <p:spPr>
            <a:xfrm>
              <a:off x="4469580" y="1302692"/>
              <a:ext cx="1547218" cy="461665"/>
            </a:xfrm>
            <a:prstGeom prst="rect">
              <a:avLst/>
            </a:prstGeom>
            <a:noFill/>
            <a:extLst>
              <a:ext uri="{909E8E84-426E-40DD-AFC4-6F175D3DCCD1}">
                <a14:hiddenFill xmlns:a14="http://schemas.microsoft.com/office/drawing/2010/main">
                  <a:noFill/>
                </a14:hiddenFill>
              </a:ext>
            </a:extLst>
          </p:spPr>
          <p:txBody>
            <a:bodyPr wrap="none" rtlCol="0">
              <a:spAutoFit/>
            </a:bodyPr>
            <a:lstStyle/>
            <a:p>
              <a:r>
                <a:rPr lang="en-US" altLang="zh-CN" sz="2400" dirty="0">
                  <a:solidFill>
                    <a:srgbClr val="ED7D31"/>
                  </a:solidFill>
                  <a:latin typeface="Segoe UI Semibold" panose="020B0702040204020203" pitchFamily="34" charset="0"/>
                  <a:cs typeface="Segoe UI Semibold" panose="020B0702040204020203" pitchFamily="34" charset="0"/>
                </a:rPr>
                <a:t>operation</a:t>
              </a:r>
            </a:p>
          </p:txBody>
        </p:sp>
        <p:sp>
          <p:nvSpPr>
            <p:cNvPr id="81" name="Rectangle 161">
              <a:extLst>
                <a:ext uri="{FF2B5EF4-FFF2-40B4-BE49-F238E27FC236}">
                  <a16:creationId xmlns:a16="http://schemas.microsoft.com/office/drawing/2014/main" id="{8A930F58-0667-4467-AB10-926D3A4DF519}"/>
                </a:ext>
              </a:extLst>
            </p:cNvPr>
            <p:cNvSpPr>
              <a:spLocks noChangeArrowheads="1"/>
            </p:cNvSpPr>
            <p:nvPr/>
          </p:nvSpPr>
          <p:spPr bwMode="auto">
            <a:xfrm>
              <a:off x="4641576" y="4591188"/>
              <a:ext cx="185111" cy="267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600" b="1" dirty="0">
                  <a:latin typeface="Arial" panose="020B0604020202020204" pitchFamily="34" charset="0"/>
                  <a:ea typeface="微软雅黑" panose="020B0503020204020204" pitchFamily="34" charset="-122"/>
                </a:rPr>
                <a:t>2</a:t>
              </a:r>
              <a:endParaRPr lang="en-US" altLang="zh-CN" sz="4400" b="1" dirty="0">
                <a:ea typeface="微软雅黑" panose="020B0503020204020204" pitchFamily="34" charset="-122"/>
              </a:endParaRPr>
            </a:p>
          </p:txBody>
        </p:sp>
        <p:sp>
          <p:nvSpPr>
            <p:cNvPr id="89" name="文本框 88">
              <a:extLst>
                <a:ext uri="{FF2B5EF4-FFF2-40B4-BE49-F238E27FC236}">
                  <a16:creationId xmlns:a16="http://schemas.microsoft.com/office/drawing/2014/main" id="{D3BB4884-4BEB-404A-A92F-0AE165A623D5}"/>
                </a:ext>
              </a:extLst>
            </p:cNvPr>
            <p:cNvSpPr txBox="1"/>
            <p:nvPr/>
          </p:nvSpPr>
          <p:spPr>
            <a:xfrm>
              <a:off x="3824386" y="1323021"/>
              <a:ext cx="548548" cy="461665"/>
            </a:xfrm>
            <a:prstGeom prst="rect">
              <a:avLst/>
            </a:prstGeom>
            <a:noFill/>
            <a:extLst>
              <a:ext uri="{909E8E84-426E-40DD-AFC4-6F175D3DCCD1}">
                <a14:hiddenFill xmlns:a14="http://schemas.microsoft.com/office/drawing/2010/main">
                  <a:noFill/>
                </a14:hiddenFill>
              </a:ext>
            </a:extLst>
          </p:spPr>
          <p:txBody>
            <a:bodyPr wrap="none" rtlCol="0">
              <a:spAutoFit/>
            </a:bodyPr>
            <a:lstStyle/>
            <a:p>
              <a:r>
                <a:rPr lang="en-US" altLang="zh-CN" sz="2400" dirty="0" err="1">
                  <a:latin typeface="Segoe UI Semibold" panose="020B0702040204020203" pitchFamily="34" charset="0"/>
                  <a:cs typeface="Segoe UI Semibold" panose="020B0702040204020203" pitchFamily="34" charset="0"/>
                </a:rPr>
                <a:t>C</a:t>
              </a:r>
              <a:r>
                <a:rPr lang="en-US" altLang="zh-CN" sz="2400" baseline="-25000" dirty="0" err="1">
                  <a:latin typeface="Segoe UI Semibold" panose="020B0702040204020203" pitchFamily="34" charset="0"/>
                  <a:cs typeface="Segoe UI Semibold" panose="020B0702040204020203" pitchFamily="34" charset="0"/>
                </a:rPr>
                <a:t>in</a:t>
              </a:r>
              <a:endParaRPr lang="en-US" altLang="zh-CN" sz="2400" baseline="-25000" dirty="0">
                <a:latin typeface="Segoe UI Semibold" panose="020B0702040204020203" pitchFamily="34" charset="0"/>
                <a:cs typeface="Segoe UI Semibold" panose="020B0702040204020203" pitchFamily="34" charset="0"/>
              </a:endParaRPr>
            </a:p>
          </p:txBody>
        </p:sp>
        <p:sp>
          <p:nvSpPr>
            <p:cNvPr id="93" name="文本框 92">
              <a:extLst>
                <a:ext uri="{FF2B5EF4-FFF2-40B4-BE49-F238E27FC236}">
                  <a16:creationId xmlns:a16="http://schemas.microsoft.com/office/drawing/2014/main" id="{A2F71D2A-B891-4F2D-B011-217BA1B6EC28}"/>
                </a:ext>
              </a:extLst>
            </p:cNvPr>
            <p:cNvSpPr txBox="1"/>
            <p:nvPr/>
          </p:nvSpPr>
          <p:spPr>
            <a:xfrm>
              <a:off x="3220633" y="5801108"/>
              <a:ext cx="691215" cy="461665"/>
            </a:xfrm>
            <a:prstGeom prst="rect">
              <a:avLst/>
            </a:prstGeom>
            <a:noFill/>
            <a:extLst>
              <a:ext uri="{909E8E84-426E-40DD-AFC4-6F175D3DCCD1}">
                <a14:hiddenFill xmlns:a14="http://schemas.microsoft.com/office/drawing/2010/main">
                  <a:noFill/>
                </a14:hiddenFill>
              </a:ext>
            </a:extLst>
          </p:spPr>
          <p:txBody>
            <a:bodyPr wrap="none" rtlCol="0">
              <a:spAutoFit/>
            </a:bodyPr>
            <a:lstStyle/>
            <a:p>
              <a:r>
                <a:rPr lang="en-US" altLang="zh-CN" sz="2400" dirty="0" err="1">
                  <a:latin typeface="Segoe UI Semibold" panose="020B0702040204020203" pitchFamily="34" charset="0"/>
                  <a:cs typeface="Segoe UI Semibold" panose="020B0702040204020203" pitchFamily="34" charset="0"/>
                </a:rPr>
                <a:t>C</a:t>
              </a:r>
              <a:r>
                <a:rPr lang="en-US" altLang="zh-CN" sz="2400" baseline="-25000" dirty="0" err="1">
                  <a:latin typeface="Segoe UI Semibold" panose="020B0702040204020203" pitchFamily="34" charset="0"/>
                  <a:cs typeface="Segoe UI Semibold" panose="020B0702040204020203" pitchFamily="34" charset="0"/>
                </a:rPr>
                <a:t>out</a:t>
              </a:r>
              <a:endParaRPr lang="en-US" altLang="zh-CN" sz="2400" baseline="-25000" dirty="0">
                <a:latin typeface="Segoe UI Semibold" panose="020B0702040204020203" pitchFamily="34" charset="0"/>
                <a:cs typeface="Segoe UI Semibold" panose="020B0702040204020203" pitchFamily="34" charset="0"/>
              </a:endParaRPr>
            </a:p>
          </p:txBody>
        </p:sp>
        <p:grpSp>
          <p:nvGrpSpPr>
            <p:cNvPr id="24" name="组合 23">
              <a:extLst>
                <a:ext uri="{FF2B5EF4-FFF2-40B4-BE49-F238E27FC236}">
                  <a16:creationId xmlns:a16="http://schemas.microsoft.com/office/drawing/2014/main" id="{ACBD4AA1-50C1-4506-8B0C-844E517FF504}"/>
                </a:ext>
              </a:extLst>
            </p:cNvPr>
            <p:cNvGrpSpPr/>
            <p:nvPr/>
          </p:nvGrpSpPr>
          <p:grpSpPr>
            <a:xfrm>
              <a:off x="1549585" y="1815737"/>
              <a:ext cx="3073860" cy="4033520"/>
              <a:chOff x="4130105" y="1608035"/>
              <a:chExt cx="3073860" cy="4033520"/>
            </a:xfrm>
          </p:grpSpPr>
          <p:cxnSp>
            <p:nvCxnSpPr>
              <p:cNvPr id="25" name="Straight Connector 88">
                <a:extLst>
                  <a:ext uri="{FF2B5EF4-FFF2-40B4-BE49-F238E27FC236}">
                    <a16:creationId xmlns:a16="http://schemas.microsoft.com/office/drawing/2014/main" id="{82FF74C8-E9C2-4C7D-8FEE-5533A2FB1B0A}"/>
                  </a:ext>
                </a:extLst>
              </p:cNvPr>
              <p:cNvCxnSpPr>
                <a:cxnSpLocks/>
                <a:stCxn id="29" idx="3"/>
              </p:cNvCxnSpPr>
              <p:nvPr/>
            </p:nvCxnSpPr>
            <p:spPr>
              <a:xfrm>
                <a:off x="6452872" y="3362879"/>
                <a:ext cx="747053" cy="2522"/>
              </a:xfrm>
              <a:prstGeom prst="line">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9F921EDA-6346-4701-9A5E-6A13E53D2196}"/>
                  </a:ext>
                </a:extLst>
              </p:cNvPr>
              <p:cNvSpPr txBox="1"/>
              <p:nvPr/>
            </p:nvSpPr>
            <p:spPr>
              <a:xfrm>
                <a:off x="4130105" y="2142564"/>
                <a:ext cx="344966" cy="461665"/>
              </a:xfrm>
              <a:prstGeom prst="rect">
                <a:avLst/>
              </a:prstGeom>
              <a:noFill/>
            </p:spPr>
            <p:txBody>
              <a:bodyPr wrap="none" rtlCol="0">
                <a:spAutoFit/>
              </a:bodyPr>
              <a:lstStyle/>
              <a:p>
                <a:r>
                  <a:rPr lang="en-US" altLang="zh-CN" sz="2400" dirty="0">
                    <a:latin typeface="Segoe UI Semibold" panose="020B0702040204020203" pitchFamily="34" charset="0"/>
                    <a:cs typeface="Segoe UI Semibold" panose="020B0702040204020203" pitchFamily="34" charset="0"/>
                  </a:rPr>
                  <a:t>a</a:t>
                </a:r>
                <a:endParaRPr lang="zh-CN" altLang="en-US" sz="2400" dirty="0">
                  <a:latin typeface="Segoe UI Semibold" panose="020B0702040204020203" pitchFamily="34" charset="0"/>
                  <a:cs typeface="Segoe UI Semibold" panose="020B0702040204020203" pitchFamily="34" charset="0"/>
                </a:endParaRPr>
              </a:p>
            </p:txBody>
          </p:sp>
          <p:sp>
            <p:nvSpPr>
              <p:cNvPr id="28" name="文本框 27">
                <a:extLst>
                  <a:ext uri="{FF2B5EF4-FFF2-40B4-BE49-F238E27FC236}">
                    <a16:creationId xmlns:a16="http://schemas.microsoft.com/office/drawing/2014/main" id="{00DA18E9-B549-4010-BAD1-31DCC212AE2A}"/>
                  </a:ext>
                </a:extLst>
              </p:cNvPr>
              <p:cNvSpPr txBox="1"/>
              <p:nvPr/>
            </p:nvSpPr>
            <p:spPr>
              <a:xfrm>
                <a:off x="4131410" y="4481176"/>
                <a:ext cx="370614" cy="461665"/>
              </a:xfrm>
              <a:prstGeom prst="rect">
                <a:avLst/>
              </a:prstGeom>
              <a:noFill/>
            </p:spPr>
            <p:txBody>
              <a:bodyPr wrap="none" rtlCol="0">
                <a:spAutoFit/>
              </a:bodyPr>
              <a:lstStyle/>
              <a:p>
                <a:r>
                  <a:rPr lang="en-US" altLang="zh-CN" sz="2400" dirty="0">
                    <a:latin typeface="Segoe UI Semibold" panose="020B0702040204020203" pitchFamily="34" charset="0"/>
                    <a:cs typeface="Segoe UI Semibold" panose="020B0702040204020203" pitchFamily="34" charset="0"/>
                  </a:rPr>
                  <a:t>b</a:t>
                </a:r>
                <a:endParaRPr lang="zh-CN" altLang="en-US" sz="2400" dirty="0">
                  <a:latin typeface="Segoe UI Semibold" panose="020B0702040204020203" pitchFamily="34" charset="0"/>
                  <a:cs typeface="Segoe UI Semibold" panose="020B0702040204020203" pitchFamily="34" charset="0"/>
                </a:endParaRPr>
              </a:p>
            </p:txBody>
          </p:sp>
          <p:sp>
            <p:nvSpPr>
              <p:cNvPr id="29" name="Delay 68">
                <a:extLst>
                  <a:ext uri="{FF2B5EF4-FFF2-40B4-BE49-F238E27FC236}">
                    <a16:creationId xmlns:a16="http://schemas.microsoft.com/office/drawing/2014/main" id="{98E9A07D-ADF5-46DC-8846-BA3EA6B1204B}"/>
                  </a:ext>
                </a:extLst>
              </p:cNvPr>
              <p:cNvSpPr/>
              <p:nvPr/>
            </p:nvSpPr>
            <p:spPr>
              <a:xfrm>
                <a:off x="5760539" y="3072236"/>
                <a:ext cx="692333" cy="581286"/>
              </a:xfrm>
              <a:prstGeom prst="flowChartDelay">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Stored Data 71">
                <a:extLst>
                  <a:ext uri="{FF2B5EF4-FFF2-40B4-BE49-F238E27FC236}">
                    <a16:creationId xmlns:a16="http://schemas.microsoft.com/office/drawing/2014/main" id="{20BF5795-62F3-49A2-8DA9-3122935F7615}"/>
                  </a:ext>
                </a:extLst>
              </p:cNvPr>
              <p:cNvSpPr/>
              <p:nvPr/>
            </p:nvSpPr>
            <p:spPr>
              <a:xfrm rot="10800000">
                <a:off x="5739947" y="3074342"/>
                <a:ext cx="86069" cy="57917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solidFill>
                <a:schemeClr val="accent5">
                  <a:lumMod val="20000"/>
                  <a:lumOff val="80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1" name="Straight Connector 87">
                <a:extLst>
                  <a:ext uri="{FF2B5EF4-FFF2-40B4-BE49-F238E27FC236}">
                    <a16:creationId xmlns:a16="http://schemas.microsoft.com/office/drawing/2014/main" id="{1EBF985E-4AF0-46C0-8F35-1FA7979ED500}"/>
                  </a:ext>
                </a:extLst>
              </p:cNvPr>
              <p:cNvCxnSpPr>
                <a:cxnSpLocks/>
              </p:cNvCxnSpPr>
              <p:nvPr/>
            </p:nvCxnSpPr>
            <p:spPr>
              <a:xfrm>
                <a:off x="5036493" y="3198618"/>
                <a:ext cx="764660" cy="0"/>
              </a:xfrm>
              <a:prstGeom prst="line">
                <a:avLst/>
              </a:prstGeom>
              <a:ln w="28575" cap="sq">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32" name="Straight Connector 86">
                <a:extLst>
                  <a:ext uri="{FF2B5EF4-FFF2-40B4-BE49-F238E27FC236}">
                    <a16:creationId xmlns:a16="http://schemas.microsoft.com/office/drawing/2014/main" id="{8129975D-5A36-4FD6-B11F-2A6354DF6036}"/>
                  </a:ext>
                </a:extLst>
              </p:cNvPr>
              <p:cNvCxnSpPr>
                <a:cxnSpLocks/>
              </p:cNvCxnSpPr>
              <p:nvPr/>
            </p:nvCxnSpPr>
            <p:spPr>
              <a:xfrm>
                <a:off x="5370381" y="3534405"/>
                <a:ext cx="447918" cy="0"/>
              </a:xfrm>
              <a:prstGeom prst="line">
                <a:avLst/>
              </a:prstGeom>
              <a:ln w="28575">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37" name="Straight Connector 87">
                <a:extLst>
                  <a:ext uri="{FF2B5EF4-FFF2-40B4-BE49-F238E27FC236}">
                    <a16:creationId xmlns:a16="http://schemas.microsoft.com/office/drawing/2014/main" id="{EDADEA30-9CAD-4B60-9533-F1B55C83C515}"/>
                  </a:ext>
                </a:extLst>
              </p:cNvPr>
              <p:cNvCxnSpPr>
                <a:cxnSpLocks/>
              </p:cNvCxnSpPr>
              <p:nvPr/>
            </p:nvCxnSpPr>
            <p:spPr>
              <a:xfrm>
                <a:off x="5036493" y="2425187"/>
                <a:ext cx="0" cy="1978301"/>
              </a:xfrm>
              <a:prstGeom prst="line">
                <a:avLst/>
              </a:prstGeom>
              <a:ln w="28575" cap="sq">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41" name="Straight Connector 87">
                <a:extLst>
                  <a:ext uri="{FF2B5EF4-FFF2-40B4-BE49-F238E27FC236}">
                    <a16:creationId xmlns:a16="http://schemas.microsoft.com/office/drawing/2014/main" id="{B583C777-053A-48E9-9276-9B65AFD9ACA3}"/>
                  </a:ext>
                </a:extLst>
              </p:cNvPr>
              <p:cNvCxnSpPr>
                <a:cxnSpLocks/>
              </p:cNvCxnSpPr>
              <p:nvPr/>
            </p:nvCxnSpPr>
            <p:spPr>
              <a:xfrm flipV="1">
                <a:off x="5370381" y="2769829"/>
                <a:ext cx="0" cy="2004569"/>
              </a:xfrm>
              <a:prstGeom prst="line">
                <a:avLst/>
              </a:prstGeom>
              <a:ln w="28575" cap="sq">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43" name="Straight Connector 87">
                <a:extLst>
                  <a:ext uri="{FF2B5EF4-FFF2-40B4-BE49-F238E27FC236}">
                    <a16:creationId xmlns:a16="http://schemas.microsoft.com/office/drawing/2014/main" id="{D196F321-EFBA-468F-9082-82355FD66DCC}"/>
                  </a:ext>
                </a:extLst>
              </p:cNvPr>
              <p:cNvCxnSpPr>
                <a:cxnSpLocks/>
              </p:cNvCxnSpPr>
              <p:nvPr/>
            </p:nvCxnSpPr>
            <p:spPr>
              <a:xfrm>
                <a:off x="5036493" y="4404393"/>
                <a:ext cx="684127"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87">
                <a:extLst>
                  <a:ext uri="{FF2B5EF4-FFF2-40B4-BE49-F238E27FC236}">
                    <a16:creationId xmlns:a16="http://schemas.microsoft.com/office/drawing/2014/main" id="{1BA68E77-D582-4638-A58A-6186FEAFD836}"/>
                  </a:ext>
                </a:extLst>
              </p:cNvPr>
              <p:cNvCxnSpPr>
                <a:cxnSpLocks/>
              </p:cNvCxnSpPr>
              <p:nvPr/>
            </p:nvCxnSpPr>
            <p:spPr>
              <a:xfrm>
                <a:off x="4430808" y="4767865"/>
                <a:ext cx="1289812"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88">
                <a:extLst>
                  <a:ext uri="{FF2B5EF4-FFF2-40B4-BE49-F238E27FC236}">
                    <a16:creationId xmlns:a16="http://schemas.microsoft.com/office/drawing/2014/main" id="{D0D69242-A8EB-4C71-A402-103C33CF9048}"/>
                  </a:ext>
                </a:extLst>
              </p:cNvPr>
              <p:cNvCxnSpPr>
                <a:cxnSpLocks/>
              </p:cNvCxnSpPr>
              <p:nvPr/>
            </p:nvCxnSpPr>
            <p:spPr>
              <a:xfrm>
                <a:off x="6425379" y="4524493"/>
                <a:ext cx="778586" cy="0"/>
              </a:xfrm>
              <a:prstGeom prst="line">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1" name="Straight Connector 87">
                <a:extLst>
                  <a:ext uri="{FF2B5EF4-FFF2-40B4-BE49-F238E27FC236}">
                    <a16:creationId xmlns:a16="http://schemas.microsoft.com/office/drawing/2014/main" id="{9F2A455C-3661-4F7E-B870-3D4FB68893B1}"/>
                  </a:ext>
                </a:extLst>
              </p:cNvPr>
              <p:cNvCxnSpPr>
                <a:cxnSpLocks/>
              </p:cNvCxnSpPr>
              <p:nvPr/>
            </p:nvCxnSpPr>
            <p:spPr>
              <a:xfrm flipV="1">
                <a:off x="6666031" y="1608035"/>
                <a:ext cx="0" cy="2272320"/>
              </a:xfrm>
              <a:prstGeom prst="line">
                <a:avLst/>
              </a:prstGeom>
              <a:ln w="28575" cap="sq">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65" name="Straight Connector 87">
                <a:extLst>
                  <a:ext uri="{FF2B5EF4-FFF2-40B4-BE49-F238E27FC236}">
                    <a16:creationId xmlns:a16="http://schemas.microsoft.com/office/drawing/2014/main" id="{EAED3137-9082-4CFB-9B01-F830DFFAE437}"/>
                  </a:ext>
                </a:extLst>
              </p:cNvPr>
              <p:cNvCxnSpPr>
                <a:cxnSpLocks/>
              </p:cNvCxnSpPr>
              <p:nvPr/>
            </p:nvCxnSpPr>
            <p:spPr>
              <a:xfrm>
                <a:off x="6060034" y="3880353"/>
                <a:ext cx="0" cy="309515"/>
              </a:xfrm>
              <a:prstGeom prst="line">
                <a:avLst/>
              </a:prstGeom>
              <a:ln w="28575" cap="sq">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4" name="Straight Connector 87">
                <a:extLst>
                  <a:ext uri="{FF2B5EF4-FFF2-40B4-BE49-F238E27FC236}">
                    <a16:creationId xmlns:a16="http://schemas.microsoft.com/office/drawing/2014/main" id="{E2391196-B9E7-4DB9-B4D9-993004BE7C77}"/>
                  </a:ext>
                </a:extLst>
              </p:cNvPr>
              <p:cNvCxnSpPr>
                <a:cxnSpLocks/>
              </p:cNvCxnSpPr>
              <p:nvPr/>
            </p:nvCxnSpPr>
            <p:spPr>
              <a:xfrm>
                <a:off x="6056205" y="4925738"/>
                <a:ext cx="0" cy="715817"/>
              </a:xfrm>
              <a:prstGeom prst="line">
                <a:avLst/>
              </a:prstGeom>
              <a:ln w="28575" cap="sq">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3" name="组合 2">
              <a:extLst>
                <a:ext uri="{FF2B5EF4-FFF2-40B4-BE49-F238E27FC236}">
                  <a16:creationId xmlns:a16="http://schemas.microsoft.com/office/drawing/2014/main" id="{358E1C50-AEEC-4429-B8B7-3FF1FC24BAC6}"/>
                </a:ext>
              </a:extLst>
            </p:cNvPr>
            <p:cNvGrpSpPr/>
            <p:nvPr/>
          </p:nvGrpSpPr>
          <p:grpSpPr>
            <a:xfrm>
              <a:off x="3140100" y="4421369"/>
              <a:ext cx="692333" cy="692333"/>
              <a:chOff x="4759894" y="3768224"/>
              <a:chExt cx="692333" cy="692333"/>
            </a:xfrm>
          </p:grpSpPr>
          <p:sp>
            <p:nvSpPr>
              <p:cNvPr id="42" name="矩形 41">
                <a:extLst>
                  <a:ext uri="{FF2B5EF4-FFF2-40B4-BE49-F238E27FC236}">
                    <a16:creationId xmlns:a16="http://schemas.microsoft.com/office/drawing/2014/main" id="{A2EE3C90-DF61-4707-96F6-8C652A280189}"/>
                  </a:ext>
                </a:extLst>
              </p:cNvPr>
              <p:cNvSpPr/>
              <p:nvPr/>
            </p:nvSpPr>
            <p:spPr>
              <a:xfrm>
                <a:off x="4759894" y="3768224"/>
                <a:ext cx="692333" cy="692333"/>
              </a:xfrm>
              <a:prstGeom prst="rect">
                <a:avLst/>
              </a:prstGeom>
              <a:solidFill>
                <a:schemeClr val="accent6">
                  <a:lumMod val="40000"/>
                  <a:lumOff val="60000"/>
                </a:schemeClr>
              </a:solidFill>
              <a:ln w="28575">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Freeform 12">
                <a:extLst>
                  <a:ext uri="{FF2B5EF4-FFF2-40B4-BE49-F238E27FC236}">
                    <a16:creationId xmlns:a16="http://schemas.microsoft.com/office/drawing/2014/main" id="{1559EE91-04AD-4609-970D-8DA3E9BB770E}"/>
                  </a:ext>
                </a:extLst>
              </p:cNvPr>
              <p:cNvSpPr>
                <a:spLocks/>
              </p:cNvSpPr>
              <p:nvPr/>
            </p:nvSpPr>
            <p:spPr bwMode="auto">
              <a:xfrm>
                <a:off x="5001437" y="3983481"/>
                <a:ext cx="188085" cy="197608"/>
              </a:xfrm>
              <a:custGeom>
                <a:avLst/>
                <a:gdLst>
                  <a:gd name="T0" fmla="*/ 45 w 79"/>
                  <a:gd name="T1" fmla="*/ 0 h 83"/>
                  <a:gd name="T2" fmla="*/ 45 w 79"/>
                  <a:gd name="T3" fmla="*/ 38 h 83"/>
                  <a:gd name="T4" fmla="*/ 79 w 79"/>
                  <a:gd name="T5" fmla="*/ 38 h 83"/>
                  <a:gd name="T6" fmla="*/ 79 w 79"/>
                  <a:gd name="T7" fmla="*/ 45 h 83"/>
                  <a:gd name="T8" fmla="*/ 45 w 79"/>
                  <a:gd name="T9" fmla="*/ 45 h 83"/>
                  <a:gd name="T10" fmla="*/ 45 w 79"/>
                  <a:gd name="T11" fmla="*/ 83 h 83"/>
                  <a:gd name="T12" fmla="*/ 34 w 79"/>
                  <a:gd name="T13" fmla="*/ 83 h 83"/>
                  <a:gd name="T14" fmla="*/ 34 w 79"/>
                  <a:gd name="T15" fmla="*/ 45 h 83"/>
                  <a:gd name="T16" fmla="*/ 0 w 79"/>
                  <a:gd name="T17" fmla="*/ 45 h 83"/>
                  <a:gd name="T18" fmla="*/ 0 w 79"/>
                  <a:gd name="T19" fmla="*/ 38 h 83"/>
                  <a:gd name="T20" fmla="*/ 34 w 79"/>
                  <a:gd name="T21" fmla="*/ 38 h 83"/>
                  <a:gd name="T22" fmla="*/ 34 w 79"/>
                  <a:gd name="T23" fmla="*/ 0 h 83"/>
                  <a:gd name="T24" fmla="*/ 45 w 79"/>
                  <a:gd name="T25" fmla="*/ 0 h 83"/>
                  <a:gd name="T26" fmla="*/ 45 w 79"/>
                  <a:gd name="T2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83">
                    <a:moveTo>
                      <a:pt x="45" y="0"/>
                    </a:moveTo>
                    <a:lnTo>
                      <a:pt x="45" y="38"/>
                    </a:lnTo>
                    <a:lnTo>
                      <a:pt x="79" y="38"/>
                    </a:lnTo>
                    <a:lnTo>
                      <a:pt x="79" y="45"/>
                    </a:lnTo>
                    <a:lnTo>
                      <a:pt x="45" y="45"/>
                    </a:lnTo>
                    <a:lnTo>
                      <a:pt x="45" y="83"/>
                    </a:lnTo>
                    <a:lnTo>
                      <a:pt x="34" y="83"/>
                    </a:lnTo>
                    <a:lnTo>
                      <a:pt x="34" y="45"/>
                    </a:lnTo>
                    <a:lnTo>
                      <a:pt x="0" y="45"/>
                    </a:lnTo>
                    <a:lnTo>
                      <a:pt x="0" y="38"/>
                    </a:lnTo>
                    <a:lnTo>
                      <a:pt x="34" y="38"/>
                    </a:lnTo>
                    <a:lnTo>
                      <a:pt x="34" y="0"/>
                    </a:lnTo>
                    <a:lnTo>
                      <a:pt x="45" y="0"/>
                    </a:lnTo>
                    <a:lnTo>
                      <a:pt x="45" y="0"/>
                    </a:lnTo>
                    <a:close/>
                  </a:path>
                </a:pathLst>
              </a:cu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sz="1400">
                  <a:latin typeface="Segoe UI Semibold" panose="020B0702040204020203" pitchFamily="34" charset="0"/>
                  <a:cs typeface="Segoe UI Semibold" panose="020B0702040204020203" pitchFamily="34" charset="0"/>
                </a:endParaRPr>
              </a:p>
            </p:txBody>
          </p:sp>
        </p:grpSp>
      </p:grpSp>
      <p:grpSp>
        <p:nvGrpSpPr>
          <p:cNvPr id="6" name="组合 5"/>
          <p:cNvGrpSpPr/>
          <p:nvPr/>
        </p:nvGrpSpPr>
        <p:grpSpPr>
          <a:xfrm>
            <a:off x="6025635" y="1266626"/>
            <a:ext cx="6502589" cy="5009622"/>
            <a:chOff x="6025635" y="1266626"/>
            <a:chExt cx="6502589" cy="5009622"/>
          </a:xfrm>
        </p:grpSpPr>
        <p:grpSp>
          <p:nvGrpSpPr>
            <p:cNvPr id="184" name="组合 183">
              <a:extLst>
                <a:ext uri="{FF2B5EF4-FFF2-40B4-BE49-F238E27FC236}">
                  <a16:creationId xmlns:a16="http://schemas.microsoft.com/office/drawing/2014/main" id="{7FFAD763-7481-4911-A624-50370875C0EA}"/>
                </a:ext>
              </a:extLst>
            </p:cNvPr>
            <p:cNvGrpSpPr/>
            <p:nvPr/>
          </p:nvGrpSpPr>
          <p:grpSpPr>
            <a:xfrm>
              <a:off x="6025635" y="1266626"/>
              <a:ext cx="6502589" cy="5009622"/>
              <a:chOff x="5735348" y="1252112"/>
              <a:chExt cx="6502589" cy="5009622"/>
            </a:xfrm>
          </p:grpSpPr>
          <p:sp>
            <p:nvSpPr>
              <p:cNvPr id="107" name="矩形 106">
                <a:extLst>
                  <a:ext uri="{FF2B5EF4-FFF2-40B4-BE49-F238E27FC236}">
                    <a16:creationId xmlns:a16="http://schemas.microsoft.com/office/drawing/2014/main" id="{31CDF94A-D9D4-4F0C-A48A-A779FABC66AB}"/>
                  </a:ext>
                </a:extLst>
              </p:cNvPr>
              <p:cNvSpPr/>
              <p:nvPr/>
            </p:nvSpPr>
            <p:spPr>
              <a:xfrm>
                <a:off x="6204122" y="2174641"/>
                <a:ext cx="4511809" cy="3349655"/>
              </a:xfrm>
              <a:prstGeom prst="rect">
                <a:avLst/>
              </a:prstGeom>
              <a:solidFill>
                <a:schemeClr val="accent6">
                  <a:lumMod val="20000"/>
                  <a:lumOff val="8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D7D31"/>
                  </a:solidFill>
                </a:endParaRPr>
              </a:p>
            </p:txBody>
          </p:sp>
          <p:grpSp>
            <p:nvGrpSpPr>
              <p:cNvPr id="108" name="Group 69">
                <a:extLst>
                  <a:ext uri="{FF2B5EF4-FFF2-40B4-BE49-F238E27FC236}">
                    <a16:creationId xmlns:a16="http://schemas.microsoft.com/office/drawing/2014/main" id="{F7102E8D-5291-4020-998F-3A3842E40C90}"/>
                  </a:ext>
                </a:extLst>
              </p:cNvPr>
              <p:cNvGrpSpPr/>
              <p:nvPr/>
            </p:nvGrpSpPr>
            <p:grpSpPr>
              <a:xfrm>
                <a:off x="6096000" y="1962983"/>
                <a:ext cx="3969936" cy="2080492"/>
                <a:chOff x="1489665" y="1062119"/>
                <a:chExt cx="5061522" cy="2652551"/>
              </a:xfrm>
            </p:grpSpPr>
            <p:cxnSp>
              <p:nvCxnSpPr>
                <p:cNvPr id="138" name="Straight Connector 27">
                  <a:extLst>
                    <a:ext uri="{FF2B5EF4-FFF2-40B4-BE49-F238E27FC236}">
                      <a16:creationId xmlns:a16="http://schemas.microsoft.com/office/drawing/2014/main" id="{C4296E5A-9DEC-477C-AAD4-8391F29ABEBC}"/>
                    </a:ext>
                  </a:extLst>
                </p:cNvPr>
                <p:cNvCxnSpPr>
                  <a:cxnSpLocks/>
                </p:cNvCxnSpPr>
                <p:nvPr/>
              </p:nvCxnSpPr>
              <p:spPr>
                <a:xfrm>
                  <a:off x="3971194" y="2298792"/>
                  <a:ext cx="48680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28">
                  <a:extLst>
                    <a:ext uri="{FF2B5EF4-FFF2-40B4-BE49-F238E27FC236}">
                      <a16:creationId xmlns:a16="http://schemas.microsoft.com/office/drawing/2014/main" id="{443FBAFD-7549-4B48-8D72-D8279366BC31}"/>
                    </a:ext>
                  </a:extLst>
                </p:cNvPr>
                <p:cNvCxnSpPr>
                  <a:cxnSpLocks/>
                </p:cNvCxnSpPr>
                <p:nvPr/>
              </p:nvCxnSpPr>
              <p:spPr>
                <a:xfrm>
                  <a:off x="1489665" y="1870676"/>
                  <a:ext cx="296833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29">
                  <a:extLst>
                    <a:ext uri="{FF2B5EF4-FFF2-40B4-BE49-F238E27FC236}">
                      <a16:creationId xmlns:a16="http://schemas.microsoft.com/office/drawing/2014/main" id="{B4689132-CAAC-456B-AB17-5A08420DB306}"/>
                    </a:ext>
                  </a:extLst>
                </p:cNvPr>
                <p:cNvCxnSpPr>
                  <a:cxnSpLocks/>
                </p:cNvCxnSpPr>
                <p:nvPr/>
              </p:nvCxnSpPr>
              <p:spPr>
                <a:xfrm>
                  <a:off x="5334495" y="2086219"/>
                  <a:ext cx="960624" cy="0"/>
                </a:xfrm>
                <a:prstGeom prst="line">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41" name="Delay 68">
                  <a:extLst>
                    <a:ext uri="{FF2B5EF4-FFF2-40B4-BE49-F238E27FC236}">
                      <a16:creationId xmlns:a16="http://schemas.microsoft.com/office/drawing/2014/main" id="{14B8D566-1B56-4AE0-A1C5-95BAF306CA4D}"/>
                    </a:ext>
                  </a:extLst>
                </p:cNvPr>
                <p:cNvSpPr/>
                <p:nvPr/>
              </p:nvSpPr>
              <p:spPr>
                <a:xfrm>
                  <a:off x="4451796" y="1715660"/>
                  <a:ext cx="882699" cy="741118"/>
                </a:xfrm>
                <a:prstGeom prst="flowChartDelay">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2" name="Straight Connector 27">
                  <a:extLst>
                    <a:ext uri="{FF2B5EF4-FFF2-40B4-BE49-F238E27FC236}">
                      <a16:creationId xmlns:a16="http://schemas.microsoft.com/office/drawing/2014/main" id="{CD734844-2F06-4118-82BF-68CA44B84C69}"/>
                    </a:ext>
                  </a:extLst>
                </p:cNvPr>
                <p:cNvCxnSpPr>
                  <a:cxnSpLocks/>
                </p:cNvCxnSpPr>
                <p:nvPr/>
              </p:nvCxnSpPr>
              <p:spPr>
                <a:xfrm>
                  <a:off x="4840053" y="3714670"/>
                  <a:ext cx="774062"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28">
                  <a:extLst>
                    <a:ext uri="{FF2B5EF4-FFF2-40B4-BE49-F238E27FC236}">
                      <a16:creationId xmlns:a16="http://schemas.microsoft.com/office/drawing/2014/main" id="{443FBAFD-7549-4B48-8D72-D8279366BC31}"/>
                    </a:ext>
                  </a:extLst>
                </p:cNvPr>
                <p:cNvCxnSpPr>
                  <a:cxnSpLocks/>
                </p:cNvCxnSpPr>
                <p:nvPr/>
              </p:nvCxnSpPr>
              <p:spPr>
                <a:xfrm>
                  <a:off x="3257136" y="1062119"/>
                  <a:ext cx="3294051" cy="0"/>
                </a:xfrm>
                <a:prstGeom prst="line">
                  <a:avLst/>
                </a:prstGeom>
                <a:ln w="28575">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109" name="矩形: 圆角 108">
                <a:extLst>
                  <a:ext uri="{FF2B5EF4-FFF2-40B4-BE49-F238E27FC236}">
                    <a16:creationId xmlns:a16="http://schemas.microsoft.com/office/drawing/2014/main" id="{6087FDA7-D263-4175-8A8E-1E4D120790B9}"/>
                  </a:ext>
                </a:extLst>
              </p:cNvPr>
              <p:cNvSpPr/>
              <p:nvPr/>
            </p:nvSpPr>
            <p:spPr>
              <a:xfrm>
                <a:off x="9866282" y="2425740"/>
                <a:ext cx="451612" cy="2643381"/>
              </a:xfrm>
              <a:prstGeom prst="roundRect">
                <a:avLst>
                  <a:gd name="adj" fmla="val 50000"/>
                </a:avLst>
              </a:prstGeom>
              <a:solidFill>
                <a:schemeClr val="accent4">
                  <a:lumMod val="60000"/>
                  <a:lumOff val="40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Rectangle 161">
                <a:extLst>
                  <a:ext uri="{FF2B5EF4-FFF2-40B4-BE49-F238E27FC236}">
                    <a16:creationId xmlns:a16="http://schemas.microsoft.com/office/drawing/2014/main" id="{55CA95D7-BC04-429B-A3D2-0173F439A3A3}"/>
                  </a:ext>
                </a:extLst>
              </p:cNvPr>
              <p:cNvSpPr>
                <a:spLocks noChangeArrowheads="1"/>
              </p:cNvSpPr>
              <p:nvPr/>
            </p:nvSpPr>
            <p:spPr bwMode="auto">
              <a:xfrm>
                <a:off x="9880826" y="2624751"/>
                <a:ext cx="185111" cy="267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600" b="1" dirty="0">
                    <a:latin typeface="Arial" panose="020B0604020202020204" pitchFamily="34" charset="0"/>
                    <a:ea typeface="微软雅黑" panose="020B0503020204020204" pitchFamily="34" charset="-122"/>
                  </a:rPr>
                  <a:t>0</a:t>
                </a:r>
                <a:endParaRPr lang="en-US" altLang="zh-CN" sz="4400" b="1" dirty="0">
                  <a:ea typeface="微软雅黑" panose="020B0503020204020204" pitchFamily="34" charset="-122"/>
                </a:endParaRPr>
              </a:p>
            </p:txBody>
          </p:sp>
          <p:cxnSp>
            <p:nvCxnSpPr>
              <p:cNvPr id="111" name="直接箭头连接符 110">
                <a:extLst>
                  <a:ext uri="{FF2B5EF4-FFF2-40B4-BE49-F238E27FC236}">
                    <a16:creationId xmlns:a16="http://schemas.microsoft.com/office/drawing/2014/main" id="{9AA95DDC-B3AC-436A-8F74-3D49DEC4A3EA}"/>
                  </a:ext>
                </a:extLst>
              </p:cNvPr>
              <p:cNvCxnSpPr>
                <a:cxnSpLocks/>
              </p:cNvCxnSpPr>
              <p:nvPr/>
            </p:nvCxnSpPr>
            <p:spPr>
              <a:xfrm>
                <a:off x="10317894" y="3736716"/>
                <a:ext cx="943222" cy="0"/>
              </a:xfrm>
              <a:prstGeom prst="straightConnector1">
                <a:avLst/>
              </a:prstGeom>
              <a:ln w="28575">
                <a:solidFill>
                  <a:schemeClr val="tx1"/>
                </a:solidFill>
                <a:headEnd w="lg" len="lg"/>
                <a:tailEnd type="stealth" w="lg" len="lg"/>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112" name="Rectangle 161">
                <a:extLst>
                  <a:ext uri="{FF2B5EF4-FFF2-40B4-BE49-F238E27FC236}">
                    <a16:creationId xmlns:a16="http://schemas.microsoft.com/office/drawing/2014/main" id="{CBC117D5-C501-4DBD-9B6B-9690C2AC3D39}"/>
                  </a:ext>
                </a:extLst>
              </p:cNvPr>
              <p:cNvSpPr>
                <a:spLocks noChangeArrowheads="1"/>
              </p:cNvSpPr>
              <p:nvPr/>
            </p:nvSpPr>
            <p:spPr bwMode="auto">
              <a:xfrm>
                <a:off x="9885894" y="3389352"/>
                <a:ext cx="185111" cy="267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600" b="1" dirty="0">
                    <a:latin typeface="Arial" panose="020B0604020202020204" pitchFamily="34" charset="0"/>
                    <a:ea typeface="微软雅黑" panose="020B0503020204020204" pitchFamily="34" charset="-122"/>
                  </a:rPr>
                  <a:t>1</a:t>
                </a:r>
                <a:endParaRPr lang="en-US" altLang="zh-CN" sz="4400" b="1" dirty="0">
                  <a:ea typeface="微软雅黑" panose="020B0503020204020204" pitchFamily="34" charset="-122"/>
                </a:endParaRPr>
              </a:p>
            </p:txBody>
          </p:sp>
          <p:sp>
            <p:nvSpPr>
              <p:cNvPr id="113" name="Rectangle 161">
                <a:extLst>
                  <a:ext uri="{FF2B5EF4-FFF2-40B4-BE49-F238E27FC236}">
                    <a16:creationId xmlns:a16="http://schemas.microsoft.com/office/drawing/2014/main" id="{9711A6B6-179B-4C86-A060-EF09C9EFFFAF}"/>
                  </a:ext>
                </a:extLst>
              </p:cNvPr>
              <p:cNvSpPr>
                <a:spLocks noChangeArrowheads="1"/>
              </p:cNvSpPr>
              <p:nvPr/>
            </p:nvSpPr>
            <p:spPr bwMode="auto">
              <a:xfrm>
                <a:off x="10914099" y="3723644"/>
                <a:ext cx="1323838" cy="402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buFont typeface="Wingdings" panose="05000000000000000000" pitchFamily="2" charset="2"/>
                  <a:buNone/>
                </a:pPr>
                <a:r>
                  <a:rPr lang="en-US" altLang="zh-CN" sz="2400" dirty="0">
                    <a:latin typeface="Segoe UI Semibold" panose="020B0702040204020203" pitchFamily="34" charset="0"/>
                    <a:ea typeface="+mn-ea"/>
                    <a:cs typeface="Segoe UI Semibold" panose="020B0702040204020203" pitchFamily="34" charset="0"/>
                  </a:rPr>
                  <a:t>result</a:t>
                </a:r>
              </a:p>
            </p:txBody>
          </p:sp>
          <p:cxnSp>
            <p:nvCxnSpPr>
              <p:cNvPr id="114" name="直接箭头连接符 113">
                <a:extLst>
                  <a:ext uri="{FF2B5EF4-FFF2-40B4-BE49-F238E27FC236}">
                    <a16:creationId xmlns:a16="http://schemas.microsoft.com/office/drawing/2014/main" id="{2B42AA80-083D-4FA2-AE1E-11FB895AB38B}"/>
                  </a:ext>
                </a:extLst>
              </p:cNvPr>
              <p:cNvCxnSpPr>
                <a:cxnSpLocks/>
              </p:cNvCxnSpPr>
              <p:nvPr/>
            </p:nvCxnSpPr>
            <p:spPr>
              <a:xfrm>
                <a:off x="10068838" y="1740106"/>
                <a:ext cx="0" cy="685635"/>
              </a:xfrm>
              <a:prstGeom prst="straightConnector1">
                <a:avLst/>
              </a:prstGeom>
              <a:ln w="28575">
                <a:solidFill>
                  <a:schemeClr val="tx1"/>
                </a:solidFill>
                <a:headEnd w="lg" len="lg"/>
                <a:tailEnd type="stealth" w="lg" len="lg"/>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115" name="文本框 114">
                <a:extLst>
                  <a:ext uri="{FF2B5EF4-FFF2-40B4-BE49-F238E27FC236}">
                    <a16:creationId xmlns:a16="http://schemas.microsoft.com/office/drawing/2014/main" id="{FAA0E3F8-976C-4108-BFC3-AB13FEBDD0D5}"/>
                  </a:ext>
                </a:extLst>
              </p:cNvPr>
              <p:cNvSpPr txBox="1"/>
              <p:nvPr/>
            </p:nvSpPr>
            <p:spPr>
              <a:xfrm>
                <a:off x="9713898" y="1258112"/>
                <a:ext cx="1547218" cy="461665"/>
              </a:xfrm>
              <a:prstGeom prst="rect">
                <a:avLst/>
              </a:prstGeom>
              <a:noFill/>
              <a:extLst>
                <a:ext uri="{909E8E84-426E-40DD-AFC4-6F175D3DCCD1}">
                  <a14:hiddenFill xmlns:a14="http://schemas.microsoft.com/office/drawing/2010/main">
                    <a:noFill/>
                  </a14:hiddenFill>
                </a:ext>
              </a:extLst>
            </p:spPr>
            <p:txBody>
              <a:bodyPr wrap="none" rtlCol="0">
                <a:spAutoFit/>
              </a:bodyPr>
              <a:lstStyle/>
              <a:p>
                <a:r>
                  <a:rPr lang="en-US" altLang="zh-CN" sz="2400" dirty="0">
                    <a:solidFill>
                      <a:srgbClr val="ED7D31"/>
                    </a:solidFill>
                    <a:latin typeface="Segoe UI Semibold" panose="020B0702040204020203" pitchFamily="34" charset="0"/>
                    <a:cs typeface="Segoe UI Semibold" panose="020B0702040204020203" pitchFamily="34" charset="0"/>
                  </a:rPr>
                  <a:t>operation</a:t>
                </a:r>
              </a:p>
            </p:txBody>
          </p:sp>
          <p:sp>
            <p:nvSpPr>
              <p:cNvPr id="116" name="Rectangle 161">
                <a:extLst>
                  <a:ext uri="{FF2B5EF4-FFF2-40B4-BE49-F238E27FC236}">
                    <a16:creationId xmlns:a16="http://schemas.microsoft.com/office/drawing/2014/main" id="{2DD54048-2626-4327-94E8-0BE92A75B4D4}"/>
                  </a:ext>
                </a:extLst>
              </p:cNvPr>
              <p:cNvSpPr>
                <a:spLocks noChangeArrowheads="1"/>
              </p:cNvSpPr>
              <p:nvPr/>
            </p:nvSpPr>
            <p:spPr bwMode="auto">
              <a:xfrm>
                <a:off x="9885894" y="4546608"/>
                <a:ext cx="185111" cy="267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600" b="1" dirty="0">
                    <a:latin typeface="Arial" panose="020B0604020202020204" pitchFamily="34" charset="0"/>
                    <a:ea typeface="微软雅黑" panose="020B0503020204020204" pitchFamily="34" charset="-122"/>
                  </a:rPr>
                  <a:t>2</a:t>
                </a:r>
                <a:endParaRPr lang="en-US" altLang="zh-CN" sz="4400" b="1" dirty="0">
                  <a:ea typeface="微软雅黑" panose="020B0503020204020204" pitchFamily="34" charset="-122"/>
                </a:endParaRPr>
              </a:p>
            </p:txBody>
          </p:sp>
          <p:sp>
            <p:nvSpPr>
              <p:cNvPr id="117" name="文本框 116">
                <a:extLst>
                  <a:ext uri="{FF2B5EF4-FFF2-40B4-BE49-F238E27FC236}">
                    <a16:creationId xmlns:a16="http://schemas.microsoft.com/office/drawing/2014/main" id="{84E5F462-AA76-49F5-A7A2-B1B16450C406}"/>
                  </a:ext>
                </a:extLst>
              </p:cNvPr>
              <p:cNvSpPr txBox="1"/>
              <p:nvPr/>
            </p:nvSpPr>
            <p:spPr>
              <a:xfrm>
                <a:off x="9068704" y="1278441"/>
                <a:ext cx="548548" cy="461665"/>
              </a:xfrm>
              <a:prstGeom prst="rect">
                <a:avLst/>
              </a:prstGeom>
              <a:noFill/>
              <a:extLst>
                <a:ext uri="{909E8E84-426E-40DD-AFC4-6F175D3DCCD1}">
                  <a14:hiddenFill xmlns:a14="http://schemas.microsoft.com/office/drawing/2010/main">
                    <a:noFill/>
                  </a14:hiddenFill>
                </a:ext>
              </a:extLst>
            </p:spPr>
            <p:txBody>
              <a:bodyPr wrap="none" rtlCol="0">
                <a:spAutoFit/>
              </a:bodyPr>
              <a:lstStyle/>
              <a:p>
                <a:r>
                  <a:rPr lang="en-US" altLang="zh-CN" sz="2400" dirty="0" err="1">
                    <a:latin typeface="Segoe UI Semibold" panose="020B0702040204020203" pitchFamily="34" charset="0"/>
                    <a:cs typeface="Segoe UI Semibold" panose="020B0702040204020203" pitchFamily="34" charset="0"/>
                  </a:rPr>
                  <a:t>C</a:t>
                </a:r>
                <a:r>
                  <a:rPr lang="en-US" altLang="zh-CN" sz="2400" baseline="-25000" dirty="0" err="1">
                    <a:latin typeface="Segoe UI Semibold" panose="020B0702040204020203" pitchFamily="34" charset="0"/>
                    <a:cs typeface="Segoe UI Semibold" panose="020B0702040204020203" pitchFamily="34" charset="0"/>
                  </a:rPr>
                  <a:t>in</a:t>
                </a:r>
                <a:endParaRPr lang="en-US" altLang="zh-CN" sz="2400" baseline="-25000" dirty="0">
                  <a:latin typeface="Segoe UI Semibold" panose="020B0702040204020203" pitchFamily="34" charset="0"/>
                  <a:cs typeface="Segoe UI Semibold" panose="020B0702040204020203" pitchFamily="34" charset="0"/>
                </a:endParaRPr>
              </a:p>
            </p:txBody>
          </p:sp>
          <p:sp>
            <p:nvSpPr>
              <p:cNvPr id="118" name="文本框 117">
                <a:extLst>
                  <a:ext uri="{FF2B5EF4-FFF2-40B4-BE49-F238E27FC236}">
                    <a16:creationId xmlns:a16="http://schemas.microsoft.com/office/drawing/2014/main" id="{ECFC02D5-7835-4A39-B35A-5D7D7C0238A6}"/>
                  </a:ext>
                </a:extLst>
              </p:cNvPr>
              <p:cNvSpPr txBox="1"/>
              <p:nvPr/>
            </p:nvSpPr>
            <p:spPr>
              <a:xfrm>
                <a:off x="8464951" y="5800069"/>
                <a:ext cx="691215" cy="461665"/>
              </a:xfrm>
              <a:prstGeom prst="rect">
                <a:avLst/>
              </a:prstGeom>
              <a:noFill/>
              <a:extLst>
                <a:ext uri="{909E8E84-426E-40DD-AFC4-6F175D3DCCD1}">
                  <a14:hiddenFill xmlns:a14="http://schemas.microsoft.com/office/drawing/2010/main">
                    <a:noFill/>
                  </a14:hiddenFill>
                </a:ext>
              </a:extLst>
            </p:spPr>
            <p:txBody>
              <a:bodyPr wrap="none" rtlCol="0">
                <a:spAutoFit/>
              </a:bodyPr>
              <a:lstStyle/>
              <a:p>
                <a:r>
                  <a:rPr lang="en-US" altLang="zh-CN" sz="2400" dirty="0" err="1">
                    <a:latin typeface="Segoe UI Semibold" panose="020B0702040204020203" pitchFamily="34" charset="0"/>
                    <a:cs typeface="Segoe UI Semibold" panose="020B0702040204020203" pitchFamily="34" charset="0"/>
                  </a:rPr>
                  <a:t>C</a:t>
                </a:r>
                <a:r>
                  <a:rPr lang="en-US" altLang="zh-CN" sz="2400" baseline="-25000" dirty="0" err="1">
                    <a:latin typeface="Segoe UI Semibold" panose="020B0702040204020203" pitchFamily="34" charset="0"/>
                    <a:cs typeface="Segoe UI Semibold" panose="020B0702040204020203" pitchFamily="34" charset="0"/>
                  </a:rPr>
                  <a:t>out</a:t>
                </a:r>
                <a:endParaRPr lang="en-US" altLang="zh-CN" sz="2400" baseline="-25000" dirty="0">
                  <a:latin typeface="Segoe UI Semibold" panose="020B0702040204020203" pitchFamily="34" charset="0"/>
                  <a:cs typeface="Segoe UI Semibold" panose="020B0702040204020203" pitchFamily="34" charset="0"/>
                </a:endParaRPr>
              </a:p>
            </p:txBody>
          </p:sp>
          <p:grpSp>
            <p:nvGrpSpPr>
              <p:cNvPr id="119" name="组合 118">
                <a:extLst>
                  <a:ext uri="{FF2B5EF4-FFF2-40B4-BE49-F238E27FC236}">
                    <a16:creationId xmlns:a16="http://schemas.microsoft.com/office/drawing/2014/main" id="{3D1EC96F-1685-4FD4-B5B5-95F4B20F4E6B}"/>
                  </a:ext>
                </a:extLst>
              </p:cNvPr>
              <p:cNvGrpSpPr/>
              <p:nvPr/>
            </p:nvGrpSpPr>
            <p:grpSpPr>
              <a:xfrm>
                <a:off x="5735348" y="1719777"/>
                <a:ext cx="4132415" cy="4129480"/>
                <a:chOff x="3071550" y="1556655"/>
                <a:chExt cx="4132415" cy="4129480"/>
              </a:xfrm>
            </p:grpSpPr>
            <p:cxnSp>
              <p:nvCxnSpPr>
                <p:cNvPr id="123" name="Straight Connector 88">
                  <a:extLst>
                    <a:ext uri="{FF2B5EF4-FFF2-40B4-BE49-F238E27FC236}">
                      <a16:creationId xmlns:a16="http://schemas.microsoft.com/office/drawing/2014/main" id="{247DDBCF-2C30-48DA-B4F5-9D942C2DD8A9}"/>
                    </a:ext>
                  </a:extLst>
                </p:cNvPr>
                <p:cNvCxnSpPr>
                  <a:cxnSpLocks/>
                  <a:stCxn id="126" idx="3"/>
                </p:cNvCxnSpPr>
                <p:nvPr/>
              </p:nvCxnSpPr>
              <p:spPr>
                <a:xfrm>
                  <a:off x="6452872" y="3362879"/>
                  <a:ext cx="747053" cy="2522"/>
                </a:xfrm>
                <a:prstGeom prst="line">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4" name="文本框 123">
                  <a:extLst>
                    <a:ext uri="{FF2B5EF4-FFF2-40B4-BE49-F238E27FC236}">
                      <a16:creationId xmlns:a16="http://schemas.microsoft.com/office/drawing/2014/main" id="{C9A17D74-8A39-4B1F-90A8-205767AEB126}"/>
                    </a:ext>
                  </a:extLst>
                </p:cNvPr>
                <p:cNvSpPr txBox="1"/>
                <p:nvPr/>
              </p:nvSpPr>
              <p:spPr>
                <a:xfrm>
                  <a:off x="3071550" y="2011520"/>
                  <a:ext cx="344966" cy="461665"/>
                </a:xfrm>
                <a:prstGeom prst="rect">
                  <a:avLst/>
                </a:prstGeom>
                <a:noFill/>
              </p:spPr>
              <p:txBody>
                <a:bodyPr wrap="none" rtlCol="0">
                  <a:spAutoFit/>
                </a:bodyPr>
                <a:lstStyle/>
                <a:p>
                  <a:r>
                    <a:rPr lang="en-US" altLang="zh-CN" sz="2400" dirty="0">
                      <a:latin typeface="Segoe UI Semibold" panose="020B0702040204020203" pitchFamily="34" charset="0"/>
                      <a:cs typeface="Segoe UI Semibold" panose="020B0702040204020203" pitchFamily="34" charset="0"/>
                    </a:rPr>
                    <a:t>a</a:t>
                  </a:r>
                  <a:endParaRPr lang="zh-CN" altLang="en-US" sz="2400" dirty="0">
                    <a:latin typeface="Segoe UI Semibold" panose="020B0702040204020203" pitchFamily="34" charset="0"/>
                    <a:cs typeface="Segoe UI Semibold" panose="020B0702040204020203" pitchFamily="34" charset="0"/>
                  </a:endParaRPr>
                </a:p>
              </p:txBody>
            </p:sp>
            <p:sp>
              <p:nvSpPr>
                <p:cNvPr id="126" name="Delay 68">
                  <a:extLst>
                    <a:ext uri="{FF2B5EF4-FFF2-40B4-BE49-F238E27FC236}">
                      <a16:creationId xmlns:a16="http://schemas.microsoft.com/office/drawing/2014/main" id="{EBA29FEE-DB97-405D-9423-8923BD3E0B52}"/>
                    </a:ext>
                  </a:extLst>
                </p:cNvPr>
                <p:cNvSpPr/>
                <p:nvPr/>
              </p:nvSpPr>
              <p:spPr>
                <a:xfrm>
                  <a:off x="5760539" y="3072236"/>
                  <a:ext cx="692333" cy="581286"/>
                </a:xfrm>
                <a:prstGeom prst="flowChartDelay">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Stored Data 71">
                  <a:extLst>
                    <a:ext uri="{FF2B5EF4-FFF2-40B4-BE49-F238E27FC236}">
                      <a16:creationId xmlns:a16="http://schemas.microsoft.com/office/drawing/2014/main" id="{336DEE8C-B9BB-42EF-B869-AE8D468E824D}"/>
                    </a:ext>
                  </a:extLst>
                </p:cNvPr>
                <p:cNvSpPr/>
                <p:nvPr/>
              </p:nvSpPr>
              <p:spPr>
                <a:xfrm rot="10800000">
                  <a:off x="5739947" y="3074342"/>
                  <a:ext cx="86069" cy="57917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32 w 13265"/>
                    <a:gd name="connsiteY0" fmla="*/ 0 h 10000"/>
                    <a:gd name="connsiteX1" fmla="*/ 13265 w 13265"/>
                    <a:gd name="connsiteY1" fmla="*/ 0 h 10000"/>
                    <a:gd name="connsiteX2" fmla="*/ 11598 w 13265"/>
                    <a:gd name="connsiteY2" fmla="*/ 5000 h 10000"/>
                    <a:gd name="connsiteX3" fmla="*/ 13265 w 13265"/>
                    <a:gd name="connsiteY3" fmla="*/ 10000 h 10000"/>
                    <a:gd name="connsiteX4" fmla="*/ 4932 w 13265"/>
                    <a:gd name="connsiteY4" fmla="*/ 10000 h 10000"/>
                    <a:gd name="connsiteX5" fmla="*/ 0 w 13265"/>
                    <a:gd name="connsiteY5" fmla="*/ 5084 h 10000"/>
                    <a:gd name="connsiteX6" fmla="*/ 4932 w 13265"/>
                    <a:gd name="connsiteY6" fmla="*/ 0 h 10000"/>
                    <a:gd name="connsiteX0" fmla="*/ 5226 w 13559"/>
                    <a:gd name="connsiteY0" fmla="*/ 0 h 10000"/>
                    <a:gd name="connsiteX1" fmla="*/ 13559 w 13559"/>
                    <a:gd name="connsiteY1" fmla="*/ 0 h 10000"/>
                    <a:gd name="connsiteX2" fmla="*/ 11892 w 13559"/>
                    <a:gd name="connsiteY2" fmla="*/ 5000 h 10000"/>
                    <a:gd name="connsiteX3" fmla="*/ 13559 w 13559"/>
                    <a:gd name="connsiteY3" fmla="*/ 10000 h 10000"/>
                    <a:gd name="connsiteX4" fmla="*/ 5226 w 13559"/>
                    <a:gd name="connsiteY4" fmla="*/ 10000 h 10000"/>
                    <a:gd name="connsiteX5" fmla="*/ 294 w 13559"/>
                    <a:gd name="connsiteY5" fmla="*/ 5084 h 10000"/>
                    <a:gd name="connsiteX6" fmla="*/ 5226 w 13559"/>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4933 w 13266"/>
                    <a:gd name="connsiteY4" fmla="*/ 10000 h 10000"/>
                    <a:gd name="connsiteX5" fmla="*/ 1 w 13266"/>
                    <a:gd name="connsiteY5" fmla="*/ 5084 h 10000"/>
                    <a:gd name="connsiteX6" fmla="*/ 4933 w 13266"/>
                    <a:gd name="connsiteY6" fmla="*/ 0 h 10000"/>
                    <a:gd name="connsiteX0" fmla="*/ 4966 w 13299"/>
                    <a:gd name="connsiteY0" fmla="*/ 0 h 10000"/>
                    <a:gd name="connsiteX1" fmla="*/ 13299 w 13299"/>
                    <a:gd name="connsiteY1" fmla="*/ 0 h 10000"/>
                    <a:gd name="connsiteX2" fmla="*/ 11632 w 13299"/>
                    <a:gd name="connsiteY2" fmla="*/ 5000 h 10000"/>
                    <a:gd name="connsiteX3" fmla="*/ 13299 w 13299"/>
                    <a:gd name="connsiteY3" fmla="*/ 10000 h 10000"/>
                    <a:gd name="connsiteX4" fmla="*/ 7782 w 13299"/>
                    <a:gd name="connsiteY4" fmla="*/ 10000 h 10000"/>
                    <a:gd name="connsiteX5" fmla="*/ 34 w 13299"/>
                    <a:gd name="connsiteY5" fmla="*/ 5084 h 10000"/>
                    <a:gd name="connsiteX6" fmla="*/ 4966 w 13299"/>
                    <a:gd name="connsiteY6" fmla="*/ 0 h 10000"/>
                    <a:gd name="connsiteX0" fmla="*/ 4947 w 13280"/>
                    <a:gd name="connsiteY0" fmla="*/ 0 h 10000"/>
                    <a:gd name="connsiteX1" fmla="*/ 13280 w 13280"/>
                    <a:gd name="connsiteY1" fmla="*/ 0 h 10000"/>
                    <a:gd name="connsiteX2" fmla="*/ 11613 w 13280"/>
                    <a:gd name="connsiteY2" fmla="*/ 5000 h 10000"/>
                    <a:gd name="connsiteX3" fmla="*/ 13280 w 13280"/>
                    <a:gd name="connsiteY3" fmla="*/ 10000 h 10000"/>
                    <a:gd name="connsiteX4" fmla="*/ 6702 w 13280"/>
                    <a:gd name="connsiteY4" fmla="*/ 9832 h 10000"/>
                    <a:gd name="connsiteX5" fmla="*/ 15 w 13280"/>
                    <a:gd name="connsiteY5" fmla="*/ 5084 h 10000"/>
                    <a:gd name="connsiteX6" fmla="*/ 4947 w 13280"/>
                    <a:gd name="connsiteY6" fmla="*/ 0 h 10000"/>
                    <a:gd name="connsiteX0" fmla="*/ 4933 w 13266"/>
                    <a:gd name="connsiteY0" fmla="*/ 0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4933 w 13266"/>
                    <a:gd name="connsiteY6" fmla="*/ 0 h 10000"/>
                    <a:gd name="connsiteX0" fmla="*/ 5711 w 13268"/>
                    <a:gd name="connsiteY0" fmla="*/ 126 h 10000"/>
                    <a:gd name="connsiteX1" fmla="*/ 13268 w 13268"/>
                    <a:gd name="connsiteY1" fmla="*/ 0 h 10000"/>
                    <a:gd name="connsiteX2" fmla="*/ 11601 w 13268"/>
                    <a:gd name="connsiteY2" fmla="*/ 5000 h 10000"/>
                    <a:gd name="connsiteX3" fmla="*/ 13268 w 13268"/>
                    <a:gd name="connsiteY3" fmla="*/ 10000 h 10000"/>
                    <a:gd name="connsiteX4" fmla="*/ 6690 w 13268"/>
                    <a:gd name="connsiteY4" fmla="*/ 9832 h 10000"/>
                    <a:gd name="connsiteX5" fmla="*/ 3 w 13268"/>
                    <a:gd name="connsiteY5" fmla="*/ 5084 h 10000"/>
                    <a:gd name="connsiteX6" fmla="*/ 5711 w 13268"/>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5709 w 13266"/>
                    <a:gd name="connsiteY0" fmla="*/ 126 h 10000"/>
                    <a:gd name="connsiteX1" fmla="*/ 13266 w 13266"/>
                    <a:gd name="connsiteY1" fmla="*/ 0 h 10000"/>
                    <a:gd name="connsiteX2" fmla="*/ 11599 w 13266"/>
                    <a:gd name="connsiteY2" fmla="*/ 5000 h 10000"/>
                    <a:gd name="connsiteX3" fmla="*/ 13266 w 13266"/>
                    <a:gd name="connsiteY3" fmla="*/ 10000 h 10000"/>
                    <a:gd name="connsiteX4" fmla="*/ 6688 w 13266"/>
                    <a:gd name="connsiteY4" fmla="*/ 9832 h 10000"/>
                    <a:gd name="connsiteX5" fmla="*/ 1 w 13266"/>
                    <a:gd name="connsiteY5" fmla="*/ 5084 h 10000"/>
                    <a:gd name="connsiteX6" fmla="*/ 5709 w 13266"/>
                    <a:gd name="connsiteY6" fmla="*/ 126 h 10000"/>
                    <a:gd name="connsiteX0" fmla="*/ 6688 w 13265"/>
                    <a:gd name="connsiteY0" fmla="*/ 42 h 10000"/>
                    <a:gd name="connsiteX1" fmla="*/ 13265 w 13265"/>
                    <a:gd name="connsiteY1" fmla="*/ 0 h 10000"/>
                    <a:gd name="connsiteX2" fmla="*/ 11598 w 13265"/>
                    <a:gd name="connsiteY2" fmla="*/ 5000 h 10000"/>
                    <a:gd name="connsiteX3" fmla="*/ 13265 w 13265"/>
                    <a:gd name="connsiteY3" fmla="*/ 10000 h 10000"/>
                    <a:gd name="connsiteX4" fmla="*/ 6687 w 13265"/>
                    <a:gd name="connsiteY4" fmla="*/ 9832 h 10000"/>
                    <a:gd name="connsiteX5" fmla="*/ 0 w 13265"/>
                    <a:gd name="connsiteY5" fmla="*/ 5084 h 10000"/>
                    <a:gd name="connsiteX6" fmla="*/ 6688 w 13265"/>
                    <a:gd name="connsiteY6" fmla="*/ 42 h 10000"/>
                    <a:gd name="connsiteX0" fmla="*/ 6688 w 13265"/>
                    <a:gd name="connsiteY0" fmla="*/ 42 h 9832"/>
                    <a:gd name="connsiteX1" fmla="*/ 13265 w 13265"/>
                    <a:gd name="connsiteY1" fmla="*/ 0 h 9832"/>
                    <a:gd name="connsiteX2" fmla="*/ 11598 w 13265"/>
                    <a:gd name="connsiteY2" fmla="*/ 5000 h 9832"/>
                    <a:gd name="connsiteX3" fmla="*/ 11387 w 13265"/>
                    <a:gd name="connsiteY3" fmla="*/ 9790 h 9832"/>
                    <a:gd name="connsiteX4" fmla="*/ 6687 w 13265"/>
                    <a:gd name="connsiteY4" fmla="*/ 9832 h 9832"/>
                    <a:gd name="connsiteX5" fmla="*/ 0 w 13265"/>
                    <a:gd name="connsiteY5" fmla="*/ 5084 h 9832"/>
                    <a:gd name="connsiteX6" fmla="*/ 6688 w 13265"/>
                    <a:gd name="connsiteY6" fmla="*/ 42 h 9832"/>
                    <a:gd name="connsiteX0" fmla="*/ 5042 w 10000"/>
                    <a:gd name="connsiteY0" fmla="*/ 43 h 10000"/>
                    <a:gd name="connsiteX1" fmla="*/ 10000 w 10000"/>
                    <a:gd name="connsiteY1" fmla="*/ 0 h 10000"/>
                    <a:gd name="connsiteX2" fmla="*/ 8743 w 10000"/>
                    <a:gd name="connsiteY2" fmla="*/ 5085 h 10000"/>
                    <a:gd name="connsiteX3" fmla="*/ 9692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10000"/>
                    <a:gd name="connsiteY0" fmla="*/ 43 h 10000"/>
                    <a:gd name="connsiteX1" fmla="*/ 10000 w 10000"/>
                    <a:gd name="connsiteY1" fmla="*/ 0 h 10000"/>
                    <a:gd name="connsiteX2" fmla="*/ 8743 w 10000"/>
                    <a:gd name="connsiteY2" fmla="*/ 5085 h 10000"/>
                    <a:gd name="connsiteX3" fmla="*/ 9784 w 10000"/>
                    <a:gd name="connsiteY3" fmla="*/ 10000 h 10000"/>
                    <a:gd name="connsiteX4" fmla="*/ 5041 w 10000"/>
                    <a:gd name="connsiteY4" fmla="*/ 10000 h 10000"/>
                    <a:gd name="connsiteX5" fmla="*/ 0 w 10000"/>
                    <a:gd name="connsiteY5" fmla="*/ 5171 h 10000"/>
                    <a:gd name="connsiteX6" fmla="*/ 5042 w 10000"/>
                    <a:gd name="connsiteY6" fmla="*/ 43 h 10000"/>
                    <a:gd name="connsiteX0" fmla="*/ 5042 w 9784"/>
                    <a:gd name="connsiteY0" fmla="*/ 0 h 9957"/>
                    <a:gd name="connsiteX1" fmla="*/ 9415 w 9784"/>
                    <a:gd name="connsiteY1" fmla="*/ 171 h 9957"/>
                    <a:gd name="connsiteX2" fmla="*/ 8743 w 9784"/>
                    <a:gd name="connsiteY2" fmla="*/ 5042 h 9957"/>
                    <a:gd name="connsiteX3" fmla="*/ 9784 w 9784"/>
                    <a:gd name="connsiteY3" fmla="*/ 9957 h 9957"/>
                    <a:gd name="connsiteX4" fmla="*/ 5041 w 9784"/>
                    <a:gd name="connsiteY4" fmla="*/ 9957 h 9957"/>
                    <a:gd name="connsiteX5" fmla="*/ 0 w 9784"/>
                    <a:gd name="connsiteY5" fmla="*/ 5128 h 9957"/>
                    <a:gd name="connsiteX6" fmla="*/ 5042 w 9784"/>
                    <a:gd name="connsiteY6" fmla="*/ 0 h 9957"/>
                    <a:gd name="connsiteX0" fmla="*/ 5153 w 10000"/>
                    <a:gd name="connsiteY0" fmla="*/ 0 h 10000"/>
                    <a:gd name="connsiteX1" fmla="*/ 9875 w 10000"/>
                    <a:gd name="connsiteY1" fmla="*/ 172 h 10000"/>
                    <a:gd name="connsiteX2" fmla="*/ 8936 w 10000"/>
                    <a:gd name="connsiteY2" fmla="*/ 5064 h 10000"/>
                    <a:gd name="connsiteX3" fmla="*/ 10000 w 10000"/>
                    <a:gd name="connsiteY3" fmla="*/ 10000 h 10000"/>
                    <a:gd name="connsiteX4" fmla="*/ 5152 w 10000"/>
                    <a:gd name="connsiteY4" fmla="*/ 10000 h 10000"/>
                    <a:gd name="connsiteX5" fmla="*/ 0 w 10000"/>
                    <a:gd name="connsiteY5" fmla="*/ 5150 h 10000"/>
                    <a:gd name="connsiteX6" fmla="*/ 5153 w 10000"/>
                    <a:gd name="connsiteY6" fmla="*/ 0 h 10000"/>
                    <a:gd name="connsiteX0" fmla="*/ 5153 w 10001"/>
                    <a:gd name="connsiteY0" fmla="*/ 0 h 10000"/>
                    <a:gd name="connsiteX1" fmla="*/ 10001 w 10001"/>
                    <a:gd name="connsiteY1" fmla="*/ 215 h 10000"/>
                    <a:gd name="connsiteX2" fmla="*/ 8936 w 10001"/>
                    <a:gd name="connsiteY2" fmla="*/ 5064 h 10000"/>
                    <a:gd name="connsiteX3" fmla="*/ 10000 w 10001"/>
                    <a:gd name="connsiteY3" fmla="*/ 10000 h 10000"/>
                    <a:gd name="connsiteX4" fmla="*/ 5152 w 10001"/>
                    <a:gd name="connsiteY4" fmla="*/ 10000 h 10000"/>
                    <a:gd name="connsiteX5" fmla="*/ 0 w 10001"/>
                    <a:gd name="connsiteY5" fmla="*/ 5150 h 10000"/>
                    <a:gd name="connsiteX6" fmla="*/ 5153 w 10001"/>
                    <a:gd name="connsiteY6" fmla="*/ 0 h 10000"/>
                    <a:gd name="connsiteX0" fmla="*/ 5184 w 10001"/>
                    <a:gd name="connsiteY0" fmla="*/ 43 h 9785"/>
                    <a:gd name="connsiteX1" fmla="*/ 10001 w 10001"/>
                    <a:gd name="connsiteY1" fmla="*/ 0 h 9785"/>
                    <a:gd name="connsiteX2" fmla="*/ 8936 w 10001"/>
                    <a:gd name="connsiteY2" fmla="*/ 4849 h 9785"/>
                    <a:gd name="connsiteX3" fmla="*/ 10000 w 10001"/>
                    <a:gd name="connsiteY3" fmla="*/ 9785 h 9785"/>
                    <a:gd name="connsiteX4" fmla="*/ 5152 w 10001"/>
                    <a:gd name="connsiteY4" fmla="*/ 9785 h 9785"/>
                    <a:gd name="connsiteX5" fmla="*/ 0 w 10001"/>
                    <a:gd name="connsiteY5" fmla="*/ 4935 h 9785"/>
                    <a:gd name="connsiteX6" fmla="*/ 5184 w 10001"/>
                    <a:gd name="connsiteY6" fmla="*/ 43 h 9785"/>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51 w 10000"/>
                    <a:gd name="connsiteY4" fmla="*/ 10000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340 w 10000"/>
                    <a:gd name="connsiteY4" fmla="*/ 9956 h 10000"/>
                    <a:gd name="connsiteX5" fmla="*/ 0 w 10000"/>
                    <a:gd name="connsiteY5" fmla="*/ 5043 h 10000"/>
                    <a:gd name="connsiteX6" fmla="*/ 5183 w 10000"/>
                    <a:gd name="connsiteY6" fmla="*/ 44 h 10000"/>
                    <a:gd name="connsiteX0" fmla="*/ 5183 w 10000"/>
                    <a:gd name="connsiteY0" fmla="*/ 44 h 10000"/>
                    <a:gd name="connsiteX1" fmla="*/ 10000 w 10000"/>
                    <a:gd name="connsiteY1" fmla="*/ 0 h 10000"/>
                    <a:gd name="connsiteX2" fmla="*/ 8935 w 10000"/>
                    <a:gd name="connsiteY2" fmla="*/ 4956 h 10000"/>
                    <a:gd name="connsiteX3" fmla="*/ 9999 w 10000"/>
                    <a:gd name="connsiteY3" fmla="*/ 10000 h 10000"/>
                    <a:gd name="connsiteX4" fmla="*/ 5183 w 10000"/>
                    <a:gd name="connsiteY4" fmla="*/ 9912 h 10000"/>
                    <a:gd name="connsiteX5" fmla="*/ 0 w 10000"/>
                    <a:gd name="connsiteY5" fmla="*/ 5043 h 10000"/>
                    <a:gd name="connsiteX6" fmla="*/ 5183 w 10000"/>
                    <a:gd name="connsiteY6" fmla="*/ 44 h 10000"/>
                    <a:gd name="connsiteX0" fmla="*/ 603 w 5420"/>
                    <a:gd name="connsiteY0" fmla="*/ 44 h 10000"/>
                    <a:gd name="connsiteX1" fmla="*/ 5420 w 5420"/>
                    <a:gd name="connsiteY1" fmla="*/ 0 h 10000"/>
                    <a:gd name="connsiteX2" fmla="*/ 4355 w 5420"/>
                    <a:gd name="connsiteY2" fmla="*/ 4956 h 10000"/>
                    <a:gd name="connsiteX3" fmla="*/ 5419 w 5420"/>
                    <a:gd name="connsiteY3" fmla="*/ 10000 h 10000"/>
                    <a:gd name="connsiteX4" fmla="*/ 603 w 5420"/>
                    <a:gd name="connsiteY4" fmla="*/ 9912 h 10000"/>
                    <a:gd name="connsiteX5" fmla="*/ 603 w 5420"/>
                    <a:gd name="connsiteY5" fmla="*/ 44 h 10000"/>
                    <a:gd name="connsiteX0" fmla="*/ 1112 w 9999"/>
                    <a:gd name="connsiteY0" fmla="*/ 9912 h 11176"/>
                    <a:gd name="connsiteX1" fmla="*/ 1112 w 9999"/>
                    <a:gd name="connsiteY1" fmla="*/ 44 h 11176"/>
                    <a:gd name="connsiteX2" fmla="*/ 9999 w 9999"/>
                    <a:gd name="connsiteY2" fmla="*/ 0 h 11176"/>
                    <a:gd name="connsiteX3" fmla="*/ 8034 w 9999"/>
                    <a:gd name="connsiteY3" fmla="*/ 4956 h 11176"/>
                    <a:gd name="connsiteX4" fmla="*/ 9997 w 9999"/>
                    <a:gd name="connsiteY4" fmla="*/ 10000 h 11176"/>
                    <a:gd name="connsiteX5" fmla="*/ 2783 w 9999"/>
                    <a:gd name="connsiteY5" fmla="*/ 11176 h 11176"/>
                    <a:gd name="connsiteX0" fmla="*/ 1112 w 10000"/>
                    <a:gd name="connsiteY0" fmla="*/ 8869 h 8948"/>
                    <a:gd name="connsiteX1" fmla="*/ 1112 w 10000"/>
                    <a:gd name="connsiteY1" fmla="*/ 39 h 8948"/>
                    <a:gd name="connsiteX2" fmla="*/ 10000 w 10000"/>
                    <a:gd name="connsiteY2" fmla="*/ 0 h 8948"/>
                    <a:gd name="connsiteX3" fmla="*/ 8035 w 10000"/>
                    <a:gd name="connsiteY3" fmla="*/ 4435 h 8948"/>
                    <a:gd name="connsiteX4" fmla="*/ 9998 w 10000"/>
                    <a:gd name="connsiteY4" fmla="*/ 8948 h 8948"/>
                    <a:gd name="connsiteX0" fmla="*/ 0 w 8888"/>
                    <a:gd name="connsiteY0" fmla="*/ 44 h 10000"/>
                    <a:gd name="connsiteX1" fmla="*/ 8888 w 8888"/>
                    <a:gd name="connsiteY1" fmla="*/ 0 h 10000"/>
                    <a:gd name="connsiteX2" fmla="*/ 6923 w 8888"/>
                    <a:gd name="connsiteY2" fmla="*/ 4956 h 10000"/>
                    <a:gd name="connsiteX3" fmla="*/ 8886 w 8888"/>
                    <a:gd name="connsiteY3" fmla="*/ 10000 h 10000"/>
                    <a:gd name="connsiteX0" fmla="*/ 2211 w 2211"/>
                    <a:gd name="connsiteY0" fmla="*/ 0 h 10000"/>
                    <a:gd name="connsiteX1" fmla="*/ 0 w 2211"/>
                    <a:gd name="connsiteY1" fmla="*/ 4956 h 10000"/>
                    <a:gd name="connsiteX2" fmla="*/ 2209 w 2211"/>
                    <a:gd name="connsiteY2" fmla="*/ 10000 h 10000"/>
                  </a:gdLst>
                  <a:ahLst/>
                  <a:cxnLst>
                    <a:cxn ang="0">
                      <a:pos x="connsiteX0" y="connsiteY0"/>
                    </a:cxn>
                    <a:cxn ang="0">
                      <a:pos x="connsiteX1" y="connsiteY1"/>
                    </a:cxn>
                    <a:cxn ang="0">
                      <a:pos x="connsiteX2" y="connsiteY2"/>
                    </a:cxn>
                  </a:cxnLst>
                  <a:rect l="l" t="t" r="r" b="b"/>
                  <a:pathLst>
                    <a:path w="2211" h="10000">
                      <a:moveTo>
                        <a:pt x="2211" y="0"/>
                      </a:moveTo>
                      <a:cubicBezTo>
                        <a:pt x="739" y="0"/>
                        <a:pt x="0" y="3289"/>
                        <a:pt x="0" y="4956"/>
                      </a:cubicBezTo>
                      <a:cubicBezTo>
                        <a:pt x="0" y="6622"/>
                        <a:pt x="737" y="10000"/>
                        <a:pt x="2209" y="10000"/>
                      </a:cubicBezTo>
                    </a:path>
                  </a:pathLst>
                </a:custGeom>
                <a:solidFill>
                  <a:srgbClr val="E2F0D9"/>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8" name="Straight Connector 87">
                  <a:extLst>
                    <a:ext uri="{FF2B5EF4-FFF2-40B4-BE49-F238E27FC236}">
                      <a16:creationId xmlns:a16="http://schemas.microsoft.com/office/drawing/2014/main" id="{69162EC9-454E-4643-99B9-005909566A82}"/>
                    </a:ext>
                  </a:extLst>
                </p:cNvPr>
                <p:cNvCxnSpPr>
                  <a:cxnSpLocks/>
                </p:cNvCxnSpPr>
                <p:nvPr/>
              </p:nvCxnSpPr>
              <p:spPr>
                <a:xfrm>
                  <a:off x="5094549" y="3198618"/>
                  <a:ext cx="706604" cy="0"/>
                </a:xfrm>
                <a:prstGeom prst="line">
                  <a:avLst/>
                </a:prstGeom>
                <a:ln w="28575" cap="sq">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29" name="Straight Connector 86">
                  <a:extLst>
                    <a:ext uri="{FF2B5EF4-FFF2-40B4-BE49-F238E27FC236}">
                      <a16:creationId xmlns:a16="http://schemas.microsoft.com/office/drawing/2014/main" id="{3D755702-BAE7-40A4-8E98-F884061A805B}"/>
                    </a:ext>
                  </a:extLst>
                </p:cNvPr>
                <p:cNvCxnSpPr>
                  <a:cxnSpLocks/>
                </p:cNvCxnSpPr>
                <p:nvPr/>
              </p:nvCxnSpPr>
              <p:spPr>
                <a:xfrm>
                  <a:off x="5370381" y="3534405"/>
                  <a:ext cx="447918" cy="0"/>
                </a:xfrm>
                <a:prstGeom prst="line">
                  <a:avLst/>
                </a:prstGeom>
                <a:ln w="28575">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30" name="Straight Connector 87">
                  <a:extLst>
                    <a:ext uri="{FF2B5EF4-FFF2-40B4-BE49-F238E27FC236}">
                      <a16:creationId xmlns:a16="http://schemas.microsoft.com/office/drawing/2014/main" id="{1D7FD53C-6CBB-41A0-9B0E-E677721F3DDB}"/>
                    </a:ext>
                  </a:extLst>
                </p:cNvPr>
                <p:cNvCxnSpPr>
                  <a:cxnSpLocks/>
                </p:cNvCxnSpPr>
                <p:nvPr/>
              </p:nvCxnSpPr>
              <p:spPr>
                <a:xfrm>
                  <a:off x="5094549" y="2425187"/>
                  <a:ext cx="0" cy="1978301"/>
                </a:xfrm>
                <a:prstGeom prst="line">
                  <a:avLst/>
                </a:prstGeom>
                <a:ln w="28575" cap="sq">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31" name="Straight Connector 87">
                  <a:extLst>
                    <a:ext uri="{FF2B5EF4-FFF2-40B4-BE49-F238E27FC236}">
                      <a16:creationId xmlns:a16="http://schemas.microsoft.com/office/drawing/2014/main" id="{2C8F52D2-07E3-4E1E-94E8-1F805F0FFA0B}"/>
                    </a:ext>
                  </a:extLst>
                </p:cNvPr>
                <p:cNvCxnSpPr>
                  <a:cxnSpLocks/>
                </p:cNvCxnSpPr>
                <p:nvPr/>
              </p:nvCxnSpPr>
              <p:spPr>
                <a:xfrm flipV="1">
                  <a:off x="5370381" y="2769829"/>
                  <a:ext cx="0" cy="2023620"/>
                </a:xfrm>
                <a:prstGeom prst="line">
                  <a:avLst/>
                </a:prstGeom>
                <a:ln w="28575" cap="sq">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32" name="Straight Connector 87">
                  <a:extLst>
                    <a:ext uri="{FF2B5EF4-FFF2-40B4-BE49-F238E27FC236}">
                      <a16:creationId xmlns:a16="http://schemas.microsoft.com/office/drawing/2014/main" id="{089816E3-7D3B-424D-8AB0-DA73CD01B9C2}"/>
                    </a:ext>
                  </a:extLst>
                </p:cNvPr>
                <p:cNvCxnSpPr>
                  <a:cxnSpLocks/>
                </p:cNvCxnSpPr>
                <p:nvPr/>
              </p:nvCxnSpPr>
              <p:spPr>
                <a:xfrm>
                  <a:off x="5094549" y="4404393"/>
                  <a:ext cx="626071"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87">
                  <a:extLst>
                    <a:ext uri="{FF2B5EF4-FFF2-40B4-BE49-F238E27FC236}">
                      <a16:creationId xmlns:a16="http://schemas.microsoft.com/office/drawing/2014/main" id="{CCBA61C5-FBD4-414F-81B0-7F68D382502B}"/>
                    </a:ext>
                  </a:extLst>
                </p:cNvPr>
                <p:cNvCxnSpPr>
                  <a:cxnSpLocks/>
                </p:cNvCxnSpPr>
                <p:nvPr/>
              </p:nvCxnSpPr>
              <p:spPr>
                <a:xfrm>
                  <a:off x="3432202" y="4695575"/>
                  <a:ext cx="1156086"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88">
                  <a:extLst>
                    <a:ext uri="{FF2B5EF4-FFF2-40B4-BE49-F238E27FC236}">
                      <a16:creationId xmlns:a16="http://schemas.microsoft.com/office/drawing/2014/main" id="{8FFA302E-F687-45E3-84F6-8315400A8A5A}"/>
                    </a:ext>
                  </a:extLst>
                </p:cNvPr>
                <p:cNvCxnSpPr>
                  <a:cxnSpLocks/>
                </p:cNvCxnSpPr>
                <p:nvPr/>
              </p:nvCxnSpPr>
              <p:spPr>
                <a:xfrm>
                  <a:off x="6425379" y="4524493"/>
                  <a:ext cx="778586" cy="0"/>
                </a:xfrm>
                <a:prstGeom prst="line">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5" name="Straight Connector 87">
                  <a:extLst>
                    <a:ext uri="{FF2B5EF4-FFF2-40B4-BE49-F238E27FC236}">
                      <a16:creationId xmlns:a16="http://schemas.microsoft.com/office/drawing/2014/main" id="{1D501FE7-C5BF-47B0-BB3E-4FA416DE8AAA}"/>
                    </a:ext>
                  </a:extLst>
                </p:cNvPr>
                <p:cNvCxnSpPr>
                  <a:cxnSpLocks/>
                </p:cNvCxnSpPr>
                <p:nvPr/>
              </p:nvCxnSpPr>
              <p:spPr>
                <a:xfrm flipV="1">
                  <a:off x="6666031" y="1608035"/>
                  <a:ext cx="0" cy="2272320"/>
                </a:xfrm>
                <a:prstGeom prst="line">
                  <a:avLst/>
                </a:prstGeom>
                <a:ln w="28575" cap="sq">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136" name="Straight Connector 87">
                  <a:extLst>
                    <a:ext uri="{FF2B5EF4-FFF2-40B4-BE49-F238E27FC236}">
                      <a16:creationId xmlns:a16="http://schemas.microsoft.com/office/drawing/2014/main" id="{C66709C5-5E8B-48E4-BBC1-C479DAF31112}"/>
                    </a:ext>
                  </a:extLst>
                </p:cNvPr>
                <p:cNvCxnSpPr>
                  <a:cxnSpLocks/>
                </p:cNvCxnSpPr>
                <p:nvPr/>
              </p:nvCxnSpPr>
              <p:spPr>
                <a:xfrm>
                  <a:off x="6060034" y="3880353"/>
                  <a:ext cx="0" cy="309515"/>
                </a:xfrm>
                <a:prstGeom prst="line">
                  <a:avLst/>
                </a:prstGeom>
                <a:ln w="28575" cap="sq">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7" name="Straight Connector 87">
                  <a:extLst>
                    <a:ext uri="{FF2B5EF4-FFF2-40B4-BE49-F238E27FC236}">
                      <a16:creationId xmlns:a16="http://schemas.microsoft.com/office/drawing/2014/main" id="{06E273ED-30F8-4FD7-AE7B-80FB33A82E9F}"/>
                    </a:ext>
                  </a:extLst>
                </p:cNvPr>
                <p:cNvCxnSpPr>
                  <a:cxnSpLocks/>
                </p:cNvCxnSpPr>
                <p:nvPr/>
              </p:nvCxnSpPr>
              <p:spPr>
                <a:xfrm>
                  <a:off x="6056205" y="4925738"/>
                  <a:ext cx="0" cy="760397"/>
                </a:xfrm>
                <a:prstGeom prst="line">
                  <a:avLst/>
                </a:prstGeom>
                <a:ln w="28575" cap="sq">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8" name="Straight Connector 87">
                  <a:extLst>
                    <a:ext uri="{FF2B5EF4-FFF2-40B4-BE49-F238E27FC236}">
                      <a16:creationId xmlns:a16="http://schemas.microsoft.com/office/drawing/2014/main" id="{5D1125AA-DE54-40C5-8EDD-6322D6B4B1C3}"/>
                    </a:ext>
                  </a:extLst>
                </p:cNvPr>
                <p:cNvCxnSpPr>
                  <a:cxnSpLocks/>
                </p:cNvCxnSpPr>
                <p:nvPr/>
              </p:nvCxnSpPr>
              <p:spPr>
                <a:xfrm>
                  <a:off x="5036493" y="4791684"/>
                  <a:ext cx="684127"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87">
                  <a:extLst>
                    <a:ext uri="{FF2B5EF4-FFF2-40B4-BE49-F238E27FC236}">
                      <a16:creationId xmlns:a16="http://schemas.microsoft.com/office/drawing/2014/main" id="{6DEA5371-83AC-4166-9E5D-7BA94DAAF3DD}"/>
                    </a:ext>
                  </a:extLst>
                </p:cNvPr>
                <p:cNvCxnSpPr>
                  <a:cxnSpLocks/>
                </p:cNvCxnSpPr>
                <p:nvPr/>
              </p:nvCxnSpPr>
              <p:spPr>
                <a:xfrm>
                  <a:off x="4354840" y="4987421"/>
                  <a:ext cx="285699"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87">
                  <a:extLst>
                    <a:ext uri="{FF2B5EF4-FFF2-40B4-BE49-F238E27FC236}">
                      <a16:creationId xmlns:a16="http://schemas.microsoft.com/office/drawing/2014/main" id="{77ABBCD2-EE21-4A20-BA74-F3ABB66555B7}"/>
                    </a:ext>
                  </a:extLst>
                </p:cNvPr>
                <p:cNvCxnSpPr>
                  <a:cxnSpLocks/>
                </p:cNvCxnSpPr>
                <p:nvPr/>
              </p:nvCxnSpPr>
              <p:spPr>
                <a:xfrm>
                  <a:off x="3630577" y="4695575"/>
                  <a:ext cx="0" cy="278783"/>
                </a:xfrm>
                <a:prstGeom prst="line">
                  <a:avLst/>
                </a:prstGeom>
                <a:ln w="28575" cap="sq">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76" name="Straight Connector 87">
                  <a:extLst>
                    <a:ext uri="{FF2B5EF4-FFF2-40B4-BE49-F238E27FC236}">
                      <a16:creationId xmlns:a16="http://schemas.microsoft.com/office/drawing/2014/main" id="{33CA8246-1DB0-4215-9203-AD7C28CC1ABD}"/>
                    </a:ext>
                  </a:extLst>
                </p:cNvPr>
                <p:cNvCxnSpPr>
                  <a:cxnSpLocks/>
                </p:cNvCxnSpPr>
                <p:nvPr/>
              </p:nvCxnSpPr>
              <p:spPr>
                <a:xfrm flipV="1">
                  <a:off x="4818494" y="1556655"/>
                  <a:ext cx="0" cy="2916849"/>
                </a:xfrm>
                <a:prstGeom prst="line">
                  <a:avLst/>
                </a:prstGeom>
                <a:ln w="28575" cap="sq">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180" name="文本框 179">
                  <a:extLst>
                    <a:ext uri="{FF2B5EF4-FFF2-40B4-BE49-F238E27FC236}">
                      <a16:creationId xmlns:a16="http://schemas.microsoft.com/office/drawing/2014/main" id="{35CA9FC9-D992-4B8B-AA73-D8C1A931441D}"/>
                    </a:ext>
                  </a:extLst>
                </p:cNvPr>
                <p:cNvSpPr txBox="1"/>
                <p:nvPr/>
              </p:nvSpPr>
              <p:spPr>
                <a:xfrm>
                  <a:off x="3075499" y="4149001"/>
                  <a:ext cx="370614" cy="461665"/>
                </a:xfrm>
                <a:prstGeom prst="rect">
                  <a:avLst/>
                </a:prstGeom>
                <a:noFill/>
              </p:spPr>
              <p:txBody>
                <a:bodyPr wrap="none" rtlCol="0">
                  <a:spAutoFit/>
                </a:bodyPr>
                <a:lstStyle/>
                <a:p>
                  <a:r>
                    <a:rPr lang="en-US" altLang="zh-CN" sz="2400" dirty="0">
                      <a:latin typeface="Segoe UI Semibold" panose="020B0702040204020203" pitchFamily="34" charset="0"/>
                      <a:cs typeface="Segoe UI Semibold" panose="020B0702040204020203" pitchFamily="34" charset="0"/>
                    </a:rPr>
                    <a:t>b</a:t>
                  </a:r>
                  <a:endParaRPr lang="zh-CN" altLang="en-US" sz="2400" dirty="0">
                    <a:latin typeface="Segoe UI Semibold" panose="020B0702040204020203" pitchFamily="34" charset="0"/>
                    <a:cs typeface="Segoe UI Semibold" panose="020B0702040204020203" pitchFamily="34" charset="0"/>
                  </a:endParaRPr>
                </a:p>
              </p:txBody>
            </p:sp>
          </p:grpSp>
          <p:grpSp>
            <p:nvGrpSpPr>
              <p:cNvPr id="120" name="组合 119">
                <a:extLst>
                  <a:ext uri="{FF2B5EF4-FFF2-40B4-BE49-F238E27FC236}">
                    <a16:creationId xmlns:a16="http://schemas.microsoft.com/office/drawing/2014/main" id="{213BE8DC-712A-409F-A899-E7EC8696DAAB}"/>
                  </a:ext>
                </a:extLst>
              </p:cNvPr>
              <p:cNvGrpSpPr/>
              <p:nvPr/>
            </p:nvGrpSpPr>
            <p:grpSpPr>
              <a:xfrm>
                <a:off x="8384418" y="4376789"/>
                <a:ext cx="692333" cy="692333"/>
                <a:chOff x="4759894" y="3768224"/>
                <a:chExt cx="692333" cy="692333"/>
              </a:xfrm>
            </p:grpSpPr>
            <p:sp>
              <p:nvSpPr>
                <p:cNvPr id="121" name="矩形 120">
                  <a:extLst>
                    <a:ext uri="{FF2B5EF4-FFF2-40B4-BE49-F238E27FC236}">
                      <a16:creationId xmlns:a16="http://schemas.microsoft.com/office/drawing/2014/main" id="{E905AC46-1F76-47D9-995A-9B29253F19F8}"/>
                    </a:ext>
                  </a:extLst>
                </p:cNvPr>
                <p:cNvSpPr/>
                <p:nvPr/>
              </p:nvSpPr>
              <p:spPr>
                <a:xfrm>
                  <a:off x="4759894" y="3768224"/>
                  <a:ext cx="692333" cy="692333"/>
                </a:xfrm>
                <a:prstGeom prst="rect">
                  <a:avLst/>
                </a:prstGeom>
                <a:solidFill>
                  <a:schemeClr val="accent6">
                    <a:lumMod val="40000"/>
                    <a:lumOff val="60000"/>
                  </a:schemeClr>
                </a:solidFill>
                <a:ln w="28575">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Freeform 12">
                  <a:extLst>
                    <a:ext uri="{FF2B5EF4-FFF2-40B4-BE49-F238E27FC236}">
                      <a16:creationId xmlns:a16="http://schemas.microsoft.com/office/drawing/2014/main" id="{FD2DACD4-0C7C-47A5-B2FD-7734BDF918C7}"/>
                    </a:ext>
                  </a:extLst>
                </p:cNvPr>
                <p:cNvSpPr>
                  <a:spLocks/>
                </p:cNvSpPr>
                <p:nvPr/>
              </p:nvSpPr>
              <p:spPr bwMode="auto">
                <a:xfrm>
                  <a:off x="5001437" y="3983481"/>
                  <a:ext cx="188085" cy="197608"/>
                </a:xfrm>
                <a:custGeom>
                  <a:avLst/>
                  <a:gdLst>
                    <a:gd name="T0" fmla="*/ 45 w 79"/>
                    <a:gd name="T1" fmla="*/ 0 h 83"/>
                    <a:gd name="T2" fmla="*/ 45 w 79"/>
                    <a:gd name="T3" fmla="*/ 38 h 83"/>
                    <a:gd name="T4" fmla="*/ 79 w 79"/>
                    <a:gd name="T5" fmla="*/ 38 h 83"/>
                    <a:gd name="T6" fmla="*/ 79 w 79"/>
                    <a:gd name="T7" fmla="*/ 45 h 83"/>
                    <a:gd name="T8" fmla="*/ 45 w 79"/>
                    <a:gd name="T9" fmla="*/ 45 h 83"/>
                    <a:gd name="T10" fmla="*/ 45 w 79"/>
                    <a:gd name="T11" fmla="*/ 83 h 83"/>
                    <a:gd name="T12" fmla="*/ 34 w 79"/>
                    <a:gd name="T13" fmla="*/ 83 h 83"/>
                    <a:gd name="T14" fmla="*/ 34 w 79"/>
                    <a:gd name="T15" fmla="*/ 45 h 83"/>
                    <a:gd name="T16" fmla="*/ 0 w 79"/>
                    <a:gd name="T17" fmla="*/ 45 h 83"/>
                    <a:gd name="T18" fmla="*/ 0 w 79"/>
                    <a:gd name="T19" fmla="*/ 38 h 83"/>
                    <a:gd name="T20" fmla="*/ 34 w 79"/>
                    <a:gd name="T21" fmla="*/ 38 h 83"/>
                    <a:gd name="T22" fmla="*/ 34 w 79"/>
                    <a:gd name="T23" fmla="*/ 0 h 83"/>
                    <a:gd name="T24" fmla="*/ 45 w 79"/>
                    <a:gd name="T25" fmla="*/ 0 h 83"/>
                    <a:gd name="T26" fmla="*/ 45 w 79"/>
                    <a:gd name="T2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83">
                      <a:moveTo>
                        <a:pt x="45" y="0"/>
                      </a:moveTo>
                      <a:lnTo>
                        <a:pt x="45" y="38"/>
                      </a:lnTo>
                      <a:lnTo>
                        <a:pt x="79" y="38"/>
                      </a:lnTo>
                      <a:lnTo>
                        <a:pt x="79" y="45"/>
                      </a:lnTo>
                      <a:lnTo>
                        <a:pt x="45" y="45"/>
                      </a:lnTo>
                      <a:lnTo>
                        <a:pt x="45" y="83"/>
                      </a:lnTo>
                      <a:lnTo>
                        <a:pt x="34" y="83"/>
                      </a:lnTo>
                      <a:lnTo>
                        <a:pt x="34" y="45"/>
                      </a:lnTo>
                      <a:lnTo>
                        <a:pt x="0" y="45"/>
                      </a:lnTo>
                      <a:lnTo>
                        <a:pt x="0" y="38"/>
                      </a:lnTo>
                      <a:lnTo>
                        <a:pt x="34" y="38"/>
                      </a:lnTo>
                      <a:lnTo>
                        <a:pt x="34" y="0"/>
                      </a:lnTo>
                      <a:lnTo>
                        <a:pt x="45" y="0"/>
                      </a:lnTo>
                      <a:lnTo>
                        <a:pt x="45" y="0"/>
                      </a:lnTo>
                      <a:close/>
                    </a:path>
                  </a:pathLst>
                </a:cu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sz="1400">
                    <a:latin typeface="Segoe UI Semibold" panose="020B0702040204020203" pitchFamily="34" charset="0"/>
                    <a:cs typeface="Segoe UI Semibold" panose="020B0702040204020203" pitchFamily="34" charset="0"/>
                  </a:endParaRPr>
                </a:p>
              </p:txBody>
            </p:sp>
          </p:grpSp>
          <p:sp>
            <p:nvSpPr>
              <p:cNvPr id="157" name="矩形: 圆角 156">
                <a:extLst>
                  <a:ext uri="{FF2B5EF4-FFF2-40B4-BE49-F238E27FC236}">
                    <a16:creationId xmlns:a16="http://schemas.microsoft.com/office/drawing/2014/main" id="{7D1766B3-542B-4EA5-89FB-1CA9829B1A1C}"/>
                  </a:ext>
                </a:extLst>
              </p:cNvPr>
              <p:cNvSpPr/>
              <p:nvPr/>
            </p:nvSpPr>
            <p:spPr>
              <a:xfrm>
                <a:off x="7252086" y="4655835"/>
                <a:ext cx="451612" cy="739026"/>
              </a:xfrm>
              <a:prstGeom prst="roundRect">
                <a:avLst>
                  <a:gd name="adj" fmla="val 50000"/>
                </a:avLst>
              </a:prstGeom>
              <a:solidFill>
                <a:schemeClr val="accent4">
                  <a:lumMod val="60000"/>
                  <a:lumOff val="40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4" name="Group 96">
                <a:extLst>
                  <a:ext uri="{FF2B5EF4-FFF2-40B4-BE49-F238E27FC236}">
                    <a16:creationId xmlns:a16="http://schemas.microsoft.com/office/drawing/2014/main" id="{F48ABF02-C9DD-43B0-B3C4-FB8C610D0D70}"/>
                  </a:ext>
                </a:extLst>
              </p:cNvPr>
              <p:cNvGrpSpPr/>
              <p:nvPr/>
            </p:nvGrpSpPr>
            <p:grpSpPr>
              <a:xfrm>
                <a:off x="6294375" y="4969920"/>
                <a:ext cx="722243" cy="361248"/>
                <a:chOff x="379248" y="5970096"/>
                <a:chExt cx="920827" cy="460578"/>
              </a:xfrm>
            </p:grpSpPr>
            <p:cxnSp>
              <p:nvCxnSpPr>
                <p:cNvPr id="165" name="Straight Connector 97">
                  <a:extLst>
                    <a:ext uri="{FF2B5EF4-FFF2-40B4-BE49-F238E27FC236}">
                      <a16:creationId xmlns:a16="http://schemas.microsoft.com/office/drawing/2014/main" id="{AB36F991-EA9A-4611-9FB7-6334D034C3A3}"/>
                    </a:ext>
                  </a:extLst>
                </p:cNvPr>
                <p:cNvCxnSpPr/>
                <p:nvPr/>
              </p:nvCxnSpPr>
              <p:spPr>
                <a:xfrm flipV="1">
                  <a:off x="379248" y="618716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7" name="Oval 99">
                  <a:extLst>
                    <a:ext uri="{FF2B5EF4-FFF2-40B4-BE49-F238E27FC236}">
                      <a16:creationId xmlns:a16="http://schemas.microsoft.com/office/drawing/2014/main" id="{EE2E5CAB-6700-4D01-B7E6-F51219447605}"/>
                    </a:ext>
                  </a:extLst>
                </p:cNvPr>
                <p:cNvSpPr/>
                <p:nvPr/>
              </p:nvSpPr>
              <p:spPr>
                <a:xfrm>
                  <a:off x="1180048" y="6141667"/>
                  <a:ext cx="120027"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Triangle 100">
                  <a:extLst>
                    <a:ext uri="{FF2B5EF4-FFF2-40B4-BE49-F238E27FC236}">
                      <a16:creationId xmlns:a16="http://schemas.microsoft.com/office/drawing/2014/main" id="{BDC0AD7A-D28D-448E-93B9-D0B98F926648}"/>
                    </a:ext>
                  </a:extLst>
                </p:cNvPr>
                <p:cNvSpPr/>
                <p:nvPr/>
              </p:nvSpPr>
              <p:spPr>
                <a:xfrm rot="5400000">
                  <a:off x="745606" y="6001860"/>
                  <a:ext cx="460578" cy="397050"/>
                </a:xfrm>
                <a:prstGeom prst="triangle">
                  <a:avLst/>
                </a:prstGeom>
                <a:solidFill>
                  <a:schemeClr val="accent4">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85" name="Rectangle 161">
                <a:extLst>
                  <a:ext uri="{FF2B5EF4-FFF2-40B4-BE49-F238E27FC236}">
                    <a16:creationId xmlns:a16="http://schemas.microsoft.com/office/drawing/2014/main" id="{582401E3-16D0-4D68-BB6C-5BF9AEAF7F6F}"/>
                  </a:ext>
                </a:extLst>
              </p:cNvPr>
              <p:cNvSpPr>
                <a:spLocks noChangeArrowheads="1"/>
              </p:cNvSpPr>
              <p:nvPr/>
            </p:nvSpPr>
            <p:spPr bwMode="auto">
              <a:xfrm>
                <a:off x="7289795" y="4724942"/>
                <a:ext cx="185111" cy="267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600" b="1" dirty="0">
                    <a:latin typeface="Arial" panose="020B0604020202020204" pitchFamily="34" charset="0"/>
                    <a:ea typeface="微软雅黑" panose="020B0503020204020204" pitchFamily="34" charset="-122"/>
                  </a:rPr>
                  <a:t>0</a:t>
                </a:r>
                <a:endParaRPr lang="en-US" altLang="zh-CN" sz="4400" b="1" dirty="0">
                  <a:ea typeface="微软雅黑" panose="020B0503020204020204" pitchFamily="34" charset="-122"/>
                </a:endParaRPr>
              </a:p>
            </p:txBody>
          </p:sp>
          <p:sp>
            <p:nvSpPr>
              <p:cNvPr id="186" name="Rectangle 161">
                <a:extLst>
                  <a:ext uri="{FF2B5EF4-FFF2-40B4-BE49-F238E27FC236}">
                    <a16:creationId xmlns:a16="http://schemas.microsoft.com/office/drawing/2014/main" id="{F9C13402-6503-4445-8604-853D81E92290}"/>
                  </a:ext>
                </a:extLst>
              </p:cNvPr>
              <p:cNvSpPr>
                <a:spLocks noChangeArrowheads="1"/>
              </p:cNvSpPr>
              <p:nvPr/>
            </p:nvSpPr>
            <p:spPr bwMode="auto">
              <a:xfrm>
                <a:off x="7284466" y="5021479"/>
                <a:ext cx="185111" cy="267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600" b="1" dirty="0">
                    <a:latin typeface="Arial" panose="020B0604020202020204" pitchFamily="34" charset="0"/>
                    <a:ea typeface="微软雅黑" panose="020B0503020204020204" pitchFamily="34" charset="-122"/>
                  </a:rPr>
                  <a:t>1</a:t>
                </a:r>
                <a:endParaRPr lang="en-US" altLang="zh-CN" sz="4400" b="1" dirty="0">
                  <a:ea typeface="微软雅黑" panose="020B0503020204020204" pitchFamily="34" charset="-122"/>
                </a:endParaRPr>
              </a:p>
            </p:txBody>
          </p:sp>
          <p:sp>
            <p:nvSpPr>
              <p:cNvPr id="187" name="文本框 186">
                <a:extLst>
                  <a:ext uri="{FF2B5EF4-FFF2-40B4-BE49-F238E27FC236}">
                    <a16:creationId xmlns:a16="http://schemas.microsoft.com/office/drawing/2014/main" id="{C425ECB1-5EBA-4D42-979F-57A3D2BD41CE}"/>
                  </a:ext>
                </a:extLst>
              </p:cNvPr>
              <p:cNvSpPr txBox="1"/>
              <p:nvPr/>
            </p:nvSpPr>
            <p:spPr>
              <a:xfrm>
                <a:off x="7168752" y="1252112"/>
                <a:ext cx="718466" cy="461665"/>
              </a:xfrm>
              <a:prstGeom prst="rect">
                <a:avLst/>
              </a:prstGeom>
              <a:noFill/>
              <a:extLst>
                <a:ext uri="{909E8E84-426E-40DD-AFC4-6F175D3DCCD1}">
                  <a14:hiddenFill xmlns:a14="http://schemas.microsoft.com/office/drawing/2010/main">
                    <a:noFill/>
                  </a14:hiddenFill>
                </a:ext>
              </a:extLst>
            </p:spPr>
            <p:txBody>
              <a:bodyPr wrap="none" rtlCol="0">
                <a:spAutoFit/>
              </a:bodyPr>
              <a:lstStyle/>
              <a:p>
                <a:r>
                  <a:rPr lang="en-US" altLang="zh-CN" sz="2400" dirty="0">
                    <a:solidFill>
                      <a:srgbClr val="ED7D31"/>
                    </a:solidFill>
                    <a:latin typeface="Segoe UI Semibold" panose="020B0702040204020203" pitchFamily="34" charset="0"/>
                    <a:cs typeface="Segoe UI Semibold" panose="020B0702040204020203" pitchFamily="34" charset="0"/>
                  </a:rPr>
                  <a:t>Sub</a:t>
                </a:r>
              </a:p>
            </p:txBody>
          </p:sp>
        </p:grpSp>
        <p:sp>
          <p:nvSpPr>
            <p:cNvPr id="189" name="文本框 188">
              <a:extLst>
                <a:ext uri="{FF2B5EF4-FFF2-40B4-BE49-F238E27FC236}">
                  <a16:creationId xmlns:a16="http://schemas.microsoft.com/office/drawing/2014/main" id="{EB862A88-D392-4340-AD57-921E1ECD3790}"/>
                </a:ext>
              </a:extLst>
            </p:cNvPr>
            <p:cNvSpPr txBox="1"/>
            <p:nvPr/>
          </p:nvSpPr>
          <p:spPr>
            <a:xfrm>
              <a:off x="6644508" y="3530400"/>
              <a:ext cx="914033" cy="523220"/>
            </a:xfrm>
            <a:prstGeom prst="rect">
              <a:avLst/>
            </a:prstGeom>
            <a:noFill/>
          </p:spPr>
          <p:txBody>
            <a:bodyPr wrap="none" rtlCol="0">
              <a:spAutoFit/>
            </a:bodyPr>
            <a:lstStyle/>
            <a:p>
              <a:r>
                <a:rPr lang="en-US" altLang="zh-CN" sz="2800"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2800" dirty="0">
                <a:latin typeface="Segoe UI Black" panose="020B0A02040204020203" pitchFamily="34" charset="0"/>
                <a:cs typeface="Segoe UI Black" panose="020B0A02040204020203" pitchFamily="34" charset="0"/>
              </a:endParaRPr>
            </a:p>
          </p:txBody>
        </p:sp>
      </p:grpSp>
    </p:spTree>
    <p:extLst>
      <p:ext uri="{BB962C8B-B14F-4D97-AF65-F5344CB8AC3E}">
        <p14:creationId xmlns:p14="http://schemas.microsoft.com/office/powerpoint/2010/main" val="2813967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wipe(left)">
                                      <p:cBhvr>
                                        <p:cTn id="7" dur="500"/>
                                        <p:tgtEl>
                                          <p:spTgt spid="10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矩形 75">
            <a:extLst>
              <a:ext uri="{FF2B5EF4-FFF2-40B4-BE49-F238E27FC236}">
                <a16:creationId xmlns:a16="http://schemas.microsoft.com/office/drawing/2014/main" id="{D6816D9C-5538-4EFC-BC28-FD93AFF1FFC9}"/>
              </a:ext>
            </a:extLst>
          </p:cNvPr>
          <p:cNvSpPr/>
          <p:nvPr/>
        </p:nvSpPr>
        <p:spPr>
          <a:xfrm>
            <a:off x="2506460" y="2286000"/>
            <a:ext cx="7107434" cy="2374899"/>
          </a:xfrm>
          <a:prstGeom prst="rect">
            <a:avLst/>
          </a:prstGeom>
          <a:solidFill>
            <a:schemeClr val="accent4">
              <a:lumMod val="20000"/>
              <a:lumOff val="80000"/>
            </a:schemeClr>
          </a:solidFill>
          <a:ln w="285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D7D31"/>
              </a:solidFill>
            </a:endParaRPr>
          </a:p>
        </p:txBody>
      </p:sp>
      <p:sp>
        <p:nvSpPr>
          <p:cNvPr id="2" name="标题 1"/>
          <p:cNvSpPr>
            <a:spLocks noGrp="1"/>
          </p:cNvSpPr>
          <p:nvPr>
            <p:ph type="title"/>
          </p:nvPr>
        </p:nvSpPr>
        <p:spPr/>
        <p:txBody>
          <a:bodyPr/>
          <a:lstStyle/>
          <a:p>
            <a:r>
              <a:rPr lang="zh-CN" altLang="en-US" dirty="0"/>
              <a:t>多位</a:t>
            </a:r>
            <a:r>
              <a:rPr lang="en-US" altLang="zh-CN" dirty="0"/>
              <a:t>ALU</a:t>
            </a:r>
            <a:endParaRPr lang="zh-CN" altLang="en-US" dirty="0"/>
          </a:p>
        </p:txBody>
      </p:sp>
      <p:grpSp>
        <p:nvGrpSpPr>
          <p:cNvPr id="4" name="Group 4"/>
          <p:cNvGrpSpPr>
            <a:grpSpLocks/>
          </p:cNvGrpSpPr>
          <p:nvPr/>
        </p:nvGrpSpPr>
        <p:grpSpPr bwMode="auto">
          <a:xfrm>
            <a:off x="4474298" y="1330162"/>
            <a:ext cx="1295400" cy="4289426"/>
            <a:chOff x="0" y="-479"/>
            <a:chExt cx="816" cy="2702"/>
          </a:xfrm>
        </p:grpSpPr>
        <p:sp>
          <p:nvSpPr>
            <p:cNvPr id="5" name="Rectangle 4"/>
            <p:cNvSpPr>
              <a:spLocks noChangeArrowheads="1"/>
            </p:cNvSpPr>
            <p:nvPr/>
          </p:nvSpPr>
          <p:spPr bwMode="auto">
            <a:xfrm>
              <a:off x="90" y="560"/>
              <a:ext cx="496" cy="302"/>
            </a:xfrm>
            <a:prstGeom prst="rect">
              <a:avLst/>
            </a:prstGeom>
            <a:solidFill>
              <a:srgbClr val="99FFCC"/>
            </a:solidFill>
            <a:ln w="28575">
              <a:solidFill>
                <a:schemeClr val="tx1"/>
              </a:solidFill>
              <a:miter lim="800000"/>
              <a:headEnd/>
              <a:tailEnd/>
            </a:ln>
            <a:effectLst>
              <a:outerShdw blurRad="50800" dist="38100" dir="5400000" algn="t" rotWithShape="0">
                <a:prstClr val="black">
                  <a:alpha val="40000"/>
                </a:prstClr>
              </a:outerShdw>
            </a:effectLst>
          </p:spPr>
          <p:txBody>
            <a:bodyPr wrap="none" anchor="ctr"/>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lnSpc>
                  <a:spcPct val="100000"/>
                </a:lnSpc>
                <a:spcBef>
                  <a:spcPct val="0"/>
                </a:spcBef>
                <a:buClrTx/>
                <a:buSzTx/>
                <a:buFontTx/>
                <a:buNone/>
              </a:pPr>
              <a:r>
                <a:rPr lang="en-US" altLang="zh-CN" sz="1800"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ALU</a:t>
              </a:r>
              <a:r>
                <a:rPr lang="en-US" altLang="zh-CN" sz="1800" b="0" u="none" baseline="-250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n-2</a:t>
              </a:r>
            </a:p>
          </p:txBody>
        </p:sp>
        <p:sp>
          <p:nvSpPr>
            <p:cNvPr id="6" name="Line 5"/>
            <p:cNvSpPr>
              <a:spLocks noChangeShapeType="1"/>
            </p:cNvSpPr>
            <p:nvPr/>
          </p:nvSpPr>
          <p:spPr bwMode="auto">
            <a:xfrm flipV="1">
              <a:off x="338" y="-253"/>
              <a:ext cx="0" cy="813"/>
            </a:xfrm>
            <a:prstGeom prst="line">
              <a:avLst/>
            </a:prstGeom>
            <a:noFill/>
            <a:ln w="19050">
              <a:solidFill>
                <a:schemeClr val="tx1"/>
              </a:solidFill>
              <a:round/>
              <a:headEnd w="lg" len="lg"/>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7" name="Line 6"/>
            <p:cNvSpPr>
              <a:spLocks noChangeShapeType="1"/>
            </p:cNvSpPr>
            <p:nvPr/>
          </p:nvSpPr>
          <p:spPr bwMode="auto">
            <a:xfrm flipV="1">
              <a:off x="224" y="862"/>
              <a:ext cx="0" cy="1134"/>
            </a:xfrm>
            <a:prstGeom prst="line">
              <a:avLst/>
            </a:prstGeom>
            <a:noFill/>
            <a:ln w="19050">
              <a:solidFill>
                <a:schemeClr val="tx1"/>
              </a:solidFill>
              <a:round/>
              <a:headEnd w="lg" len="lg"/>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8" name="Line 7"/>
            <p:cNvSpPr>
              <a:spLocks noChangeShapeType="1"/>
            </p:cNvSpPr>
            <p:nvPr/>
          </p:nvSpPr>
          <p:spPr bwMode="auto">
            <a:xfrm flipV="1">
              <a:off x="453" y="862"/>
              <a:ext cx="0" cy="1134"/>
            </a:xfrm>
            <a:prstGeom prst="line">
              <a:avLst/>
            </a:prstGeom>
            <a:noFill/>
            <a:ln w="19050">
              <a:solidFill>
                <a:schemeClr val="tx1"/>
              </a:solidFill>
              <a:round/>
              <a:headEnd w="lg" len="lg"/>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9" name="Text Box 8"/>
            <p:cNvSpPr txBox="1">
              <a:spLocks noChangeArrowheads="1"/>
            </p:cNvSpPr>
            <p:nvPr/>
          </p:nvSpPr>
          <p:spPr bwMode="auto">
            <a:xfrm>
              <a:off x="137" y="-479"/>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dirty="0">
                  <a:ea typeface="宋体" panose="02010600030101010101" pitchFamily="2" charset="-122"/>
                </a:rPr>
                <a:t>R</a:t>
              </a:r>
              <a:r>
                <a:rPr lang="en-US" altLang="zh-CN" sz="1800" baseline="-25000" dirty="0">
                  <a:ea typeface="宋体" panose="02010600030101010101" pitchFamily="2" charset="-122"/>
                </a:rPr>
                <a:t>n-2</a:t>
              </a:r>
            </a:p>
          </p:txBody>
        </p:sp>
        <p:sp>
          <p:nvSpPr>
            <p:cNvPr id="10" name="Text Box 9"/>
            <p:cNvSpPr txBox="1">
              <a:spLocks noChangeArrowheads="1"/>
            </p:cNvSpPr>
            <p:nvPr/>
          </p:nvSpPr>
          <p:spPr bwMode="auto">
            <a:xfrm>
              <a:off x="0" y="1988"/>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dirty="0">
                  <a:ea typeface="宋体" panose="02010600030101010101" pitchFamily="2" charset="-122"/>
                </a:rPr>
                <a:t>a</a:t>
              </a:r>
              <a:r>
                <a:rPr lang="en-US" altLang="zh-CN" sz="1800" baseline="-25000" dirty="0">
                  <a:ea typeface="宋体" panose="02010600030101010101" pitchFamily="2" charset="-122"/>
                </a:rPr>
                <a:t>n-2</a:t>
              </a:r>
            </a:p>
          </p:txBody>
        </p:sp>
        <p:sp>
          <p:nvSpPr>
            <p:cNvPr id="11" name="Text Box 10"/>
            <p:cNvSpPr txBox="1">
              <a:spLocks noChangeArrowheads="1"/>
            </p:cNvSpPr>
            <p:nvPr/>
          </p:nvSpPr>
          <p:spPr bwMode="auto">
            <a:xfrm>
              <a:off x="363" y="1992"/>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dirty="0">
                  <a:ea typeface="宋体" panose="02010600030101010101" pitchFamily="2" charset="-122"/>
                </a:rPr>
                <a:t>b</a:t>
              </a:r>
              <a:r>
                <a:rPr lang="en-US" altLang="zh-CN" sz="1800" baseline="-25000" dirty="0">
                  <a:ea typeface="宋体" panose="02010600030101010101" pitchFamily="2" charset="-122"/>
                </a:rPr>
                <a:t>n-2</a:t>
              </a:r>
            </a:p>
          </p:txBody>
        </p:sp>
      </p:grpSp>
      <p:grpSp>
        <p:nvGrpSpPr>
          <p:cNvPr id="12" name="Group 12"/>
          <p:cNvGrpSpPr>
            <a:grpSpLocks/>
          </p:cNvGrpSpPr>
          <p:nvPr/>
        </p:nvGrpSpPr>
        <p:grpSpPr bwMode="auto">
          <a:xfrm>
            <a:off x="7509596" y="1342862"/>
            <a:ext cx="3397252" cy="4276724"/>
            <a:chOff x="6" y="-471"/>
            <a:chExt cx="2140" cy="2694"/>
          </a:xfrm>
        </p:grpSpPr>
        <p:sp>
          <p:nvSpPr>
            <p:cNvPr id="17" name="Line 16"/>
            <p:cNvSpPr>
              <a:spLocks noChangeShapeType="1"/>
            </p:cNvSpPr>
            <p:nvPr/>
          </p:nvSpPr>
          <p:spPr bwMode="auto">
            <a:xfrm>
              <a:off x="6" y="726"/>
              <a:ext cx="456" cy="0"/>
            </a:xfrm>
            <a:prstGeom prst="line">
              <a:avLst/>
            </a:prstGeom>
            <a:noFill/>
            <a:ln w="19050">
              <a:solidFill>
                <a:srgbClr val="86BC64"/>
              </a:solidFill>
              <a:round/>
              <a:headEnd type="stealth" w="lg" len="lg"/>
              <a:tailEnd type="none"/>
            </a:ln>
            <a:extLst>
              <a:ext uri="{909E8E84-426E-40DD-AFC4-6F175D3DCCD1}">
                <a14:hiddenFill xmlns:a14="http://schemas.microsoft.com/office/drawing/2010/main">
                  <a:noFill/>
                </a14:hiddenFill>
              </a:ext>
            </a:extLst>
          </p:spPr>
          <p:txBody>
            <a:bodyPr/>
            <a:lstStyle/>
            <a:p>
              <a:endParaRPr lang="zh-CN" altLang="en-US"/>
            </a:p>
          </p:txBody>
        </p:sp>
        <p:sp>
          <p:nvSpPr>
            <p:cNvPr id="15" name="Line 14"/>
            <p:cNvSpPr>
              <a:spLocks noChangeShapeType="1"/>
            </p:cNvSpPr>
            <p:nvPr/>
          </p:nvSpPr>
          <p:spPr bwMode="auto">
            <a:xfrm flipH="1" flipV="1">
              <a:off x="702" y="-253"/>
              <a:ext cx="0" cy="826"/>
            </a:xfrm>
            <a:prstGeom prst="line">
              <a:avLst/>
            </a:prstGeom>
            <a:noFill/>
            <a:ln w="1905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dirty="0"/>
            </a:p>
          </p:txBody>
        </p:sp>
        <p:sp>
          <p:nvSpPr>
            <p:cNvPr id="13" name="Text Box 12"/>
            <p:cNvSpPr txBox="1">
              <a:spLocks noChangeArrowheads="1"/>
            </p:cNvSpPr>
            <p:nvPr/>
          </p:nvSpPr>
          <p:spPr bwMode="auto">
            <a:xfrm>
              <a:off x="1692" y="589"/>
              <a:ext cx="45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2400" dirty="0" err="1">
                  <a:solidFill>
                    <a:schemeClr val="accent6">
                      <a:lumMod val="75000"/>
                    </a:schemeClr>
                  </a:solidFill>
                  <a:latin typeface="Segoe UI Semibold" panose="020B0702040204020203" pitchFamily="34" charset="0"/>
                  <a:ea typeface="宋体" panose="02010600030101010101" pitchFamily="2" charset="-122"/>
                  <a:cs typeface="Segoe UI Semibold" panose="020B0702040204020203" pitchFamily="34" charset="0"/>
                </a:rPr>
                <a:t>C</a:t>
              </a:r>
              <a:r>
                <a:rPr lang="en-US" altLang="zh-CN" sz="2400" baseline="-25000" dirty="0" err="1">
                  <a:solidFill>
                    <a:schemeClr val="accent6">
                      <a:lumMod val="75000"/>
                    </a:schemeClr>
                  </a:solidFill>
                  <a:latin typeface="Segoe UI Semibold" panose="020B0702040204020203" pitchFamily="34" charset="0"/>
                  <a:ea typeface="宋体" panose="02010600030101010101" pitchFamily="2" charset="-122"/>
                  <a:cs typeface="Segoe UI Semibold" panose="020B0702040204020203" pitchFamily="34" charset="0"/>
                </a:rPr>
                <a:t>in</a:t>
              </a:r>
              <a:endParaRPr lang="en-US" altLang="zh-CN" sz="2400" baseline="-25000" dirty="0">
                <a:solidFill>
                  <a:schemeClr val="accent6">
                    <a:lumMod val="75000"/>
                  </a:schemeClr>
                </a:solidFill>
                <a:latin typeface="Segoe UI Semibold" panose="020B0702040204020203" pitchFamily="34" charset="0"/>
                <a:ea typeface="宋体" panose="02010600030101010101" pitchFamily="2" charset="-122"/>
                <a:cs typeface="Segoe UI Semibold" panose="020B0702040204020203" pitchFamily="34" charset="0"/>
              </a:endParaRPr>
            </a:p>
          </p:txBody>
        </p:sp>
        <p:sp>
          <p:nvSpPr>
            <p:cNvPr id="14" name="Rectangle 13"/>
            <p:cNvSpPr>
              <a:spLocks noChangeArrowheads="1"/>
            </p:cNvSpPr>
            <p:nvPr/>
          </p:nvSpPr>
          <p:spPr bwMode="auto">
            <a:xfrm>
              <a:off x="460" y="560"/>
              <a:ext cx="495" cy="302"/>
            </a:xfrm>
            <a:prstGeom prst="rect">
              <a:avLst/>
            </a:prstGeom>
            <a:solidFill>
              <a:srgbClr val="99FFCC"/>
            </a:solidFill>
            <a:ln w="28575">
              <a:solidFill>
                <a:schemeClr val="tx1"/>
              </a:solidFill>
              <a:miter lim="800000"/>
              <a:headEnd/>
              <a:tailEnd/>
            </a:ln>
            <a:effectLst>
              <a:outerShdw blurRad="50800" dist="38100" dir="5400000" algn="t" rotWithShape="0">
                <a:prstClr val="black">
                  <a:alpha val="40000"/>
                </a:prstClr>
              </a:outerShdw>
            </a:effectLst>
          </p:spPr>
          <p:txBody>
            <a:bodyPr wrap="none" anchor="ctr"/>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lnSpc>
                  <a:spcPct val="100000"/>
                </a:lnSpc>
                <a:spcBef>
                  <a:spcPct val="0"/>
                </a:spcBef>
                <a:buClrTx/>
                <a:buSzTx/>
                <a:buFontTx/>
                <a:buNone/>
              </a:pPr>
              <a:r>
                <a:rPr lang="en-US" altLang="zh-CN" sz="1800"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ALU</a:t>
              </a:r>
              <a:r>
                <a:rPr lang="en-US" altLang="zh-CN" sz="1800" b="0" u="none" baseline="-250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6" name="Text Box 15"/>
            <p:cNvSpPr txBox="1">
              <a:spLocks noChangeArrowheads="1"/>
            </p:cNvSpPr>
            <p:nvPr/>
          </p:nvSpPr>
          <p:spPr bwMode="auto">
            <a:xfrm>
              <a:off x="28" y="433"/>
              <a:ext cx="45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2400" dirty="0">
                  <a:solidFill>
                    <a:schemeClr val="accent6">
                      <a:lumMod val="75000"/>
                    </a:schemeClr>
                  </a:solidFill>
                  <a:latin typeface="Segoe UI Semibold" panose="020B0702040204020203" pitchFamily="34" charset="0"/>
                  <a:ea typeface="宋体" panose="02010600030101010101" pitchFamily="2" charset="-122"/>
                  <a:cs typeface="Segoe UI Semibold" panose="020B0702040204020203" pitchFamily="34" charset="0"/>
                </a:rPr>
                <a:t>C</a:t>
              </a:r>
              <a:r>
                <a:rPr lang="en-US" altLang="zh-CN" sz="2400" baseline="-25000" dirty="0">
                  <a:solidFill>
                    <a:schemeClr val="accent6">
                      <a:lumMod val="75000"/>
                    </a:schemeClr>
                  </a:solidFill>
                  <a:latin typeface="Segoe UI Semibold" panose="020B0702040204020203" pitchFamily="34" charset="0"/>
                  <a:ea typeface="宋体" panose="02010600030101010101" pitchFamily="2" charset="-122"/>
                  <a:cs typeface="Segoe UI Semibold" panose="020B0702040204020203" pitchFamily="34" charset="0"/>
                </a:rPr>
                <a:t>1</a:t>
              </a:r>
            </a:p>
          </p:txBody>
        </p:sp>
        <p:sp>
          <p:nvSpPr>
            <p:cNvPr id="18" name="Text Box 17"/>
            <p:cNvSpPr txBox="1">
              <a:spLocks noChangeArrowheads="1"/>
            </p:cNvSpPr>
            <p:nvPr/>
          </p:nvSpPr>
          <p:spPr bwMode="auto">
            <a:xfrm>
              <a:off x="553" y="-471"/>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dirty="0">
                  <a:ea typeface="宋体" panose="02010600030101010101" pitchFamily="2" charset="-122"/>
                </a:rPr>
                <a:t>R</a:t>
              </a:r>
              <a:r>
                <a:rPr lang="en-US" altLang="zh-CN" sz="1800" baseline="-25000" dirty="0">
                  <a:ea typeface="宋体" panose="02010600030101010101" pitchFamily="2" charset="-122"/>
                </a:rPr>
                <a:t>0</a:t>
              </a:r>
            </a:p>
          </p:txBody>
        </p:sp>
        <p:sp>
          <p:nvSpPr>
            <p:cNvPr id="19" name="Line 18"/>
            <p:cNvSpPr>
              <a:spLocks noChangeShapeType="1"/>
            </p:cNvSpPr>
            <p:nvPr/>
          </p:nvSpPr>
          <p:spPr bwMode="auto">
            <a:xfrm flipV="1">
              <a:off x="588" y="862"/>
              <a:ext cx="0" cy="1134"/>
            </a:xfrm>
            <a:prstGeom prst="line">
              <a:avLst/>
            </a:prstGeom>
            <a:noFill/>
            <a:ln w="1905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20" name="Line 19"/>
            <p:cNvSpPr>
              <a:spLocks noChangeShapeType="1"/>
            </p:cNvSpPr>
            <p:nvPr/>
          </p:nvSpPr>
          <p:spPr bwMode="auto">
            <a:xfrm flipV="1">
              <a:off x="815" y="862"/>
              <a:ext cx="0" cy="1134"/>
            </a:xfrm>
            <a:prstGeom prst="line">
              <a:avLst/>
            </a:prstGeom>
            <a:noFill/>
            <a:ln w="1905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21" name="Line 20"/>
            <p:cNvSpPr>
              <a:spLocks noChangeShapeType="1"/>
            </p:cNvSpPr>
            <p:nvPr/>
          </p:nvSpPr>
          <p:spPr bwMode="auto">
            <a:xfrm>
              <a:off x="969" y="726"/>
              <a:ext cx="723" cy="0"/>
            </a:xfrm>
            <a:prstGeom prst="line">
              <a:avLst/>
            </a:prstGeom>
            <a:noFill/>
            <a:ln w="19050">
              <a:solidFill>
                <a:srgbClr val="86BC64"/>
              </a:solidFill>
              <a:round/>
              <a:headEnd type="stealth" w="lg" len="lg"/>
              <a:tailEnd/>
            </a:ln>
            <a:extLst>
              <a:ext uri="{909E8E84-426E-40DD-AFC4-6F175D3DCCD1}">
                <a14:hiddenFill xmlns:a14="http://schemas.microsoft.com/office/drawing/2010/main">
                  <a:noFill/>
                </a14:hiddenFill>
              </a:ext>
            </a:extLst>
          </p:spPr>
          <p:txBody>
            <a:bodyPr/>
            <a:lstStyle/>
            <a:p>
              <a:endParaRPr lang="zh-CN" altLang="en-US"/>
            </a:p>
          </p:txBody>
        </p:sp>
        <p:sp>
          <p:nvSpPr>
            <p:cNvPr id="22" name="Text Box 21"/>
            <p:cNvSpPr txBox="1">
              <a:spLocks noChangeArrowheads="1"/>
            </p:cNvSpPr>
            <p:nvPr/>
          </p:nvSpPr>
          <p:spPr bwMode="auto">
            <a:xfrm>
              <a:off x="453" y="1988"/>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dirty="0">
                  <a:ea typeface="宋体" panose="02010600030101010101" pitchFamily="2" charset="-122"/>
                </a:rPr>
                <a:t>a</a:t>
              </a:r>
              <a:r>
                <a:rPr lang="en-US" altLang="zh-CN" sz="1800" baseline="-25000" dirty="0">
                  <a:ea typeface="宋体" panose="02010600030101010101" pitchFamily="2" charset="-122"/>
                </a:rPr>
                <a:t>0</a:t>
              </a:r>
            </a:p>
          </p:txBody>
        </p:sp>
        <p:sp>
          <p:nvSpPr>
            <p:cNvPr id="23" name="Text Box 22"/>
            <p:cNvSpPr txBox="1">
              <a:spLocks noChangeArrowheads="1"/>
            </p:cNvSpPr>
            <p:nvPr/>
          </p:nvSpPr>
          <p:spPr bwMode="auto">
            <a:xfrm>
              <a:off x="725" y="1992"/>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dirty="0">
                  <a:ea typeface="宋体" panose="02010600030101010101" pitchFamily="2" charset="-122"/>
                </a:rPr>
                <a:t>b</a:t>
              </a:r>
              <a:r>
                <a:rPr lang="en-US" altLang="zh-CN" sz="1800" baseline="-25000" dirty="0">
                  <a:ea typeface="宋体" panose="02010600030101010101" pitchFamily="2" charset="-122"/>
                </a:rPr>
                <a:t>0</a:t>
              </a:r>
            </a:p>
          </p:txBody>
        </p:sp>
      </p:grpSp>
      <p:grpSp>
        <p:nvGrpSpPr>
          <p:cNvPr id="37" name="Group 37"/>
          <p:cNvGrpSpPr>
            <a:grpSpLocks/>
          </p:cNvGrpSpPr>
          <p:nvPr/>
        </p:nvGrpSpPr>
        <p:grpSpPr bwMode="auto">
          <a:xfrm>
            <a:off x="1672362" y="1328574"/>
            <a:ext cx="6942138" cy="4279901"/>
            <a:chOff x="-253" y="-473"/>
            <a:chExt cx="4373" cy="2696"/>
          </a:xfrm>
        </p:grpSpPr>
        <p:sp>
          <p:nvSpPr>
            <p:cNvPr id="38" name="Text Box 38"/>
            <p:cNvSpPr txBox="1">
              <a:spLocks noChangeArrowheads="1"/>
            </p:cNvSpPr>
            <p:nvPr/>
          </p:nvSpPr>
          <p:spPr bwMode="auto">
            <a:xfrm>
              <a:off x="1120" y="433"/>
              <a:ext cx="53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2400" dirty="0" err="1">
                  <a:solidFill>
                    <a:schemeClr val="accent6">
                      <a:lumMod val="75000"/>
                    </a:schemeClr>
                  </a:solidFill>
                  <a:latin typeface="Segoe UI Semibold" panose="020B0702040204020203" pitchFamily="34" charset="0"/>
                  <a:ea typeface="宋体" panose="02010600030101010101" pitchFamily="2" charset="-122"/>
                  <a:cs typeface="Segoe UI Semibold" panose="020B0702040204020203" pitchFamily="34" charset="0"/>
                </a:rPr>
                <a:t>C</a:t>
              </a:r>
              <a:r>
                <a:rPr lang="en-US" altLang="zh-CN" sz="2400" baseline="-25000" dirty="0" err="1">
                  <a:solidFill>
                    <a:schemeClr val="accent6">
                      <a:lumMod val="75000"/>
                    </a:schemeClr>
                  </a:solidFill>
                  <a:latin typeface="Segoe UI Semibold" panose="020B0702040204020203" pitchFamily="34" charset="0"/>
                  <a:ea typeface="宋体" panose="02010600030101010101" pitchFamily="2" charset="-122"/>
                  <a:cs typeface="Segoe UI Semibold" panose="020B0702040204020203" pitchFamily="34" charset="0"/>
                </a:rPr>
                <a:t>n</a:t>
              </a:r>
              <a:r>
                <a:rPr lang="zh-CN" altLang="en-US" sz="2400" baseline="-25000" dirty="0">
                  <a:solidFill>
                    <a:schemeClr val="accent6">
                      <a:lumMod val="75000"/>
                    </a:schemeClr>
                  </a:solidFill>
                  <a:latin typeface="Segoe UI Semibold" panose="020B0702040204020203" pitchFamily="34" charset="0"/>
                  <a:ea typeface="宋体" panose="02010600030101010101" pitchFamily="2" charset="-122"/>
                  <a:cs typeface="Segoe UI Semibold" panose="020B0702040204020203" pitchFamily="34" charset="0"/>
                </a:rPr>
                <a:t>－</a:t>
              </a:r>
              <a:r>
                <a:rPr lang="en-US" altLang="zh-CN" sz="2400" baseline="-25000" dirty="0">
                  <a:solidFill>
                    <a:schemeClr val="accent6">
                      <a:lumMod val="75000"/>
                    </a:schemeClr>
                  </a:solidFill>
                  <a:latin typeface="Segoe UI Semibold" panose="020B0702040204020203" pitchFamily="34" charset="0"/>
                  <a:ea typeface="宋体" panose="02010600030101010101" pitchFamily="2" charset="-122"/>
                  <a:cs typeface="Segoe UI Semibold" panose="020B0702040204020203" pitchFamily="34" charset="0"/>
                </a:rPr>
                <a:t>1</a:t>
              </a:r>
            </a:p>
          </p:txBody>
        </p:sp>
        <p:sp>
          <p:nvSpPr>
            <p:cNvPr id="39" name="Text Box 39"/>
            <p:cNvSpPr txBox="1">
              <a:spLocks noChangeArrowheads="1"/>
            </p:cNvSpPr>
            <p:nvPr/>
          </p:nvSpPr>
          <p:spPr bwMode="auto">
            <a:xfrm>
              <a:off x="-253" y="580"/>
              <a:ext cx="45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2400" dirty="0" err="1">
                  <a:solidFill>
                    <a:schemeClr val="accent6">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rPr>
                <a:t>C</a:t>
              </a:r>
              <a:r>
                <a:rPr lang="en-US" altLang="zh-CN" sz="2400" baseline="-25000" dirty="0" err="1">
                  <a:solidFill>
                    <a:schemeClr val="accent6">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rPr>
                <a:t>n</a:t>
              </a:r>
              <a:endParaRPr lang="en-US" altLang="zh-CN" sz="2400" baseline="-25000" dirty="0">
                <a:solidFill>
                  <a:schemeClr val="accent6">
                    <a:lumMod val="75000"/>
                  </a:schemeClr>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grpSp>
          <p:nvGrpSpPr>
            <p:cNvPr id="40" name="Group 40"/>
            <p:cNvGrpSpPr>
              <a:grpSpLocks/>
            </p:cNvGrpSpPr>
            <p:nvPr/>
          </p:nvGrpSpPr>
          <p:grpSpPr bwMode="auto">
            <a:xfrm>
              <a:off x="0" y="-473"/>
              <a:ext cx="4120" cy="2696"/>
              <a:chOff x="0" y="-473"/>
              <a:chExt cx="4120" cy="2696"/>
            </a:xfrm>
          </p:grpSpPr>
          <p:sp>
            <p:nvSpPr>
              <p:cNvPr id="41" name="Text Box 36"/>
              <p:cNvSpPr txBox="1">
                <a:spLocks noChangeArrowheads="1"/>
              </p:cNvSpPr>
              <p:nvPr/>
            </p:nvSpPr>
            <p:spPr bwMode="auto">
              <a:xfrm>
                <a:off x="660" y="-473"/>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dirty="0">
                    <a:ea typeface="宋体" panose="02010600030101010101" pitchFamily="2" charset="-122"/>
                  </a:rPr>
                  <a:t>R</a:t>
                </a:r>
                <a:r>
                  <a:rPr lang="en-US" altLang="zh-CN" sz="1800" baseline="-25000" dirty="0">
                    <a:ea typeface="宋体" panose="02010600030101010101" pitchFamily="2" charset="-122"/>
                  </a:rPr>
                  <a:t>n-1</a:t>
                </a:r>
              </a:p>
            </p:txBody>
          </p:sp>
          <p:sp>
            <p:nvSpPr>
              <p:cNvPr id="42" name="Line 41"/>
              <p:cNvSpPr>
                <a:spLocks noChangeShapeType="1"/>
              </p:cNvSpPr>
              <p:nvPr/>
            </p:nvSpPr>
            <p:spPr bwMode="auto">
              <a:xfrm>
                <a:off x="1134" y="730"/>
                <a:ext cx="456" cy="0"/>
              </a:xfrm>
              <a:prstGeom prst="line">
                <a:avLst/>
              </a:prstGeom>
              <a:noFill/>
              <a:ln w="19050">
                <a:solidFill>
                  <a:srgbClr val="86BC64"/>
                </a:solidFill>
                <a:round/>
                <a:headEnd type="stealth" w="lg" len="lg"/>
                <a:tailEnd/>
              </a:ln>
              <a:extLst>
                <a:ext uri="{909E8E84-426E-40DD-AFC4-6F175D3DCCD1}">
                  <a14:hiddenFill xmlns:a14="http://schemas.microsoft.com/office/drawing/2010/main">
                    <a:noFill/>
                  </a14:hiddenFill>
                </a:ext>
              </a:extLst>
            </p:spPr>
            <p:txBody>
              <a:bodyPr/>
              <a:lstStyle/>
              <a:p>
                <a:endParaRPr lang="zh-CN" altLang="en-US"/>
              </a:p>
            </p:txBody>
          </p:sp>
          <p:sp>
            <p:nvSpPr>
              <p:cNvPr id="43" name="Rectangle 42"/>
              <p:cNvSpPr>
                <a:spLocks noChangeArrowheads="1"/>
              </p:cNvSpPr>
              <p:nvPr/>
            </p:nvSpPr>
            <p:spPr bwMode="auto">
              <a:xfrm>
                <a:off x="639" y="564"/>
                <a:ext cx="495" cy="302"/>
              </a:xfrm>
              <a:prstGeom prst="rect">
                <a:avLst/>
              </a:prstGeom>
              <a:solidFill>
                <a:srgbClr val="99FFCC"/>
              </a:solidFill>
              <a:ln w="28575">
                <a:solidFill>
                  <a:schemeClr val="tx1"/>
                </a:solidFill>
                <a:miter lim="800000"/>
                <a:headEnd/>
                <a:tailEnd/>
              </a:ln>
              <a:effectLst>
                <a:outerShdw blurRad="50800" dist="38100" dir="5400000" algn="t" rotWithShape="0">
                  <a:prstClr val="black">
                    <a:alpha val="40000"/>
                  </a:prstClr>
                </a:outerShdw>
              </a:effectLst>
            </p:spPr>
            <p:txBody>
              <a:bodyPr wrap="none" anchor="ctr"/>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lnSpc>
                    <a:spcPct val="100000"/>
                  </a:lnSpc>
                  <a:spcBef>
                    <a:spcPct val="0"/>
                  </a:spcBef>
                  <a:buClrTx/>
                  <a:buSzTx/>
                  <a:buFontTx/>
                  <a:buNone/>
                </a:pPr>
                <a:r>
                  <a:rPr lang="en-US" altLang="zh-CN" sz="1800"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ALU</a:t>
                </a:r>
                <a:r>
                  <a:rPr lang="en-US" altLang="zh-CN" sz="1800" b="0" u="none" baseline="-250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n-1</a:t>
                </a:r>
              </a:p>
            </p:txBody>
          </p:sp>
          <p:sp>
            <p:nvSpPr>
              <p:cNvPr id="44" name="Line 43"/>
              <p:cNvSpPr>
                <a:spLocks noChangeShapeType="1"/>
              </p:cNvSpPr>
              <p:nvPr/>
            </p:nvSpPr>
            <p:spPr bwMode="auto">
              <a:xfrm flipV="1">
                <a:off x="896" y="-246"/>
                <a:ext cx="0" cy="810"/>
              </a:xfrm>
              <a:prstGeom prst="line">
                <a:avLst/>
              </a:prstGeom>
              <a:noFill/>
              <a:ln w="19050">
                <a:solidFill>
                  <a:schemeClr val="tx1"/>
                </a:solidFill>
                <a:round/>
                <a:headEnd w="lg" len="lg"/>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45" name="Line 44"/>
              <p:cNvSpPr>
                <a:spLocks noChangeShapeType="1"/>
              </p:cNvSpPr>
              <p:nvPr/>
            </p:nvSpPr>
            <p:spPr bwMode="auto">
              <a:xfrm flipV="1">
                <a:off x="771" y="866"/>
                <a:ext cx="0" cy="1134"/>
              </a:xfrm>
              <a:prstGeom prst="line">
                <a:avLst/>
              </a:prstGeom>
              <a:noFill/>
              <a:ln w="19050">
                <a:solidFill>
                  <a:schemeClr val="tx1"/>
                </a:solidFill>
                <a:round/>
                <a:headEnd w="lg" len="lg"/>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46" name="Line 45"/>
              <p:cNvSpPr>
                <a:spLocks noChangeShapeType="1"/>
              </p:cNvSpPr>
              <p:nvPr/>
            </p:nvSpPr>
            <p:spPr bwMode="auto">
              <a:xfrm flipV="1">
                <a:off x="998" y="866"/>
                <a:ext cx="0" cy="1134"/>
              </a:xfrm>
              <a:prstGeom prst="line">
                <a:avLst/>
              </a:prstGeom>
              <a:noFill/>
              <a:ln w="19050">
                <a:solidFill>
                  <a:schemeClr val="tx1"/>
                </a:solidFill>
                <a:round/>
                <a:headEnd w="lg" len="lg"/>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47" name="Text Box 46"/>
              <p:cNvSpPr txBox="1">
                <a:spLocks noChangeArrowheads="1"/>
              </p:cNvSpPr>
              <p:nvPr/>
            </p:nvSpPr>
            <p:spPr bwMode="auto">
              <a:xfrm>
                <a:off x="544" y="1988"/>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dirty="0">
                    <a:ea typeface="宋体" panose="02010600030101010101" pitchFamily="2" charset="-122"/>
                  </a:rPr>
                  <a:t>a</a:t>
                </a:r>
                <a:r>
                  <a:rPr lang="en-US" altLang="zh-CN" sz="1800" baseline="-25000" dirty="0">
                    <a:ea typeface="宋体" panose="02010600030101010101" pitchFamily="2" charset="-122"/>
                  </a:rPr>
                  <a:t>n-1</a:t>
                </a:r>
              </a:p>
            </p:txBody>
          </p:sp>
          <p:sp>
            <p:nvSpPr>
              <p:cNvPr id="48" name="Text Box 47"/>
              <p:cNvSpPr txBox="1">
                <a:spLocks noChangeArrowheads="1"/>
              </p:cNvSpPr>
              <p:nvPr/>
            </p:nvSpPr>
            <p:spPr bwMode="auto">
              <a:xfrm>
                <a:off x="907" y="1992"/>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dirty="0">
                    <a:ea typeface="宋体" panose="02010600030101010101" pitchFamily="2" charset="-122"/>
                  </a:rPr>
                  <a:t>b</a:t>
                </a:r>
                <a:r>
                  <a:rPr lang="en-US" altLang="zh-CN" sz="1800" baseline="-25000" dirty="0">
                    <a:ea typeface="宋体" panose="02010600030101010101" pitchFamily="2" charset="-122"/>
                  </a:rPr>
                  <a:t>n-1</a:t>
                </a:r>
              </a:p>
            </p:txBody>
          </p:sp>
          <p:sp>
            <p:nvSpPr>
              <p:cNvPr id="49" name="Line 49"/>
              <p:cNvSpPr>
                <a:spLocks noChangeShapeType="1"/>
              </p:cNvSpPr>
              <p:nvPr/>
            </p:nvSpPr>
            <p:spPr bwMode="auto">
              <a:xfrm>
                <a:off x="0" y="730"/>
                <a:ext cx="635" cy="0"/>
              </a:xfrm>
              <a:prstGeom prst="line">
                <a:avLst/>
              </a:prstGeom>
              <a:noFill/>
              <a:ln w="19050">
                <a:solidFill>
                  <a:srgbClr val="86BC64"/>
                </a:solidFill>
                <a:round/>
                <a:headEnd type="stealth" w="lg" len="lg"/>
                <a:tailEnd w="lg" len="lg"/>
              </a:ln>
              <a:extLst>
                <a:ext uri="{909E8E84-426E-40DD-AFC4-6F175D3DCCD1}">
                  <a14:hiddenFill xmlns:a14="http://schemas.microsoft.com/office/drawing/2010/main">
                    <a:noFill/>
                  </a14:hiddenFill>
                </a:ext>
              </a:extLst>
            </p:spPr>
            <p:txBody>
              <a:bodyPr/>
              <a:lstStyle/>
              <a:p>
                <a:endParaRPr lang="zh-CN" altLang="en-US"/>
              </a:p>
            </p:txBody>
          </p:sp>
          <p:sp>
            <p:nvSpPr>
              <p:cNvPr id="61" name="Line 45">
                <a:extLst>
                  <a:ext uri="{FF2B5EF4-FFF2-40B4-BE49-F238E27FC236}">
                    <a16:creationId xmlns:a16="http://schemas.microsoft.com/office/drawing/2014/main" id="{4451D399-443A-45A9-ADAA-F3CBBD538AB6}"/>
                  </a:ext>
                </a:extLst>
              </p:cNvPr>
              <p:cNvSpPr>
                <a:spLocks noChangeShapeType="1"/>
              </p:cNvSpPr>
              <p:nvPr/>
            </p:nvSpPr>
            <p:spPr bwMode="auto">
              <a:xfrm flipV="1">
                <a:off x="880" y="869"/>
                <a:ext cx="0" cy="399"/>
              </a:xfrm>
              <a:prstGeom prst="line">
                <a:avLst/>
              </a:prstGeom>
              <a:noFill/>
              <a:ln w="19050" cap="sq">
                <a:solidFill>
                  <a:srgbClr val="ED7D31"/>
                </a:solidFill>
                <a:round/>
                <a:headEnd w="lg" len="lg"/>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66" name="Line 45">
                <a:extLst>
                  <a:ext uri="{FF2B5EF4-FFF2-40B4-BE49-F238E27FC236}">
                    <a16:creationId xmlns:a16="http://schemas.microsoft.com/office/drawing/2014/main" id="{2DB8F686-ABB8-42AA-A8D8-7970BB2EEE9F}"/>
                  </a:ext>
                </a:extLst>
              </p:cNvPr>
              <p:cNvSpPr>
                <a:spLocks noChangeShapeType="1"/>
              </p:cNvSpPr>
              <p:nvPr/>
            </p:nvSpPr>
            <p:spPr bwMode="auto">
              <a:xfrm flipV="1">
                <a:off x="1850" y="875"/>
                <a:ext cx="0" cy="399"/>
              </a:xfrm>
              <a:prstGeom prst="line">
                <a:avLst/>
              </a:prstGeom>
              <a:noFill/>
              <a:ln w="19050">
                <a:solidFill>
                  <a:srgbClr val="ED7D31"/>
                </a:solidFill>
                <a:round/>
                <a:headEnd type="oval" w="med" len="me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69" name="Line 45">
                <a:extLst>
                  <a:ext uri="{FF2B5EF4-FFF2-40B4-BE49-F238E27FC236}">
                    <a16:creationId xmlns:a16="http://schemas.microsoft.com/office/drawing/2014/main" id="{D97841A0-7A67-4A87-A3B4-200C46B3B1E0}"/>
                  </a:ext>
                </a:extLst>
              </p:cNvPr>
              <p:cNvSpPr>
                <a:spLocks noChangeShapeType="1"/>
              </p:cNvSpPr>
              <p:nvPr/>
            </p:nvSpPr>
            <p:spPr bwMode="auto">
              <a:xfrm flipV="1">
                <a:off x="3166" y="875"/>
                <a:ext cx="0" cy="399"/>
              </a:xfrm>
              <a:prstGeom prst="line">
                <a:avLst/>
              </a:prstGeom>
              <a:noFill/>
              <a:ln w="19050">
                <a:solidFill>
                  <a:srgbClr val="ED7D31"/>
                </a:solidFill>
                <a:round/>
                <a:headEnd type="oval" w="med" len="me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72" name="Line 45">
                <a:extLst>
                  <a:ext uri="{FF2B5EF4-FFF2-40B4-BE49-F238E27FC236}">
                    <a16:creationId xmlns:a16="http://schemas.microsoft.com/office/drawing/2014/main" id="{E59B95D7-1927-4027-B9FD-7DCBA4EA4EBE}"/>
                  </a:ext>
                </a:extLst>
              </p:cNvPr>
              <p:cNvSpPr>
                <a:spLocks noChangeShapeType="1"/>
              </p:cNvSpPr>
              <p:nvPr/>
            </p:nvSpPr>
            <p:spPr bwMode="auto">
              <a:xfrm flipV="1">
                <a:off x="4120" y="872"/>
                <a:ext cx="0" cy="399"/>
              </a:xfrm>
              <a:prstGeom prst="line">
                <a:avLst/>
              </a:prstGeom>
              <a:noFill/>
              <a:ln w="19050">
                <a:solidFill>
                  <a:srgbClr val="ED7D31"/>
                </a:solidFill>
                <a:round/>
                <a:headEnd type="oval" w="med" len="med"/>
                <a:tailEnd type="stealth" w="lg" len="lg"/>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67" name="组合 66">
            <a:extLst>
              <a:ext uri="{FF2B5EF4-FFF2-40B4-BE49-F238E27FC236}">
                <a16:creationId xmlns:a16="http://schemas.microsoft.com/office/drawing/2014/main" id="{08771373-4E0E-4F50-9EAC-EF7F19139B8C}"/>
              </a:ext>
            </a:extLst>
          </p:cNvPr>
          <p:cNvGrpSpPr/>
          <p:nvPr/>
        </p:nvGrpSpPr>
        <p:grpSpPr>
          <a:xfrm>
            <a:off x="5409337" y="1346037"/>
            <a:ext cx="2447925" cy="4279899"/>
            <a:chOff x="5840414" y="1441287"/>
            <a:chExt cx="2447925" cy="4279899"/>
          </a:xfrm>
        </p:grpSpPr>
        <p:grpSp>
          <p:nvGrpSpPr>
            <p:cNvPr id="24" name="Group 24"/>
            <p:cNvGrpSpPr>
              <a:grpSpLocks/>
            </p:cNvGrpSpPr>
            <p:nvPr/>
          </p:nvGrpSpPr>
          <p:grpSpPr bwMode="auto">
            <a:xfrm>
              <a:off x="5840414" y="1441287"/>
              <a:ext cx="2447925" cy="4279899"/>
              <a:chOff x="0" y="-469"/>
              <a:chExt cx="1542" cy="2696"/>
            </a:xfrm>
          </p:grpSpPr>
          <p:sp>
            <p:nvSpPr>
              <p:cNvPr id="25" name="Rectangle 24"/>
              <p:cNvSpPr>
                <a:spLocks noChangeArrowheads="1"/>
              </p:cNvSpPr>
              <p:nvPr/>
            </p:nvSpPr>
            <p:spPr bwMode="auto">
              <a:xfrm>
                <a:off x="820" y="560"/>
                <a:ext cx="495" cy="302"/>
              </a:xfrm>
              <a:prstGeom prst="rect">
                <a:avLst/>
              </a:prstGeom>
              <a:solidFill>
                <a:srgbClr val="99FFCC"/>
              </a:solidFill>
              <a:ln w="28575">
                <a:solidFill>
                  <a:schemeClr val="tx1"/>
                </a:solidFill>
                <a:miter lim="800000"/>
                <a:headEnd/>
                <a:tailEnd/>
              </a:ln>
              <a:effectLst>
                <a:outerShdw blurRad="50800" dist="38100" dir="5400000" algn="t" rotWithShape="0">
                  <a:prstClr val="black">
                    <a:alpha val="40000"/>
                  </a:prstClr>
                </a:outerShdw>
              </a:effectLst>
            </p:spPr>
            <p:txBody>
              <a:bodyPr wrap="none" anchor="ctr"/>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lnSpc>
                    <a:spcPct val="100000"/>
                  </a:lnSpc>
                  <a:spcBef>
                    <a:spcPct val="0"/>
                  </a:spcBef>
                  <a:buClrTx/>
                  <a:buSzTx/>
                  <a:buFontTx/>
                  <a:buNone/>
                </a:pPr>
                <a:r>
                  <a:rPr lang="en-US" altLang="zh-CN" sz="1800"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ALU</a:t>
                </a:r>
                <a:r>
                  <a:rPr lang="en-US" altLang="zh-CN" sz="1800" b="0" u="none" baseline="-250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1</a:t>
                </a:r>
              </a:p>
            </p:txBody>
          </p:sp>
          <p:sp>
            <p:nvSpPr>
              <p:cNvPr id="26" name="Line 25"/>
              <p:cNvSpPr>
                <a:spLocks noChangeShapeType="1"/>
              </p:cNvSpPr>
              <p:nvPr/>
            </p:nvSpPr>
            <p:spPr bwMode="auto">
              <a:xfrm flipV="1">
                <a:off x="1059" y="-253"/>
                <a:ext cx="0" cy="813"/>
              </a:xfrm>
              <a:prstGeom prst="line">
                <a:avLst/>
              </a:prstGeom>
              <a:noFill/>
              <a:ln w="19050">
                <a:solidFill>
                  <a:schemeClr val="tx1"/>
                </a:solidFill>
                <a:round/>
                <a:headEnd w="lg" len="lg"/>
                <a:tailEnd type="stealth" w="lg" len="lg"/>
              </a:ln>
              <a:extLst>
                <a:ext uri="{909E8E84-426E-40DD-AFC4-6F175D3DCCD1}">
                  <a14:hiddenFill xmlns:a14="http://schemas.microsoft.com/office/drawing/2010/main">
                    <a:noFill/>
                  </a14:hiddenFill>
                </a:ext>
              </a:extLst>
            </p:spPr>
            <p:txBody>
              <a:bodyPr/>
              <a:lstStyle/>
              <a:p>
                <a:endParaRPr lang="zh-CN" altLang="en-US" dirty="0"/>
              </a:p>
            </p:txBody>
          </p:sp>
          <p:sp>
            <p:nvSpPr>
              <p:cNvPr id="27" name="Line 26"/>
              <p:cNvSpPr>
                <a:spLocks noChangeShapeType="1"/>
              </p:cNvSpPr>
              <p:nvPr/>
            </p:nvSpPr>
            <p:spPr bwMode="auto">
              <a:xfrm>
                <a:off x="0" y="726"/>
                <a:ext cx="454" cy="0"/>
              </a:xfrm>
              <a:prstGeom prst="line">
                <a:avLst/>
              </a:prstGeom>
              <a:noFill/>
              <a:ln w="28575">
                <a:solidFill>
                  <a:srgbClr val="86BC64"/>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28"/>
              <p:cNvSpPr>
                <a:spLocks noChangeShapeType="1"/>
              </p:cNvSpPr>
              <p:nvPr/>
            </p:nvSpPr>
            <p:spPr bwMode="auto">
              <a:xfrm>
                <a:off x="454" y="726"/>
                <a:ext cx="365" cy="0"/>
              </a:xfrm>
              <a:prstGeom prst="line">
                <a:avLst/>
              </a:prstGeom>
              <a:noFill/>
              <a:ln w="19050">
                <a:solidFill>
                  <a:srgbClr val="86BC64"/>
                </a:solidFill>
                <a:round/>
                <a:headEnd type="stealth" w="lg" len="lg"/>
                <a:tailEnd type="none" w="lg" len="lg"/>
              </a:ln>
              <a:extLst>
                <a:ext uri="{909E8E84-426E-40DD-AFC4-6F175D3DCCD1}">
                  <a14:hiddenFill xmlns:a14="http://schemas.microsoft.com/office/drawing/2010/main">
                    <a:noFill/>
                  </a14:hiddenFill>
                </a:ext>
              </a:extLst>
            </p:spPr>
            <p:txBody>
              <a:bodyPr/>
              <a:lstStyle/>
              <a:p>
                <a:endParaRPr lang="zh-CN" altLang="en-US"/>
              </a:p>
            </p:txBody>
          </p:sp>
          <p:sp>
            <p:nvSpPr>
              <p:cNvPr id="30" name="Text Box 29"/>
              <p:cNvSpPr txBox="1">
                <a:spLocks noChangeArrowheads="1"/>
              </p:cNvSpPr>
              <p:nvPr/>
            </p:nvSpPr>
            <p:spPr bwMode="auto">
              <a:xfrm>
                <a:off x="890" y="-469"/>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dirty="0">
                    <a:ea typeface="宋体" panose="02010600030101010101" pitchFamily="2" charset="-122"/>
                  </a:rPr>
                  <a:t>R</a:t>
                </a:r>
                <a:r>
                  <a:rPr lang="en-US" altLang="zh-CN" sz="1800" baseline="-25000" dirty="0">
                    <a:ea typeface="宋体" panose="02010600030101010101" pitchFamily="2" charset="-122"/>
                  </a:rPr>
                  <a:t>1</a:t>
                </a:r>
              </a:p>
            </p:txBody>
          </p:sp>
          <p:sp>
            <p:nvSpPr>
              <p:cNvPr id="31" name="Line 30"/>
              <p:cNvSpPr>
                <a:spLocks noChangeShapeType="1"/>
              </p:cNvSpPr>
              <p:nvPr/>
            </p:nvSpPr>
            <p:spPr bwMode="auto">
              <a:xfrm flipV="1">
                <a:off x="953" y="862"/>
                <a:ext cx="0" cy="1134"/>
              </a:xfrm>
              <a:prstGeom prst="line">
                <a:avLst/>
              </a:prstGeom>
              <a:noFill/>
              <a:ln w="19050">
                <a:solidFill>
                  <a:schemeClr val="tx1"/>
                </a:solidFill>
                <a:round/>
                <a:headEnd w="lg" len="lg"/>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32" name="Line 31"/>
              <p:cNvSpPr>
                <a:spLocks noChangeShapeType="1"/>
              </p:cNvSpPr>
              <p:nvPr/>
            </p:nvSpPr>
            <p:spPr bwMode="auto">
              <a:xfrm flipV="1">
                <a:off x="1180" y="862"/>
                <a:ext cx="0" cy="1134"/>
              </a:xfrm>
              <a:prstGeom prst="line">
                <a:avLst/>
              </a:prstGeom>
              <a:noFill/>
              <a:ln w="19050">
                <a:solidFill>
                  <a:schemeClr val="tx1"/>
                </a:solidFill>
                <a:round/>
                <a:headEnd w="lg" len="lg"/>
                <a:tailEnd type="stealth" w="lg" len="lg"/>
              </a:ln>
              <a:extLst>
                <a:ext uri="{909E8E84-426E-40DD-AFC4-6F175D3DCCD1}">
                  <a14:hiddenFill xmlns:a14="http://schemas.microsoft.com/office/drawing/2010/main">
                    <a:noFill/>
                  </a14:hiddenFill>
                </a:ext>
              </a:extLst>
            </p:spPr>
            <p:txBody>
              <a:bodyPr/>
              <a:lstStyle/>
              <a:p>
                <a:endParaRPr lang="zh-CN" altLang="en-US" dirty="0"/>
              </a:p>
            </p:txBody>
          </p:sp>
          <p:sp>
            <p:nvSpPr>
              <p:cNvPr id="33" name="Text Box 32"/>
              <p:cNvSpPr txBox="1">
                <a:spLocks noChangeArrowheads="1"/>
              </p:cNvSpPr>
              <p:nvPr/>
            </p:nvSpPr>
            <p:spPr bwMode="auto">
              <a:xfrm>
                <a:off x="817" y="1996"/>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dirty="0">
                    <a:ea typeface="宋体" panose="02010600030101010101" pitchFamily="2" charset="-122"/>
                  </a:rPr>
                  <a:t>a</a:t>
                </a:r>
                <a:r>
                  <a:rPr lang="en-US" altLang="zh-CN" sz="1800" baseline="-25000" dirty="0">
                    <a:ea typeface="宋体" panose="02010600030101010101" pitchFamily="2" charset="-122"/>
                  </a:rPr>
                  <a:t>1</a:t>
                </a:r>
              </a:p>
            </p:txBody>
          </p:sp>
          <p:sp>
            <p:nvSpPr>
              <p:cNvPr id="34" name="Text Box 33"/>
              <p:cNvSpPr txBox="1">
                <a:spLocks noChangeArrowheads="1"/>
              </p:cNvSpPr>
              <p:nvPr/>
            </p:nvSpPr>
            <p:spPr bwMode="auto">
              <a:xfrm>
                <a:off x="1089" y="1988"/>
                <a:ext cx="4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1800" dirty="0">
                    <a:ea typeface="宋体" panose="02010600030101010101" pitchFamily="2" charset="-122"/>
                  </a:rPr>
                  <a:t>b</a:t>
                </a:r>
                <a:r>
                  <a:rPr lang="en-US" altLang="zh-CN" sz="1800" baseline="-25000" dirty="0">
                    <a:ea typeface="宋体" panose="02010600030101010101" pitchFamily="2" charset="-122"/>
                  </a:rPr>
                  <a:t>1</a:t>
                </a:r>
              </a:p>
            </p:txBody>
          </p:sp>
        </p:grpSp>
        <p:sp>
          <p:nvSpPr>
            <p:cNvPr id="3" name="文本框 2">
              <a:extLst>
                <a:ext uri="{FF2B5EF4-FFF2-40B4-BE49-F238E27FC236}">
                  <a16:creationId xmlns:a16="http://schemas.microsoft.com/office/drawing/2014/main" id="{F56FA120-2378-476D-86FA-19294FA172B9}"/>
                </a:ext>
              </a:extLst>
            </p:cNvPr>
            <p:cNvSpPr txBox="1"/>
            <p:nvPr/>
          </p:nvSpPr>
          <p:spPr>
            <a:xfrm>
              <a:off x="6343652" y="5317169"/>
              <a:ext cx="577852" cy="366708"/>
            </a:xfrm>
            <a:prstGeom prst="rect">
              <a:avLst/>
            </a:prstGeom>
            <a:noFill/>
          </p:spPr>
          <p:txBody>
            <a:bodyPr wrap="square" rtlCol="0">
              <a:spAutoFit/>
            </a:bodyPr>
            <a:lstStyle/>
            <a:p>
              <a:r>
                <a:rPr lang="en-US" altLang="zh-CN"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dirty="0">
                <a:latin typeface="Segoe UI Black" panose="020B0A02040204020203" pitchFamily="34" charset="0"/>
                <a:cs typeface="Segoe UI Black" panose="020B0A02040204020203" pitchFamily="34" charset="0"/>
              </a:endParaRPr>
            </a:p>
          </p:txBody>
        </p:sp>
      </p:grpSp>
      <p:cxnSp>
        <p:nvCxnSpPr>
          <p:cNvPr id="63" name="直接连接符 62">
            <a:extLst>
              <a:ext uri="{FF2B5EF4-FFF2-40B4-BE49-F238E27FC236}">
                <a16:creationId xmlns:a16="http://schemas.microsoft.com/office/drawing/2014/main" id="{ABB4B312-7FD1-41D4-A01B-622125E598FD}"/>
              </a:ext>
            </a:extLst>
          </p:cNvPr>
          <p:cNvCxnSpPr>
            <a:cxnSpLocks/>
          </p:cNvCxnSpPr>
          <p:nvPr/>
        </p:nvCxnSpPr>
        <p:spPr>
          <a:xfrm>
            <a:off x="3475445" y="4101938"/>
            <a:ext cx="6710677" cy="0"/>
          </a:xfrm>
          <a:prstGeom prst="line">
            <a:avLst/>
          </a:prstGeom>
          <a:ln w="19050" cap="sq">
            <a:solidFill>
              <a:srgbClr val="ED7D31"/>
            </a:solidFill>
          </a:ln>
        </p:spPr>
        <p:style>
          <a:lnRef idx="1">
            <a:schemeClr val="accent1"/>
          </a:lnRef>
          <a:fillRef idx="0">
            <a:schemeClr val="accent1"/>
          </a:fillRef>
          <a:effectRef idx="0">
            <a:schemeClr val="accent1"/>
          </a:effectRef>
          <a:fontRef idx="minor">
            <a:schemeClr val="tx1"/>
          </a:fontRef>
        </p:style>
      </p:cxnSp>
      <p:sp>
        <p:nvSpPr>
          <p:cNvPr id="73" name="文本框 72">
            <a:extLst>
              <a:ext uri="{FF2B5EF4-FFF2-40B4-BE49-F238E27FC236}">
                <a16:creationId xmlns:a16="http://schemas.microsoft.com/office/drawing/2014/main" id="{A4290A39-F790-44EB-B700-9EB9FADA5E89}"/>
              </a:ext>
            </a:extLst>
          </p:cNvPr>
          <p:cNvSpPr txBox="1"/>
          <p:nvPr/>
        </p:nvSpPr>
        <p:spPr>
          <a:xfrm>
            <a:off x="10171338" y="3861579"/>
            <a:ext cx="1547218" cy="461665"/>
          </a:xfrm>
          <a:prstGeom prst="rect">
            <a:avLst/>
          </a:prstGeom>
          <a:noFill/>
          <a:extLst>
            <a:ext uri="{909E8E84-426E-40DD-AFC4-6F175D3DCCD1}">
              <a14:hiddenFill xmlns:a14="http://schemas.microsoft.com/office/drawing/2010/main">
                <a:noFill/>
              </a14:hiddenFill>
            </a:ext>
          </a:extLst>
        </p:spPr>
        <p:txBody>
          <a:bodyPr wrap="none" rtlCol="0">
            <a:spAutoFit/>
          </a:bodyPr>
          <a:lstStyle/>
          <a:p>
            <a:r>
              <a:rPr lang="en-US" altLang="zh-CN" sz="2400" dirty="0">
                <a:solidFill>
                  <a:srgbClr val="ED7D31"/>
                </a:solidFill>
                <a:latin typeface="Segoe UI Semibold" panose="020B0702040204020203" pitchFamily="34" charset="0"/>
                <a:cs typeface="Segoe UI Semibold" panose="020B0702040204020203" pitchFamily="34" charset="0"/>
              </a:rPr>
              <a:t>operation</a:t>
            </a:r>
          </a:p>
        </p:txBody>
      </p:sp>
      <p:sp>
        <p:nvSpPr>
          <p:cNvPr id="55" name="文本框 54">
            <a:extLst>
              <a:ext uri="{FF2B5EF4-FFF2-40B4-BE49-F238E27FC236}">
                <a16:creationId xmlns:a16="http://schemas.microsoft.com/office/drawing/2014/main" id="{1C0D74FC-98AC-4BF7-AD86-C145CCAC9DE1}"/>
              </a:ext>
            </a:extLst>
          </p:cNvPr>
          <p:cNvSpPr txBox="1"/>
          <p:nvPr/>
        </p:nvSpPr>
        <p:spPr>
          <a:xfrm>
            <a:off x="2545702" y="2320088"/>
            <a:ext cx="756938" cy="430887"/>
          </a:xfrm>
          <a:prstGeom prst="rect">
            <a:avLst/>
          </a:prstGeom>
          <a:noFill/>
        </p:spPr>
        <p:txBody>
          <a:bodyPr wrap="none" rtlCol="0">
            <a:spAutoFit/>
          </a:bodyPr>
          <a:lstStyle/>
          <a:p>
            <a:r>
              <a:rPr lang="en-US" altLang="zh-CN" sz="2200"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2200" dirty="0">
              <a:latin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24282343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算术逻辑运算单元</a:t>
            </a:r>
            <a:r>
              <a:rPr lang="en-US" altLang="zh-CN" dirty="0"/>
              <a:t>ALU</a:t>
            </a:r>
            <a:r>
              <a:rPr lang="zh-CN" altLang="en-US" dirty="0"/>
              <a:t>组成</a:t>
            </a:r>
            <a:r>
              <a:rPr lang="en-US" altLang="zh-CN" dirty="0">
                <a:latin typeface="Arial" panose="020B0604020202020204" pitchFamily="34" charset="0"/>
              </a:rPr>
              <a:t>…</a:t>
            </a:r>
            <a:endParaRPr lang="zh-CN" altLang="en-US" dirty="0"/>
          </a:p>
        </p:txBody>
      </p:sp>
      <p:sp>
        <p:nvSpPr>
          <p:cNvPr id="3" name="内容占位符 2"/>
          <p:cNvSpPr>
            <a:spLocks noGrp="1"/>
          </p:cNvSpPr>
          <p:nvPr>
            <p:ph idx="1"/>
          </p:nvPr>
        </p:nvSpPr>
        <p:spPr>
          <a:xfrm>
            <a:off x="487822" y="942764"/>
            <a:ext cx="11521298" cy="5637024"/>
          </a:xfrm>
        </p:spPr>
        <p:txBody>
          <a:bodyPr/>
          <a:lstStyle/>
          <a:p>
            <a:r>
              <a:rPr lang="en-US" altLang="zh-CN" dirty="0"/>
              <a:t>IA-32</a:t>
            </a:r>
            <a:r>
              <a:rPr lang="zh-CN" altLang="en-US" dirty="0"/>
              <a:t>中的</a:t>
            </a:r>
            <a:r>
              <a:rPr lang="en-US" altLang="zh-CN" dirty="0"/>
              <a:t>EFLAGS</a:t>
            </a:r>
            <a:r>
              <a:rPr lang="zh-CN" altLang="en-US" dirty="0"/>
              <a:t>寄存器 </a:t>
            </a:r>
            <a:endParaRPr lang="en-US" altLang="zh-CN" dirty="0"/>
          </a:p>
          <a:p>
            <a:pPr lvl="1"/>
            <a:r>
              <a:rPr lang="en-US" altLang="zh-CN" dirty="0"/>
              <a:t>ZF</a:t>
            </a:r>
            <a:r>
              <a:rPr lang="zh-CN" altLang="en-US" dirty="0"/>
              <a:t>（结果为零）  </a:t>
            </a:r>
            <a:endParaRPr lang="en-US" altLang="zh-CN" dirty="0"/>
          </a:p>
          <a:p>
            <a:pPr lvl="1"/>
            <a:r>
              <a:rPr lang="en-US" altLang="zh-CN" dirty="0"/>
              <a:t>SF</a:t>
            </a:r>
            <a:r>
              <a:rPr lang="zh-CN" altLang="en-US" dirty="0"/>
              <a:t>（结果为负数）</a:t>
            </a:r>
          </a:p>
          <a:p>
            <a:pPr lvl="1"/>
            <a:r>
              <a:rPr lang="en-US" altLang="zh-CN" dirty="0"/>
              <a:t>CF</a:t>
            </a:r>
            <a:r>
              <a:rPr lang="zh-CN" altLang="en-US" dirty="0"/>
              <a:t>（进位</a:t>
            </a:r>
            <a:r>
              <a:rPr lang="en-US" altLang="zh-CN" dirty="0"/>
              <a:t>/</a:t>
            </a:r>
            <a:r>
              <a:rPr lang="zh-CN" altLang="en-US" dirty="0"/>
              <a:t>借位）     </a:t>
            </a:r>
            <a:endParaRPr lang="en-US" altLang="zh-CN" dirty="0"/>
          </a:p>
          <a:p>
            <a:pPr lvl="1"/>
            <a:r>
              <a:rPr lang="en-US" altLang="zh-CN" dirty="0"/>
              <a:t>OF</a:t>
            </a:r>
            <a:r>
              <a:rPr lang="zh-CN" altLang="en-US" dirty="0"/>
              <a:t>（有符号溢出）</a:t>
            </a:r>
          </a:p>
          <a:p>
            <a:r>
              <a:rPr lang="en-US" altLang="zh-CN" dirty="0"/>
              <a:t>MIPS</a:t>
            </a:r>
            <a:r>
              <a:rPr lang="zh-CN" altLang="en-US" dirty="0"/>
              <a:t>、</a:t>
            </a:r>
            <a:r>
              <a:rPr lang="en-US" altLang="zh-CN" dirty="0"/>
              <a:t>RISC-V </a:t>
            </a:r>
            <a:r>
              <a:rPr lang="zh-CN" altLang="en-US" dirty="0"/>
              <a:t>无标志寄存器</a:t>
            </a:r>
            <a:endParaRPr lang="en-US" altLang="zh-CN" dirty="0"/>
          </a:p>
          <a:p>
            <a:pPr lvl="1"/>
            <a:r>
              <a:rPr lang="zh-CN" altLang="en-US" dirty="0"/>
              <a:t>但仍存在标志位</a:t>
            </a:r>
            <a:endParaRPr lang="en-US" altLang="zh-CN" dirty="0"/>
          </a:p>
          <a:p>
            <a:r>
              <a:rPr lang="zh-CN" altLang="en-US" dirty="0"/>
              <a:t>真实</a:t>
            </a:r>
            <a:r>
              <a:rPr lang="en-US" altLang="zh-CN" dirty="0"/>
              <a:t>CPU</a:t>
            </a:r>
            <a:r>
              <a:rPr lang="zh-CN" altLang="en-US" dirty="0"/>
              <a:t>中</a:t>
            </a:r>
            <a:r>
              <a:rPr lang="en-US" altLang="zh-CN" dirty="0"/>
              <a:t>ALU</a:t>
            </a:r>
            <a:r>
              <a:rPr lang="zh-CN" altLang="en-US" dirty="0"/>
              <a:t>较复杂</a:t>
            </a:r>
            <a:endParaRPr lang="en-US" altLang="zh-CN" dirty="0"/>
          </a:p>
          <a:p>
            <a:pPr lvl="1"/>
            <a:r>
              <a:rPr lang="zh-CN" altLang="en-US" dirty="0"/>
              <a:t>乘法，除法，浮点运算分离</a:t>
            </a:r>
          </a:p>
          <a:p>
            <a:endParaRPr lang="zh-CN" altLang="en-US" dirty="0"/>
          </a:p>
          <a:p>
            <a:endParaRPr lang="zh-CN" altLang="en-US" dirty="0"/>
          </a:p>
        </p:txBody>
      </p:sp>
      <p:grpSp>
        <p:nvGrpSpPr>
          <p:cNvPr id="28" name="组合 27">
            <a:extLst>
              <a:ext uri="{FF2B5EF4-FFF2-40B4-BE49-F238E27FC236}">
                <a16:creationId xmlns:a16="http://schemas.microsoft.com/office/drawing/2014/main" id="{0A08A60A-B080-44D1-91C5-70654B141C0D}"/>
              </a:ext>
            </a:extLst>
          </p:cNvPr>
          <p:cNvGrpSpPr/>
          <p:nvPr/>
        </p:nvGrpSpPr>
        <p:grpSpPr>
          <a:xfrm>
            <a:off x="6088521" y="1037185"/>
            <a:ext cx="4101007" cy="3996751"/>
            <a:chOff x="4727448" y="1684635"/>
            <a:chExt cx="4101007" cy="3996751"/>
          </a:xfrm>
        </p:grpSpPr>
        <p:cxnSp>
          <p:nvCxnSpPr>
            <p:cNvPr id="16" name="直接箭头连接符 15">
              <a:extLst>
                <a:ext uri="{FF2B5EF4-FFF2-40B4-BE49-F238E27FC236}">
                  <a16:creationId xmlns:a16="http://schemas.microsoft.com/office/drawing/2014/main" id="{D4618AEE-4C1E-4DE2-AFF9-04FE2C5157D6}"/>
                </a:ext>
              </a:extLst>
            </p:cNvPr>
            <p:cNvCxnSpPr>
              <a:cxnSpLocks/>
            </p:cNvCxnSpPr>
            <p:nvPr/>
          </p:nvCxnSpPr>
          <p:spPr>
            <a:xfrm>
              <a:off x="6372110" y="4592838"/>
              <a:ext cx="0" cy="614162"/>
            </a:xfrm>
            <a:prstGeom prst="straightConnector1">
              <a:avLst/>
            </a:prstGeom>
            <a:ln w="12700">
              <a:solidFill>
                <a:schemeClr val="tx1"/>
              </a:solidFill>
              <a:headEnd w="lg" len="lg"/>
              <a:tailEnd type="stealth" w="lg" len="lg"/>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9" name="任意多边形 171">
              <a:extLst>
                <a:ext uri="{FF2B5EF4-FFF2-40B4-BE49-F238E27FC236}">
                  <a16:creationId xmlns:a16="http://schemas.microsoft.com/office/drawing/2014/main" id="{94F8CCEF-4DA5-4761-BBEF-0B8E4CD23117}"/>
                </a:ext>
              </a:extLst>
            </p:cNvPr>
            <p:cNvSpPr/>
            <p:nvPr/>
          </p:nvSpPr>
          <p:spPr>
            <a:xfrm rot="5400000">
              <a:off x="5224358" y="3255945"/>
              <a:ext cx="2195820" cy="1010662"/>
            </a:xfrm>
            <a:custGeom>
              <a:avLst/>
              <a:gdLst>
                <a:gd name="connsiteX0" fmla="*/ 0 w 1892300"/>
                <a:gd name="connsiteY0" fmla="*/ 800100 h 800100"/>
                <a:gd name="connsiteX1" fmla="*/ 387350 w 1892300"/>
                <a:gd name="connsiteY1" fmla="*/ 0 h 800100"/>
                <a:gd name="connsiteX2" fmla="*/ 1520825 w 1892300"/>
                <a:gd name="connsiteY2" fmla="*/ 0 h 800100"/>
                <a:gd name="connsiteX3" fmla="*/ 1892300 w 1892300"/>
                <a:gd name="connsiteY3" fmla="*/ 800100 h 800100"/>
                <a:gd name="connsiteX4" fmla="*/ 1035050 w 1892300"/>
                <a:gd name="connsiteY4" fmla="*/ 800100 h 800100"/>
                <a:gd name="connsiteX5" fmla="*/ 933450 w 1892300"/>
                <a:gd name="connsiteY5" fmla="*/ 600075 h 800100"/>
                <a:gd name="connsiteX6" fmla="*/ 828675 w 1892300"/>
                <a:gd name="connsiteY6" fmla="*/ 800100 h 800100"/>
                <a:gd name="connsiteX7" fmla="*/ 0 w 1892300"/>
                <a:gd name="connsiteY7" fmla="*/ 80010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2300" h="800100">
                  <a:moveTo>
                    <a:pt x="0" y="800100"/>
                  </a:moveTo>
                  <a:lnTo>
                    <a:pt x="387350" y="0"/>
                  </a:lnTo>
                  <a:lnTo>
                    <a:pt x="1520825" y="0"/>
                  </a:lnTo>
                  <a:lnTo>
                    <a:pt x="1892300" y="800100"/>
                  </a:lnTo>
                  <a:lnTo>
                    <a:pt x="1035050" y="800100"/>
                  </a:lnTo>
                  <a:lnTo>
                    <a:pt x="933450" y="600075"/>
                  </a:lnTo>
                  <a:lnTo>
                    <a:pt x="828675" y="800100"/>
                  </a:lnTo>
                  <a:lnTo>
                    <a:pt x="0" y="800100"/>
                  </a:lnTo>
                  <a:close/>
                </a:path>
              </a:pathLst>
            </a:custGeom>
            <a:solidFill>
              <a:srgbClr val="FFF2CC"/>
            </a:solidFill>
            <a:ln w="38100">
              <a:solidFill>
                <a:schemeClr val="bg2">
                  <a:lumMod val="2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0" name="直接箭头连接符 9">
              <a:extLst>
                <a:ext uri="{FF2B5EF4-FFF2-40B4-BE49-F238E27FC236}">
                  <a16:creationId xmlns:a16="http://schemas.microsoft.com/office/drawing/2014/main" id="{C62A0AF4-5B3D-4A8F-96F3-E403B744ADD4}"/>
                </a:ext>
              </a:extLst>
            </p:cNvPr>
            <p:cNvCxnSpPr>
              <a:cxnSpLocks/>
            </p:cNvCxnSpPr>
            <p:nvPr/>
          </p:nvCxnSpPr>
          <p:spPr>
            <a:xfrm>
              <a:off x="5105400" y="3027330"/>
              <a:ext cx="711537" cy="0"/>
            </a:xfrm>
            <a:prstGeom prst="straightConnector1">
              <a:avLst/>
            </a:prstGeom>
            <a:ln w="76200">
              <a:solidFill>
                <a:schemeClr val="tx1"/>
              </a:solidFill>
              <a:headEnd w="lg" len="lg"/>
              <a:tailEnd type="stealth" w="med" len="med"/>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06B6E34B-38CA-4416-8404-EFD4D0C7EF24}"/>
                </a:ext>
              </a:extLst>
            </p:cNvPr>
            <p:cNvCxnSpPr>
              <a:cxnSpLocks/>
            </p:cNvCxnSpPr>
            <p:nvPr/>
          </p:nvCxnSpPr>
          <p:spPr>
            <a:xfrm>
              <a:off x="5105400" y="4449730"/>
              <a:ext cx="711537" cy="0"/>
            </a:xfrm>
            <a:prstGeom prst="straightConnector1">
              <a:avLst/>
            </a:prstGeom>
            <a:ln w="76200">
              <a:solidFill>
                <a:schemeClr val="tx1"/>
              </a:solidFill>
              <a:headEnd w="lg" len="lg"/>
              <a:tailEnd type="stealth" w="med" len="med"/>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6EC5B39D-D5AE-4826-84FB-C55B2AC896F4}"/>
                </a:ext>
              </a:extLst>
            </p:cNvPr>
            <p:cNvCxnSpPr>
              <a:cxnSpLocks/>
            </p:cNvCxnSpPr>
            <p:nvPr/>
          </p:nvCxnSpPr>
          <p:spPr>
            <a:xfrm>
              <a:off x="6827599" y="3763930"/>
              <a:ext cx="943222" cy="0"/>
            </a:xfrm>
            <a:prstGeom prst="straightConnector1">
              <a:avLst/>
            </a:prstGeom>
            <a:ln w="76200">
              <a:solidFill>
                <a:schemeClr val="tx1"/>
              </a:solidFill>
              <a:headEnd w="lg" len="lg"/>
              <a:tailEnd type="stealth" w="med" len="med"/>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08BC327A-1DE8-48AE-A740-7A4CE507D2F3}"/>
                </a:ext>
              </a:extLst>
            </p:cNvPr>
            <p:cNvCxnSpPr>
              <a:cxnSpLocks/>
            </p:cNvCxnSpPr>
            <p:nvPr/>
          </p:nvCxnSpPr>
          <p:spPr>
            <a:xfrm>
              <a:off x="6827599" y="3421030"/>
              <a:ext cx="943222" cy="0"/>
            </a:xfrm>
            <a:prstGeom prst="straightConnector1">
              <a:avLst/>
            </a:prstGeom>
            <a:ln w="12700">
              <a:solidFill>
                <a:srgbClr val="0000FF"/>
              </a:solidFill>
              <a:headEnd w="lg" len="lg"/>
              <a:tailEnd type="stealth" w="lg" len="lg"/>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A156282C-4E2F-42C5-941D-2EC46F7907F7}"/>
                </a:ext>
              </a:extLst>
            </p:cNvPr>
            <p:cNvCxnSpPr>
              <a:cxnSpLocks/>
            </p:cNvCxnSpPr>
            <p:nvPr/>
          </p:nvCxnSpPr>
          <p:spPr>
            <a:xfrm>
              <a:off x="6827599" y="4094130"/>
              <a:ext cx="943222" cy="0"/>
            </a:xfrm>
            <a:prstGeom prst="straightConnector1">
              <a:avLst/>
            </a:prstGeom>
            <a:ln w="12700">
              <a:solidFill>
                <a:srgbClr val="0000FF"/>
              </a:solidFill>
              <a:headEnd w="lg" len="lg"/>
              <a:tailEnd type="stealth" w="lg" len="lg"/>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65B3A33B-8AF8-4558-9E18-72255B4776C4}"/>
                </a:ext>
              </a:extLst>
            </p:cNvPr>
            <p:cNvCxnSpPr>
              <a:cxnSpLocks/>
            </p:cNvCxnSpPr>
            <p:nvPr/>
          </p:nvCxnSpPr>
          <p:spPr>
            <a:xfrm>
              <a:off x="6346710" y="2159000"/>
              <a:ext cx="0" cy="755741"/>
            </a:xfrm>
            <a:prstGeom prst="straightConnector1">
              <a:avLst/>
            </a:prstGeom>
            <a:ln w="38100">
              <a:solidFill>
                <a:schemeClr val="tx1"/>
              </a:solidFill>
              <a:headEnd w="lg" len="lg"/>
              <a:tailEnd type="stealth" w="lg" len="lg"/>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45213D76-A12A-4066-A80A-1548091FD691}"/>
                </a:ext>
              </a:extLst>
            </p:cNvPr>
            <p:cNvSpPr txBox="1"/>
            <p:nvPr/>
          </p:nvSpPr>
          <p:spPr>
            <a:xfrm>
              <a:off x="6017991" y="3566283"/>
              <a:ext cx="756938" cy="430887"/>
            </a:xfrm>
            <a:prstGeom prst="rect">
              <a:avLst/>
            </a:prstGeom>
            <a:noFill/>
          </p:spPr>
          <p:txBody>
            <a:bodyPr wrap="none" rtlCol="0">
              <a:spAutoFit/>
            </a:bodyPr>
            <a:lstStyle/>
            <a:p>
              <a:r>
                <a:rPr lang="en-US" altLang="zh-CN" sz="2200"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2200" dirty="0">
                <a:latin typeface="Segoe UI Black" panose="020B0A02040204020203" pitchFamily="34" charset="0"/>
                <a:cs typeface="Segoe UI Black" panose="020B0A02040204020203" pitchFamily="34" charset="0"/>
              </a:endParaRPr>
            </a:p>
          </p:txBody>
        </p:sp>
        <p:sp>
          <p:nvSpPr>
            <p:cNvPr id="21" name="文本框 20">
              <a:extLst>
                <a:ext uri="{FF2B5EF4-FFF2-40B4-BE49-F238E27FC236}">
                  <a16:creationId xmlns:a16="http://schemas.microsoft.com/office/drawing/2014/main" id="{0F26EAFE-7EE9-452B-A65C-9B033658905C}"/>
                </a:ext>
              </a:extLst>
            </p:cNvPr>
            <p:cNvSpPr txBox="1"/>
            <p:nvPr/>
          </p:nvSpPr>
          <p:spPr>
            <a:xfrm>
              <a:off x="4741242" y="4193497"/>
              <a:ext cx="370614" cy="461665"/>
            </a:xfrm>
            <a:prstGeom prst="rect">
              <a:avLst/>
            </a:prstGeom>
            <a:noFill/>
          </p:spPr>
          <p:txBody>
            <a:bodyPr wrap="none" rtlCol="0">
              <a:spAutoFit/>
            </a:bodyPr>
            <a:lstStyle/>
            <a:p>
              <a:r>
                <a:rPr lang="en-US" altLang="zh-CN" sz="2400" dirty="0">
                  <a:latin typeface="Segoe UI Semibold" panose="020B0702040204020203" pitchFamily="34" charset="0"/>
                  <a:cs typeface="Segoe UI Semibold" panose="020B0702040204020203" pitchFamily="34" charset="0"/>
                </a:rPr>
                <a:t>b</a:t>
              </a:r>
              <a:endParaRPr lang="zh-CN" altLang="en-US" sz="2400" dirty="0">
                <a:latin typeface="Segoe UI Semibold" panose="020B0702040204020203" pitchFamily="34" charset="0"/>
                <a:cs typeface="Segoe UI Semibold" panose="020B0702040204020203" pitchFamily="34" charset="0"/>
              </a:endParaRPr>
            </a:p>
          </p:txBody>
        </p:sp>
        <p:sp>
          <p:nvSpPr>
            <p:cNvPr id="22" name="文本框 21">
              <a:extLst>
                <a:ext uri="{FF2B5EF4-FFF2-40B4-BE49-F238E27FC236}">
                  <a16:creationId xmlns:a16="http://schemas.microsoft.com/office/drawing/2014/main" id="{FFF2F7E4-9DFB-48E4-8FD9-814BF512A4B3}"/>
                </a:ext>
              </a:extLst>
            </p:cNvPr>
            <p:cNvSpPr txBox="1"/>
            <p:nvPr/>
          </p:nvSpPr>
          <p:spPr>
            <a:xfrm>
              <a:off x="4727448" y="2796497"/>
              <a:ext cx="344966" cy="461665"/>
            </a:xfrm>
            <a:prstGeom prst="rect">
              <a:avLst/>
            </a:prstGeom>
            <a:noFill/>
          </p:spPr>
          <p:txBody>
            <a:bodyPr wrap="none" rtlCol="0">
              <a:spAutoFit/>
            </a:bodyPr>
            <a:lstStyle/>
            <a:p>
              <a:r>
                <a:rPr lang="en-US" altLang="zh-CN" sz="2400" dirty="0">
                  <a:latin typeface="Segoe UI Semibold" panose="020B0702040204020203" pitchFamily="34" charset="0"/>
                  <a:cs typeface="Segoe UI Semibold" panose="020B0702040204020203" pitchFamily="34" charset="0"/>
                </a:rPr>
                <a:t>a</a:t>
              </a:r>
              <a:endParaRPr lang="zh-CN" altLang="en-US" sz="2400" dirty="0">
                <a:latin typeface="Segoe UI Semibold" panose="020B0702040204020203" pitchFamily="34" charset="0"/>
                <a:cs typeface="Segoe UI Semibold" panose="020B0702040204020203" pitchFamily="34" charset="0"/>
              </a:endParaRPr>
            </a:p>
          </p:txBody>
        </p:sp>
        <p:sp>
          <p:nvSpPr>
            <p:cNvPr id="23" name="文本框 22">
              <a:extLst>
                <a:ext uri="{FF2B5EF4-FFF2-40B4-BE49-F238E27FC236}">
                  <a16:creationId xmlns:a16="http://schemas.microsoft.com/office/drawing/2014/main" id="{399DA5DD-E850-4710-97A0-4163F11AD814}"/>
                </a:ext>
              </a:extLst>
            </p:cNvPr>
            <p:cNvSpPr txBox="1"/>
            <p:nvPr/>
          </p:nvSpPr>
          <p:spPr>
            <a:xfrm>
              <a:off x="5649301" y="1684635"/>
              <a:ext cx="1547218" cy="461665"/>
            </a:xfrm>
            <a:prstGeom prst="rect">
              <a:avLst/>
            </a:prstGeom>
            <a:noFill/>
            <a:extLst>
              <a:ext uri="{909E8E84-426E-40DD-AFC4-6F175D3DCCD1}">
                <a14:hiddenFill xmlns:a14="http://schemas.microsoft.com/office/drawing/2010/main">
                  <a:noFill/>
                </a14:hiddenFill>
              </a:ext>
            </a:extLst>
          </p:spPr>
          <p:txBody>
            <a:bodyPr wrap="none" rtlCol="0">
              <a:spAutoFit/>
            </a:bodyPr>
            <a:lstStyle/>
            <a:p>
              <a:r>
                <a:rPr lang="en-US" altLang="zh-CN" sz="2400" dirty="0">
                  <a:solidFill>
                    <a:srgbClr val="ED7D31"/>
                  </a:solidFill>
                  <a:latin typeface="Segoe UI Semibold" panose="020B0702040204020203" pitchFamily="34" charset="0"/>
                  <a:cs typeface="Segoe UI Semibold" panose="020B0702040204020203" pitchFamily="34" charset="0"/>
                </a:rPr>
                <a:t>operation</a:t>
              </a:r>
            </a:p>
          </p:txBody>
        </p:sp>
        <p:sp>
          <p:nvSpPr>
            <p:cNvPr id="24" name="文本框 23">
              <a:extLst>
                <a:ext uri="{FF2B5EF4-FFF2-40B4-BE49-F238E27FC236}">
                  <a16:creationId xmlns:a16="http://schemas.microsoft.com/office/drawing/2014/main" id="{D4D7160C-01FE-4FB9-A99F-2C8B135A3499}"/>
                </a:ext>
              </a:extLst>
            </p:cNvPr>
            <p:cNvSpPr txBox="1"/>
            <p:nvPr/>
          </p:nvSpPr>
          <p:spPr>
            <a:xfrm>
              <a:off x="7865819" y="3482703"/>
              <a:ext cx="962636" cy="461665"/>
            </a:xfrm>
            <a:prstGeom prst="rect">
              <a:avLst/>
            </a:prstGeom>
            <a:noFill/>
            <a:extLst>
              <a:ext uri="{909E8E84-426E-40DD-AFC4-6F175D3DCCD1}">
                <a14:hiddenFill xmlns:a14="http://schemas.microsoft.com/office/drawing/2010/main">
                  <a:noFill/>
                </a14:hiddenFill>
              </a:ext>
            </a:extLst>
          </p:spPr>
          <p:txBody>
            <a:bodyPr wrap="none" rtlCol="0">
              <a:spAutoFit/>
            </a:bodyPr>
            <a:lstStyle/>
            <a:p>
              <a:r>
                <a:rPr lang="en-US" altLang="zh-CN" sz="2400" dirty="0">
                  <a:latin typeface="Segoe UI Semibold" panose="020B0702040204020203" pitchFamily="34" charset="0"/>
                  <a:cs typeface="Segoe UI Semibold" panose="020B0702040204020203" pitchFamily="34" charset="0"/>
                </a:rPr>
                <a:t>result</a:t>
              </a:r>
            </a:p>
          </p:txBody>
        </p:sp>
        <p:sp>
          <p:nvSpPr>
            <p:cNvPr id="25" name="文本框 24">
              <a:extLst>
                <a:ext uri="{FF2B5EF4-FFF2-40B4-BE49-F238E27FC236}">
                  <a16:creationId xmlns:a16="http://schemas.microsoft.com/office/drawing/2014/main" id="{75B78351-5ACE-4F3A-87BA-DBEA93E7E91E}"/>
                </a:ext>
              </a:extLst>
            </p:cNvPr>
            <p:cNvSpPr txBox="1"/>
            <p:nvPr/>
          </p:nvSpPr>
          <p:spPr>
            <a:xfrm>
              <a:off x="7475919" y="2957538"/>
              <a:ext cx="519694" cy="461665"/>
            </a:xfrm>
            <a:prstGeom prst="rect">
              <a:avLst/>
            </a:prstGeom>
            <a:noFill/>
            <a:extLst>
              <a:ext uri="{909E8E84-426E-40DD-AFC4-6F175D3DCCD1}">
                <a14:hiddenFill xmlns:a14="http://schemas.microsoft.com/office/drawing/2010/main">
                  <a:noFill/>
                </a14:hiddenFill>
              </a:ext>
            </a:extLst>
          </p:spPr>
          <p:txBody>
            <a:bodyPr wrap="none" rtlCol="0">
              <a:spAutoFit/>
            </a:bodyPr>
            <a:lstStyle/>
            <a:p>
              <a:r>
                <a:rPr lang="en-US" altLang="zh-CN" sz="2400" dirty="0">
                  <a:solidFill>
                    <a:srgbClr val="0000FF"/>
                  </a:solidFill>
                  <a:latin typeface="Segoe UI Semibold" panose="020B0702040204020203" pitchFamily="34" charset="0"/>
                  <a:cs typeface="Segoe UI Semibold" panose="020B0702040204020203" pitchFamily="34" charset="0"/>
                </a:rPr>
                <a:t>ZF</a:t>
              </a:r>
            </a:p>
          </p:txBody>
        </p:sp>
        <p:sp>
          <p:nvSpPr>
            <p:cNvPr id="26" name="文本框 25">
              <a:extLst>
                <a:ext uri="{FF2B5EF4-FFF2-40B4-BE49-F238E27FC236}">
                  <a16:creationId xmlns:a16="http://schemas.microsoft.com/office/drawing/2014/main" id="{652DCF47-3546-42A0-86DB-7391C90E68C5}"/>
                </a:ext>
              </a:extLst>
            </p:cNvPr>
            <p:cNvSpPr txBox="1"/>
            <p:nvPr/>
          </p:nvSpPr>
          <p:spPr>
            <a:xfrm>
              <a:off x="7439133" y="4113420"/>
              <a:ext cx="570990" cy="461665"/>
            </a:xfrm>
            <a:prstGeom prst="rect">
              <a:avLst/>
            </a:prstGeom>
            <a:noFill/>
            <a:extLst>
              <a:ext uri="{909E8E84-426E-40DD-AFC4-6F175D3DCCD1}">
                <a14:hiddenFill xmlns:a14="http://schemas.microsoft.com/office/drawing/2010/main">
                  <a:noFill/>
                </a14:hiddenFill>
              </a:ext>
            </a:extLst>
          </p:spPr>
          <p:txBody>
            <a:bodyPr wrap="none" rtlCol="0">
              <a:spAutoFit/>
            </a:bodyPr>
            <a:lstStyle/>
            <a:p>
              <a:r>
                <a:rPr lang="en-US" altLang="zh-CN" sz="2400" dirty="0">
                  <a:solidFill>
                    <a:srgbClr val="0000FF"/>
                  </a:solidFill>
                  <a:latin typeface="Segoe UI Semibold" panose="020B0702040204020203" pitchFamily="34" charset="0"/>
                  <a:cs typeface="Segoe UI Semibold" panose="020B0702040204020203" pitchFamily="34" charset="0"/>
                </a:rPr>
                <a:t>OF</a:t>
              </a:r>
            </a:p>
          </p:txBody>
        </p:sp>
        <p:sp>
          <p:nvSpPr>
            <p:cNvPr id="27" name="文本框 26">
              <a:extLst>
                <a:ext uri="{FF2B5EF4-FFF2-40B4-BE49-F238E27FC236}">
                  <a16:creationId xmlns:a16="http://schemas.microsoft.com/office/drawing/2014/main" id="{01E8293A-569C-4B2B-A60E-12DE0FA5B611}"/>
                </a:ext>
              </a:extLst>
            </p:cNvPr>
            <p:cNvSpPr txBox="1"/>
            <p:nvPr/>
          </p:nvSpPr>
          <p:spPr>
            <a:xfrm>
              <a:off x="6096000" y="5219721"/>
              <a:ext cx="691215" cy="461665"/>
            </a:xfrm>
            <a:prstGeom prst="rect">
              <a:avLst/>
            </a:prstGeom>
            <a:noFill/>
            <a:extLst>
              <a:ext uri="{909E8E84-426E-40DD-AFC4-6F175D3DCCD1}">
                <a14:hiddenFill xmlns:a14="http://schemas.microsoft.com/office/drawing/2010/main">
                  <a:noFill/>
                </a14:hiddenFill>
              </a:ext>
            </a:extLst>
          </p:spPr>
          <p:txBody>
            <a:bodyPr wrap="none" rtlCol="0">
              <a:spAutoFit/>
            </a:bodyPr>
            <a:lstStyle/>
            <a:p>
              <a:r>
                <a:rPr lang="en-US" altLang="zh-CN" sz="2400" dirty="0" err="1">
                  <a:latin typeface="Segoe UI Semibold" panose="020B0702040204020203" pitchFamily="34" charset="0"/>
                  <a:cs typeface="Segoe UI Semibold" panose="020B0702040204020203" pitchFamily="34" charset="0"/>
                </a:rPr>
                <a:t>C</a:t>
              </a:r>
              <a:r>
                <a:rPr lang="en-US" altLang="zh-CN" sz="2400" baseline="-25000" dirty="0" err="1">
                  <a:latin typeface="Segoe UI Semibold" panose="020B0702040204020203" pitchFamily="34" charset="0"/>
                  <a:cs typeface="Segoe UI Semibold" panose="020B0702040204020203" pitchFamily="34" charset="0"/>
                </a:rPr>
                <a:t>out</a:t>
              </a:r>
              <a:endParaRPr lang="en-US" altLang="zh-CN" sz="2400" baseline="-25000" dirty="0">
                <a:latin typeface="Segoe UI Semibold" panose="020B0702040204020203" pitchFamily="34" charset="0"/>
                <a:cs typeface="Segoe UI Semibold" panose="020B0702040204020203" pitchFamily="34" charset="0"/>
              </a:endParaRPr>
            </a:p>
          </p:txBody>
        </p:sp>
      </p:grpSp>
      <p:grpSp>
        <p:nvGrpSpPr>
          <p:cNvPr id="29" name="组合 28">
            <a:extLst>
              <a:ext uri="{FF2B5EF4-FFF2-40B4-BE49-F238E27FC236}">
                <a16:creationId xmlns:a16="http://schemas.microsoft.com/office/drawing/2014/main" id="{2C81CC33-E884-4861-8AFC-C093B55BF6E7}"/>
              </a:ext>
            </a:extLst>
          </p:cNvPr>
          <p:cNvGrpSpPr/>
          <p:nvPr/>
        </p:nvGrpSpPr>
        <p:grpSpPr>
          <a:xfrm>
            <a:off x="7528305" y="5311244"/>
            <a:ext cx="4582828" cy="1268544"/>
            <a:chOff x="6929943" y="5032158"/>
            <a:chExt cx="4582828" cy="1268544"/>
          </a:xfrm>
        </p:grpSpPr>
        <p:pic>
          <p:nvPicPr>
            <p:cNvPr id="30" name="图片 29">
              <a:extLst>
                <a:ext uri="{FF2B5EF4-FFF2-40B4-BE49-F238E27FC236}">
                  <a16:creationId xmlns:a16="http://schemas.microsoft.com/office/drawing/2014/main" id="{7C6A08A1-C9DC-4B56-9A70-2164A9AE6DA2}"/>
                </a:ext>
              </a:extLst>
            </p:cNvPr>
            <p:cNvPicPr>
              <a:picLocks noChangeAspect="1"/>
            </p:cNvPicPr>
            <p:nvPr/>
          </p:nvPicPr>
          <p:blipFill rotWithShape="1">
            <a:blip r:embed="rId3">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p:blipFill>
          <p:spPr>
            <a:xfrm flipH="1">
              <a:off x="9923338" y="5032158"/>
              <a:ext cx="1589433" cy="1268544"/>
            </a:xfrm>
            <a:prstGeom prst="rect">
              <a:avLst/>
            </a:prstGeom>
          </p:spPr>
        </p:pic>
        <p:pic>
          <p:nvPicPr>
            <p:cNvPr id="31" name="图片 30">
              <a:extLst>
                <a:ext uri="{FF2B5EF4-FFF2-40B4-BE49-F238E27FC236}">
                  <a16:creationId xmlns:a16="http://schemas.microsoft.com/office/drawing/2014/main" id="{159747A6-B995-4231-83CB-A13B4347E853}"/>
                </a:ext>
              </a:extLst>
            </p:cNvPr>
            <p:cNvPicPr>
              <a:picLocks noChangeAspect="1"/>
            </p:cNvPicPr>
            <p:nvPr/>
          </p:nvPicPr>
          <p:blipFill>
            <a:blip r:embed="rId4"/>
            <a:stretch>
              <a:fillRect/>
            </a:stretch>
          </p:blipFill>
          <p:spPr>
            <a:xfrm>
              <a:off x="6929943" y="5116386"/>
              <a:ext cx="2993395" cy="816935"/>
            </a:xfrm>
            <a:prstGeom prst="rect">
              <a:avLst/>
            </a:prstGeom>
          </p:spPr>
        </p:pic>
      </p:grpSp>
    </p:spTree>
    <p:extLst>
      <p:ext uri="{BB962C8B-B14F-4D97-AF65-F5344CB8AC3E}">
        <p14:creationId xmlns:p14="http://schemas.microsoft.com/office/powerpoint/2010/main" val="1455115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ipe(down)">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wipe(down)">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wipe(down)">
                                      <p:cBhvr>
                                        <p:cTn id="17" dur="500"/>
                                        <p:tgtEl>
                                          <p:spTgt spid="3">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wipe(down)">
                                      <p:cBhvr>
                                        <p:cTn id="22" dur="500"/>
                                        <p:tgtEl>
                                          <p:spTgt spid="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down)">
                                      <p:cBhvr>
                                        <p:cTn id="2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cxnSp>
        <p:nvCxnSpPr>
          <p:cNvPr id="38" name="直接箭头连接符 37">
            <a:extLst>
              <a:ext uri="{FF2B5EF4-FFF2-40B4-BE49-F238E27FC236}">
                <a16:creationId xmlns:a16="http://schemas.microsoft.com/office/drawing/2014/main" id="{73438A58-E75F-4017-AF68-FABE5E54E3B1}"/>
              </a:ext>
            </a:extLst>
          </p:cNvPr>
          <p:cNvCxnSpPr/>
          <p:nvPr/>
        </p:nvCxnSpPr>
        <p:spPr>
          <a:xfrm flipV="1">
            <a:off x="8755474" y="4251905"/>
            <a:ext cx="0" cy="1641903"/>
          </a:xfrm>
          <a:prstGeom prst="straightConnector1">
            <a:avLst/>
          </a:prstGeom>
          <a:ln w="92075">
            <a:solidFill>
              <a:schemeClr val="bg2">
                <a:lumMod val="50000"/>
              </a:schemeClr>
            </a:solidFill>
            <a:headEnd type="stealth"/>
            <a:tailEnd type="none"/>
          </a:ln>
          <a:effectLst/>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7607C063-E462-42C0-847D-439D48CB8C15}"/>
              </a:ext>
            </a:extLst>
          </p:cNvPr>
          <p:cNvSpPr>
            <a:spLocks noGrp="1"/>
          </p:cNvSpPr>
          <p:nvPr>
            <p:ph type="title"/>
          </p:nvPr>
        </p:nvSpPr>
        <p:spPr/>
        <p:txBody>
          <a:bodyPr/>
          <a:lstStyle/>
          <a:p>
            <a:r>
              <a:rPr lang="zh-CN" altLang="en-US" dirty="0"/>
              <a:t>运算器与总线结构</a:t>
            </a:r>
          </a:p>
        </p:txBody>
      </p:sp>
      <p:sp>
        <p:nvSpPr>
          <p:cNvPr id="3" name="内容占位符 2">
            <a:extLst>
              <a:ext uri="{FF2B5EF4-FFF2-40B4-BE49-F238E27FC236}">
                <a16:creationId xmlns:a16="http://schemas.microsoft.com/office/drawing/2014/main" id="{618FB589-684B-44F6-A1E1-92955E8D7057}"/>
              </a:ext>
            </a:extLst>
          </p:cNvPr>
          <p:cNvSpPr>
            <a:spLocks noGrp="1"/>
          </p:cNvSpPr>
          <p:nvPr>
            <p:ph idx="1"/>
          </p:nvPr>
        </p:nvSpPr>
        <p:spPr>
          <a:xfrm>
            <a:off x="487822" y="942764"/>
            <a:ext cx="10515599" cy="924136"/>
          </a:xfrm>
        </p:spPr>
        <p:txBody>
          <a:bodyPr/>
          <a:lstStyle/>
          <a:p>
            <a:r>
              <a:rPr lang="zh-CN" altLang="en-US" dirty="0"/>
              <a:t>单总线结构中的数据通路</a:t>
            </a:r>
          </a:p>
        </p:txBody>
      </p:sp>
      <p:sp>
        <p:nvSpPr>
          <p:cNvPr id="4" name="圆角矩形 78">
            <a:extLst>
              <a:ext uri="{FF2B5EF4-FFF2-40B4-BE49-F238E27FC236}">
                <a16:creationId xmlns:a16="http://schemas.microsoft.com/office/drawing/2014/main" id="{AF890B7D-3E59-4EC7-B743-1AA8470EA3FE}"/>
              </a:ext>
            </a:extLst>
          </p:cNvPr>
          <p:cNvSpPr/>
          <p:nvPr/>
        </p:nvSpPr>
        <p:spPr bwMode="auto">
          <a:xfrm>
            <a:off x="7295292" y="3092582"/>
            <a:ext cx="903370" cy="350367"/>
          </a:xfrm>
          <a:prstGeom prst="roundRect">
            <a:avLst/>
          </a:prstGeom>
          <a:solidFill>
            <a:schemeClr val="accent1">
              <a:lumMod val="60000"/>
              <a:lumOff val="40000"/>
              <a:alpha val="72000"/>
            </a:schemeClr>
          </a:solidFill>
          <a:ln w="28575">
            <a:noFill/>
            <a:prstDash val="sysDash"/>
            <a:round/>
            <a:headEnd/>
            <a:tailEnd type="triangle" w="med" len="med"/>
          </a:ln>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grpSp>
        <p:nvGrpSpPr>
          <p:cNvPr id="5" name="组合 4">
            <a:extLst>
              <a:ext uri="{FF2B5EF4-FFF2-40B4-BE49-F238E27FC236}">
                <a16:creationId xmlns:a16="http://schemas.microsoft.com/office/drawing/2014/main" id="{0B6AA256-77E5-4CE2-A424-E3721E53523A}"/>
              </a:ext>
            </a:extLst>
          </p:cNvPr>
          <p:cNvGrpSpPr/>
          <p:nvPr/>
        </p:nvGrpSpPr>
        <p:grpSpPr>
          <a:xfrm>
            <a:off x="4101648" y="4113140"/>
            <a:ext cx="3255272" cy="353872"/>
            <a:chOff x="4325956" y="4337879"/>
            <a:chExt cx="3433295" cy="373224"/>
          </a:xfrm>
        </p:grpSpPr>
        <p:sp>
          <p:nvSpPr>
            <p:cNvPr id="6" name="圆角矩形 71">
              <a:extLst>
                <a:ext uri="{FF2B5EF4-FFF2-40B4-BE49-F238E27FC236}">
                  <a16:creationId xmlns:a16="http://schemas.microsoft.com/office/drawing/2014/main" id="{6DB3595B-CF86-4ED2-A094-0017EA78D0B0}"/>
                </a:ext>
              </a:extLst>
            </p:cNvPr>
            <p:cNvSpPr/>
            <p:nvPr/>
          </p:nvSpPr>
          <p:spPr bwMode="auto">
            <a:xfrm>
              <a:off x="6806478" y="4337879"/>
              <a:ext cx="952773" cy="369528"/>
            </a:xfrm>
            <a:prstGeom prst="roundRect">
              <a:avLst/>
            </a:prstGeom>
            <a:solidFill>
              <a:schemeClr val="accent1">
                <a:lumMod val="60000"/>
                <a:lumOff val="40000"/>
                <a:alpha val="72000"/>
              </a:schemeClr>
            </a:solidFill>
            <a:ln w="28575">
              <a:noFill/>
              <a:prstDash val="sysDash"/>
              <a:round/>
              <a:headEnd/>
              <a:tailEnd type="triangle" w="med" len="med"/>
            </a:ln>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
          <p:nvSpPr>
            <p:cNvPr id="7" name="圆角矩形 4">
              <a:extLst>
                <a:ext uri="{FF2B5EF4-FFF2-40B4-BE49-F238E27FC236}">
                  <a16:creationId xmlns:a16="http://schemas.microsoft.com/office/drawing/2014/main" id="{1765A23B-5430-45F7-B5C6-6CF2B37C8E9C}"/>
                </a:ext>
              </a:extLst>
            </p:cNvPr>
            <p:cNvSpPr/>
            <p:nvPr/>
          </p:nvSpPr>
          <p:spPr bwMode="auto">
            <a:xfrm>
              <a:off x="4325956" y="4341575"/>
              <a:ext cx="952773" cy="369528"/>
            </a:xfrm>
            <a:prstGeom prst="roundRect">
              <a:avLst/>
            </a:prstGeom>
            <a:solidFill>
              <a:schemeClr val="accent1">
                <a:lumMod val="60000"/>
                <a:lumOff val="40000"/>
                <a:alpha val="72000"/>
              </a:schemeClr>
            </a:solidFill>
            <a:ln w="28575">
              <a:noFill/>
              <a:prstDash val="sysDash"/>
              <a:round/>
              <a:headEnd/>
              <a:tailEnd type="triangle" w="med" len="med"/>
            </a:ln>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grpSp>
      <p:cxnSp>
        <p:nvCxnSpPr>
          <p:cNvPr id="8" name="直接箭头连接符 7">
            <a:extLst>
              <a:ext uri="{FF2B5EF4-FFF2-40B4-BE49-F238E27FC236}">
                <a16:creationId xmlns:a16="http://schemas.microsoft.com/office/drawing/2014/main" id="{091CC96C-5735-4AE9-B550-F9E7F04C62FF}"/>
              </a:ext>
            </a:extLst>
          </p:cNvPr>
          <p:cNvCxnSpPr/>
          <p:nvPr/>
        </p:nvCxnSpPr>
        <p:spPr>
          <a:xfrm flipV="1">
            <a:off x="3592197" y="3567355"/>
            <a:ext cx="0" cy="663085"/>
          </a:xfrm>
          <a:prstGeom prst="straightConnector1">
            <a:avLst/>
          </a:prstGeom>
          <a:ln w="92075" cap="sq">
            <a:solidFill>
              <a:schemeClr val="bg2">
                <a:lumMod val="50000"/>
              </a:schemeClr>
            </a:solidFill>
            <a:tailEnd type="none"/>
          </a:ln>
          <a:effectLst/>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A2F9BCB7-965C-474E-BC1A-8D164598C6DC}"/>
              </a:ext>
            </a:extLst>
          </p:cNvPr>
          <p:cNvSpPr>
            <a:spLocks/>
          </p:cNvSpPr>
          <p:nvPr/>
        </p:nvSpPr>
        <p:spPr>
          <a:xfrm>
            <a:off x="8277554" y="2882806"/>
            <a:ext cx="1638582" cy="1369097"/>
          </a:xfrm>
          <a:prstGeom prst="rect">
            <a:avLst/>
          </a:prstGeom>
          <a:solidFill>
            <a:srgbClr val="FFCCFF"/>
          </a:solidFill>
          <a:ln w="381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07" b="1" dirty="0">
                <a:solidFill>
                  <a:schemeClr val="tx1"/>
                </a:solidFill>
                <a:latin typeface="微软雅黑" panose="020B0503020204020204" pitchFamily="34" charset="-122"/>
                <a:ea typeface="微软雅黑" panose="020B0503020204020204" pitchFamily="34" charset="-122"/>
              </a:rPr>
              <a:t>通用</a:t>
            </a:r>
            <a:endParaRPr lang="en-US" altLang="zh-CN" sz="1707" b="1" dirty="0">
              <a:solidFill>
                <a:schemeClr val="tx1"/>
              </a:solidFill>
              <a:latin typeface="微软雅黑" panose="020B0503020204020204" pitchFamily="34" charset="-122"/>
              <a:ea typeface="微软雅黑" panose="020B0503020204020204" pitchFamily="34" charset="-122"/>
            </a:endParaRPr>
          </a:p>
          <a:p>
            <a:pPr algn="ctr"/>
            <a:r>
              <a:rPr lang="zh-CN" altLang="en-US" sz="1707" b="1" dirty="0">
                <a:solidFill>
                  <a:schemeClr val="tx1"/>
                </a:solidFill>
                <a:latin typeface="微软雅黑" panose="020B0503020204020204" pitchFamily="34" charset="-122"/>
                <a:ea typeface="微软雅黑" panose="020B0503020204020204" pitchFamily="34" charset="-122"/>
              </a:rPr>
              <a:t>寄存器堆</a:t>
            </a:r>
          </a:p>
        </p:txBody>
      </p:sp>
      <p:grpSp>
        <p:nvGrpSpPr>
          <p:cNvPr id="10" name="组合 9">
            <a:extLst>
              <a:ext uri="{FF2B5EF4-FFF2-40B4-BE49-F238E27FC236}">
                <a16:creationId xmlns:a16="http://schemas.microsoft.com/office/drawing/2014/main" id="{81506052-8DF1-4D4A-BCF3-A466251B61F3}"/>
              </a:ext>
            </a:extLst>
          </p:cNvPr>
          <p:cNvGrpSpPr/>
          <p:nvPr/>
        </p:nvGrpSpPr>
        <p:grpSpPr>
          <a:xfrm>
            <a:off x="3072654" y="4275621"/>
            <a:ext cx="979856" cy="594102"/>
            <a:chOff x="2828975" y="4455551"/>
            <a:chExt cx="1495040" cy="626592"/>
          </a:xfrm>
          <a:solidFill>
            <a:schemeClr val="accent4">
              <a:lumMod val="60000"/>
              <a:lumOff val="40000"/>
            </a:schemeClr>
          </a:solidFill>
        </p:grpSpPr>
        <p:sp>
          <p:nvSpPr>
            <p:cNvPr id="11" name="矩形 10">
              <a:extLst>
                <a:ext uri="{FF2B5EF4-FFF2-40B4-BE49-F238E27FC236}">
                  <a16:creationId xmlns:a16="http://schemas.microsoft.com/office/drawing/2014/main" id="{1908E957-284D-4DD4-9E4D-92743F4132E2}"/>
                </a:ext>
              </a:extLst>
            </p:cNvPr>
            <p:cNvSpPr/>
            <p:nvPr/>
          </p:nvSpPr>
          <p:spPr>
            <a:xfrm>
              <a:off x="2828975" y="4455551"/>
              <a:ext cx="1495040" cy="626592"/>
            </a:xfrm>
            <a:prstGeom prst="rect">
              <a:avLst/>
            </a:prstGeom>
            <a:grpFill/>
            <a:ln w="3175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r>
                <a:rPr lang="en-US" altLang="zh-CN" sz="1896" b="1" kern="0" dirty="0">
                  <a:latin typeface="Segoe UI Black" panose="020B0A02040204020203" pitchFamily="34" charset="0"/>
                  <a:ea typeface="Segoe UI Black" panose="020B0A02040204020203" pitchFamily="34" charset="0"/>
                  <a:cs typeface="Segoe UI Black" panose="020B0A02040204020203" pitchFamily="34" charset="0"/>
                </a:rPr>
                <a:t>LA</a:t>
              </a:r>
              <a:endParaRPr lang="zh-CN" altLang="en-US" sz="1896"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 name="等腰三角形 11">
              <a:extLst>
                <a:ext uri="{FF2B5EF4-FFF2-40B4-BE49-F238E27FC236}">
                  <a16:creationId xmlns:a16="http://schemas.microsoft.com/office/drawing/2014/main" id="{F4E7E405-31D9-4954-AD51-434D99359076}"/>
                </a:ext>
              </a:extLst>
            </p:cNvPr>
            <p:cNvSpPr/>
            <p:nvPr/>
          </p:nvSpPr>
          <p:spPr>
            <a:xfrm rot="5400000">
              <a:off x="2796534" y="4677629"/>
              <a:ext cx="247318" cy="182436"/>
            </a:xfrm>
            <a:prstGeom prst="triangle">
              <a:avLst>
                <a:gd name="adj" fmla="val 50001"/>
              </a:avLst>
            </a:prstGeom>
            <a:grpFill/>
            <a:ln w="31750" cap="flat" cmpd="sng" algn="ctr">
              <a:solidFill>
                <a:srgbClr val="000000"/>
              </a:solidFill>
              <a:prstDash val="solid"/>
            </a:ln>
            <a:effectLst/>
          </p:spPr>
          <p:txBody>
            <a:bodyPr rtlCol="0" anchor="ctr"/>
            <a:lstStyle/>
            <a:p>
              <a:pPr algn="ctr" defTabSz="914277"/>
              <a:endParaRPr lang="zh-CN" altLang="en-US" sz="1896" b="1" kern="0">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3" name="直接箭头连接符 12">
            <a:extLst>
              <a:ext uri="{FF2B5EF4-FFF2-40B4-BE49-F238E27FC236}">
                <a16:creationId xmlns:a16="http://schemas.microsoft.com/office/drawing/2014/main" id="{63A22671-D902-4F5E-9787-6476C3F40F0E}"/>
              </a:ext>
            </a:extLst>
          </p:cNvPr>
          <p:cNvCxnSpPr/>
          <p:nvPr/>
        </p:nvCxnSpPr>
        <p:spPr>
          <a:xfrm>
            <a:off x="2676573" y="4572672"/>
            <a:ext cx="396082" cy="0"/>
          </a:xfrm>
          <a:prstGeom prst="straightConnector1">
            <a:avLst/>
          </a:prstGeom>
          <a:noFill/>
          <a:ln w="38100">
            <a:solidFill>
              <a:schemeClr val="tx1"/>
            </a:solidFill>
            <a:round/>
            <a:headEnd type="none" w="med" len="med"/>
            <a:tailEnd type="none" w="med" len="med"/>
          </a:ln>
          <a:extLst>
            <a:ext uri="{909E8E84-426E-40DD-AFC4-6F175D3DCCD1}">
              <a14:hiddenFill xmlns:a14="http://schemas.microsoft.com/office/drawing/2010/main">
                <a:noFill/>
              </a14:hiddenFill>
            </a:ext>
          </a:extLst>
        </p:spPr>
      </p:cxnSp>
      <p:sp>
        <p:nvSpPr>
          <p:cNvPr id="14" name="Text Box 49">
            <a:extLst>
              <a:ext uri="{FF2B5EF4-FFF2-40B4-BE49-F238E27FC236}">
                <a16:creationId xmlns:a16="http://schemas.microsoft.com/office/drawing/2014/main" id="{4D7DD028-FE63-4761-9D0D-2241522D8A62}"/>
              </a:ext>
            </a:extLst>
          </p:cNvPr>
          <p:cNvSpPr txBox="1">
            <a:spLocks noChangeArrowheads="1"/>
          </p:cNvSpPr>
          <p:nvPr/>
        </p:nvSpPr>
        <p:spPr bwMode="auto">
          <a:xfrm>
            <a:off x="2509466" y="4558808"/>
            <a:ext cx="759662"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1" baseline="-25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5" name="直接箭头连接符 14">
            <a:extLst>
              <a:ext uri="{FF2B5EF4-FFF2-40B4-BE49-F238E27FC236}">
                <a16:creationId xmlns:a16="http://schemas.microsoft.com/office/drawing/2014/main" id="{3516E53E-1A96-405E-B75E-CC81F1A0915D}"/>
              </a:ext>
            </a:extLst>
          </p:cNvPr>
          <p:cNvCxnSpPr/>
          <p:nvPr/>
        </p:nvCxnSpPr>
        <p:spPr>
          <a:xfrm flipH="1">
            <a:off x="4052510" y="4572672"/>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sp>
        <p:nvSpPr>
          <p:cNvPr id="16" name="Text Box 49">
            <a:extLst>
              <a:ext uri="{FF2B5EF4-FFF2-40B4-BE49-F238E27FC236}">
                <a16:creationId xmlns:a16="http://schemas.microsoft.com/office/drawing/2014/main" id="{E3E9BD3D-8344-4FB1-942C-A9721E97F74D}"/>
              </a:ext>
            </a:extLst>
          </p:cNvPr>
          <p:cNvSpPr txBox="1">
            <a:spLocks noChangeArrowheads="1"/>
          </p:cNvSpPr>
          <p:nvPr/>
        </p:nvSpPr>
        <p:spPr bwMode="auto">
          <a:xfrm>
            <a:off x="4071823" y="4101851"/>
            <a:ext cx="1196993"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IB</a:t>
            </a: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LA</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49">
            <a:extLst>
              <a:ext uri="{FF2B5EF4-FFF2-40B4-BE49-F238E27FC236}">
                <a16:creationId xmlns:a16="http://schemas.microsoft.com/office/drawing/2014/main" id="{257205B9-8A06-4F4E-802B-FFF34E1551DC}"/>
              </a:ext>
            </a:extLst>
          </p:cNvPr>
          <p:cNvSpPr txBox="1">
            <a:spLocks noChangeArrowheads="1"/>
          </p:cNvSpPr>
          <p:nvPr/>
        </p:nvSpPr>
        <p:spPr bwMode="auto">
          <a:xfrm>
            <a:off x="7296704" y="3061604"/>
            <a:ext cx="901958"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R</a:t>
            </a:r>
            <a:r>
              <a:rPr lang="en-US" altLang="zh-CN" sz="1896" baseline="-25000"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r>
              <a:rPr lang="en-US" altLang="zh-CN" sz="1896"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8" name="直接箭头连接符 17">
            <a:extLst>
              <a:ext uri="{FF2B5EF4-FFF2-40B4-BE49-F238E27FC236}">
                <a16:creationId xmlns:a16="http://schemas.microsoft.com/office/drawing/2014/main" id="{7529DBBA-6214-4C69-915D-EA3B6985D349}"/>
              </a:ext>
            </a:extLst>
          </p:cNvPr>
          <p:cNvCxnSpPr/>
          <p:nvPr/>
        </p:nvCxnSpPr>
        <p:spPr>
          <a:xfrm>
            <a:off x="7636843" y="3557996"/>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cxnSp>
        <p:nvCxnSpPr>
          <p:cNvPr id="19" name="直接箭头连接符 18">
            <a:extLst>
              <a:ext uri="{FF2B5EF4-FFF2-40B4-BE49-F238E27FC236}">
                <a16:creationId xmlns:a16="http://schemas.microsoft.com/office/drawing/2014/main" id="{A5EDEDEC-9E69-4C52-954B-14DE90F2284C}"/>
              </a:ext>
            </a:extLst>
          </p:cNvPr>
          <p:cNvCxnSpPr/>
          <p:nvPr/>
        </p:nvCxnSpPr>
        <p:spPr>
          <a:xfrm flipH="1">
            <a:off x="9916136" y="3541968"/>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cxnSp>
        <p:nvCxnSpPr>
          <p:cNvPr id="20" name="直接箭头连接符 19">
            <a:extLst>
              <a:ext uri="{FF2B5EF4-FFF2-40B4-BE49-F238E27FC236}">
                <a16:creationId xmlns:a16="http://schemas.microsoft.com/office/drawing/2014/main" id="{8A7AAC35-438F-41CF-A7D5-EC5DFC3C7482}"/>
              </a:ext>
            </a:extLst>
          </p:cNvPr>
          <p:cNvCxnSpPr/>
          <p:nvPr/>
        </p:nvCxnSpPr>
        <p:spPr>
          <a:xfrm flipH="1">
            <a:off x="6397725" y="4564156"/>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sp>
        <p:nvSpPr>
          <p:cNvPr id="21" name="Text Box 49">
            <a:extLst>
              <a:ext uri="{FF2B5EF4-FFF2-40B4-BE49-F238E27FC236}">
                <a16:creationId xmlns:a16="http://schemas.microsoft.com/office/drawing/2014/main" id="{843E773C-BED3-4A00-99D5-B569AB40A65A}"/>
              </a:ext>
            </a:extLst>
          </p:cNvPr>
          <p:cNvSpPr txBox="1">
            <a:spLocks noChangeArrowheads="1"/>
          </p:cNvSpPr>
          <p:nvPr/>
        </p:nvSpPr>
        <p:spPr bwMode="auto">
          <a:xfrm>
            <a:off x="6435580" y="4088933"/>
            <a:ext cx="979857"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IB</a:t>
            </a: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LB</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2" name="直接箭头连接符 21">
            <a:extLst>
              <a:ext uri="{FF2B5EF4-FFF2-40B4-BE49-F238E27FC236}">
                <a16:creationId xmlns:a16="http://schemas.microsoft.com/office/drawing/2014/main" id="{79CA7E32-F23C-416D-A02D-BB22781372F7}"/>
              </a:ext>
            </a:extLst>
          </p:cNvPr>
          <p:cNvCxnSpPr/>
          <p:nvPr/>
        </p:nvCxnSpPr>
        <p:spPr>
          <a:xfrm>
            <a:off x="5021787" y="4572672"/>
            <a:ext cx="396082" cy="0"/>
          </a:xfrm>
          <a:prstGeom prst="straightConnector1">
            <a:avLst/>
          </a:prstGeom>
          <a:noFill/>
          <a:ln w="38100">
            <a:solidFill>
              <a:schemeClr val="tx1"/>
            </a:solidFill>
            <a:round/>
            <a:headEnd type="none" w="med" len="med"/>
            <a:tailEnd type="none" w="med" len="med"/>
          </a:ln>
          <a:extLst>
            <a:ext uri="{909E8E84-426E-40DD-AFC4-6F175D3DCCD1}">
              <a14:hiddenFill xmlns:a14="http://schemas.microsoft.com/office/drawing/2010/main">
                <a:noFill/>
              </a14:hiddenFill>
            </a:ext>
          </a:extLst>
        </p:spPr>
      </p:cxnSp>
      <p:sp>
        <p:nvSpPr>
          <p:cNvPr id="23" name="Text Box 49">
            <a:extLst>
              <a:ext uri="{FF2B5EF4-FFF2-40B4-BE49-F238E27FC236}">
                <a16:creationId xmlns:a16="http://schemas.microsoft.com/office/drawing/2014/main" id="{CE6105FD-05BD-4876-9F77-FE9AD4E5D4A5}"/>
              </a:ext>
            </a:extLst>
          </p:cNvPr>
          <p:cNvSpPr txBox="1">
            <a:spLocks noChangeArrowheads="1"/>
          </p:cNvSpPr>
          <p:nvPr/>
        </p:nvSpPr>
        <p:spPr bwMode="auto">
          <a:xfrm>
            <a:off x="4827833" y="4558808"/>
            <a:ext cx="759662"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1" baseline="-25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4" name="直接箭头连接符 23">
            <a:extLst>
              <a:ext uri="{FF2B5EF4-FFF2-40B4-BE49-F238E27FC236}">
                <a16:creationId xmlns:a16="http://schemas.microsoft.com/office/drawing/2014/main" id="{C2F8EEB0-ACFE-42AE-ACF9-6FDF0EE5E786}"/>
              </a:ext>
            </a:extLst>
          </p:cNvPr>
          <p:cNvCxnSpPr/>
          <p:nvPr/>
        </p:nvCxnSpPr>
        <p:spPr>
          <a:xfrm flipV="1">
            <a:off x="5937411" y="4861208"/>
            <a:ext cx="0" cy="1044853"/>
          </a:xfrm>
          <a:prstGeom prst="straightConnector1">
            <a:avLst/>
          </a:prstGeom>
          <a:ln w="92075" cap="sq">
            <a:solidFill>
              <a:schemeClr val="bg2">
                <a:lumMod val="50000"/>
              </a:schemeClr>
            </a:solidFill>
            <a:tailEnd type="stealth"/>
          </a:ln>
          <a:effectLst/>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B056A6F8-2C5C-43EF-A8A7-FF533E8EE2BE}"/>
              </a:ext>
            </a:extLst>
          </p:cNvPr>
          <p:cNvCxnSpPr/>
          <p:nvPr/>
        </p:nvCxnSpPr>
        <p:spPr>
          <a:xfrm flipV="1">
            <a:off x="5937411" y="3558839"/>
            <a:ext cx="0" cy="748836"/>
          </a:xfrm>
          <a:prstGeom prst="straightConnector1">
            <a:avLst/>
          </a:prstGeom>
          <a:ln w="92075">
            <a:solidFill>
              <a:schemeClr val="bg2">
                <a:lumMod val="50000"/>
              </a:schemeClr>
            </a:solidFill>
            <a:tailEnd type="none"/>
          </a:ln>
          <a:effectLst/>
        </p:spPr>
        <p:style>
          <a:lnRef idx="1">
            <a:schemeClr val="accent1"/>
          </a:lnRef>
          <a:fillRef idx="0">
            <a:schemeClr val="accent1"/>
          </a:fillRef>
          <a:effectRef idx="0">
            <a:schemeClr val="accent1"/>
          </a:effectRef>
          <a:fontRef idx="minor">
            <a:schemeClr val="tx1"/>
          </a:fontRef>
        </p:style>
      </p:cxnSp>
      <p:grpSp>
        <p:nvGrpSpPr>
          <p:cNvPr id="26" name="组合 25">
            <a:extLst>
              <a:ext uri="{FF2B5EF4-FFF2-40B4-BE49-F238E27FC236}">
                <a16:creationId xmlns:a16="http://schemas.microsoft.com/office/drawing/2014/main" id="{4EA166AE-F34A-493C-9E1B-FE826C08D8FA}"/>
              </a:ext>
            </a:extLst>
          </p:cNvPr>
          <p:cNvGrpSpPr/>
          <p:nvPr/>
        </p:nvGrpSpPr>
        <p:grpSpPr>
          <a:xfrm>
            <a:off x="2330177" y="2026297"/>
            <a:ext cx="2363045" cy="3867511"/>
            <a:chOff x="2374973" y="2136912"/>
            <a:chExt cx="2434291" cy="3984118"/>
          </a:xfrm>
          <a:effectLst/>
        </p:grpSpPr>
        <p:cxnSp>
          <p:nvCxnSpPr>
            <p:cNvPr id="27" name="直接连接符 26">
              <a:extLst>
                <a:ext uri="{FF2B5EF4-FFF2-40B4-BE49-F238E27FC236}">
                  <a16:creationId xmlns:a16="http://schemas.microsoft.com/office/drawing/2014/main" id="{AE61B5DF-204F-4510-8C8D-D602363D23E3}"/>
                </a:ext>
              </a:extLst>
            </p:cNvPr>
            <p:cNvCxnSpPr/>
            <p:nvPr/>
          </p:nvCxnSpPr>
          <p:spPr>
            <a:xfrm>
              <a:off x="2374973" y="2136912"/>
              <a:ext cx="2359687" cy="0"/>
            </a:xfrm>
            <a:prstGeom prst="line">
              <a:avLst/>
            </a:prstGeom>
            <a:ln w="92075" cap="sq">
              <a:solidFill>
                <a:schemeClr val="bg2">
                  <a:lumMod val="50000"/>
                </a:schemeClr>
              </a:solidFill>
              <a:tailEnd type="none"/>
            </a:ln>
            <a:effectLst/>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9098969D-4025-427A-9560-5B8295798733}"/>
                </a:ext>
              </a:extLst>
            </p:cNvPr>
            <p:cNvCxnSpPr/>
            <p:nvPr/>
          </p:nvCxnSpPr>
          <p:spPr>
            <a:xfrm flipV="1">
              <a:off x="4809264" y="2136913"/>
              <a:ext cx="0" cy="480542"/>
            </a:xfrm>
            <a:prstGeom prst="straightConnector1">
              <a:avLst/>
            </a:prstGeom>
            <a:ln w="92075" cap="sq">
              <a:solidFill>
                <a:schemeClr val="bg2">
                  <a:lumMod val="50000"/>
                </a:schemeClr>
              </a:solidFill>
              <a:tailEnd type="none"/>
            </a:ln>
            <a:effectLst/>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E7704236-6347-45CA-B9B8-25CBA8621842}"/>
                </a:ext>
              </a:extLst>
            </p:cNvPr>
            <p:cNvCxnSpPr/>
            <p:nvPr/>
          </p:nvCxnSpPr>
          <p:spPr>
            <a:xfrm>
              <a:off x="2374973" y="2136912"/>
              <a:ext cx="0" cy="3984118"/>
            </a:xfrm>
            <a:prstGeom prst="straightConnector1">
              <a:avLst/>
            </a:prstGeom>
            <a:ln w="92075" cap="sq">
              <a:solidFill>
                <a:schemeClr val="bg2">
                  <a:lumMod val="50000"/>
                </a:schemeClr>
              </a:solidFill>
              <a:headEnd w="med" len="lg"/>
              <a:tailEnd type="stealth"/>
            </a:ln>
            <a:effectLst/>
          </p:spPr>
          <p:style>
            <a:lnRef idx="1">
              <a:schemeClr val="accent1"/>
            </a:lnRef>
            <a:fillRef idx="0">
              <a:schemeClr val="accent1"/>
            </a:fillRef>
            <a:effectRef idx="0">
              <a:schemeClr val="accent1"/>
            </a:effectRef>
            <a:fontRef idx="minor">
              <a:schemeClr val="tx1"/>
            </a:fontRef>
          </p:style>
        </p:cxnSp>
      </p:grpSp>
      <p:sp>
        <p:nvSpPr>
          <p:cNvPr id="30" name="任意多边形 86">
            <a:extLst>
              <a:ext uri="{FF2B5EF4-FFF2-40B4-BE49-F238E27FC236}">
                <a16:creationId xmlns:a16="http://schemas.microsoft.com/office/drawing/2014/main" id="{FCB176F5-577D-44FB-ABD3-2AFB4A5CA236}"/>
              </a:ext>
            </a:extLst>
          </p:cNvPr>
          <p:cNvSpPr/>
          <p:nvPr/>
        </p:nvSpPr>
        <p:spPr>
          <a:xfrm>
            <a:off x="3129068" y="2481923"/>
            <a:ext cx="3198046" cy="1074862"/>
          </a:xfrm>
          <a:custGeom>
            <a:avLst/>
            <a:gdLst>
              <a:gd name="connsiteX0" fmla="*/ 511175 w 1530350"/>
              <a:gd name="connsiteY0" fmla="*/ 3175 h 514350"/>
              <a:gd name="connsiteX1" fmla="*/ 0 w 1530350"/>
              <a:gd name="connsiteY1" fmla="*/ 514350 h 514350"/>
              <a:gd name="connsiteX2" fmla="*/ 615950 w 1530350"/>
              <a:gd name="connsiteY2" fmla="*/ 514350 h 514350"/>
              <a:gd name="connsiteX3" fmla="*/ 765175 w 1530350"/>
              <a:gd name="connsiteY3" fmla="*/ 365125 h 514350"/>
              <a:gd name="connsiteX4" fmla="*/ 908050 w 1530350"/>
              <a:gd name="connsiteY4" fmla="*/ 508000 h 514350"/>
              <a:gd name="connsiteX5" fmla="*/ 1530350 w 1530350"/>
              <a:gd name="connsiteY5" fmla="*/ 508000 h 514350"/>
              <a:gd name="connsiteX6" fmla="*/ 1022350 w 1530350"/>
              <a:gd name="connsiteY6" fmla="*/ 0 h 514350"/>
              <a:gd name="connsiteX7" fmla="*/ 511175 w 1530350"/>
              <a:gd name="connsiteY7" fmla="*/ 317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0350" h="514350">
                <a:moveTo>
                  <a:pt x="511175" y="3175"/>
                </a:moveTo>
                <a:lnTo>
                  <a:pt x="0" y="514350"/>
                </a:lnTo>
                <a:lnTo>
                  <a:pt x="615950" y="514350"/>
                </a:lnTo>
                <a:lnTo>
                  <a:pt x="765175" y="365125"/>
                </a:lnTo>
                <a:lnTo>
                  <a:pt x="908050" y="508000"/>
                </a:lnTo>
                <a:lnTo>
                  <a:pt x="1530350" y="508000"/>
                </a:lnTo>
                <a:lnTo>
                  <a:pt x="1022350" y="0"/>
                </a:lnTo>
                <a:lnTo>
                  <a:pt x="511175" y="3175"/>
                </a:lnTo>
                <a:close/>
              </a:path>
            </a:pathLst>
          </a:custGeom>
          <a:solidFill>
            <a:srgbClr val="FFF2CC"/>
          </a:solidFill>
          <a:ln w="3810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2655" kern="0"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2655" kern="0" dirty="0">
              <a:latin typeface="Segoe UI Black" panose="020B0A02040204020203" pitchFamily="34" charset="0"/>
              <a:ea typeface="微软雅黑"/>
              <a:cs typeface="Segoe UI Black" panose="020B0A02040204020203" pitchFamily="34" charset="0"/>
            </a:endParaRPr>
          </a:p>
        </p:txBody>
      </p:sp>
      <p:sp>
        <p:nvSpPr>
          <p:cNvPr id="31" name="矩形 30">
            <a:extLst>
              <a:ext uri="{FF2B5EF4-FFF2-40B4-BE49-F238E27FC236}">
                <a16:creationId xmlns:a16="http://schemas.microsoft.com/office/drawing/2014/main" id="{5CF89C3B-A1E8-4783-8830-E9BCEB86BE08}"/>
              </a:ext>
            </a:extLst>
          </p:cNvPr>
          <p:cNvSpPr/>
          <p:nvPr/>
        </p:nvSpPr>
        <p:spPr>
          <a:xfrm>
            <a:off x="5417868" y="4267105"/>
            <a:ext cx="979856" cy="594102"/>
          </a:xfrm>
          <a:prstGeom prst="rect">
            <a:avLst/>
          </a:prstGeom>
          <a:solidFill>
            <a:schemeClr val="accent4">
              <a:lumMod val="60000"/>
              <a:lumOff val="40000"/>
            </a:schemeClr>
          </a:solidFill>
          <a:ln w="3175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1896" b="1" kern="0" dirty="0">
                <a:latin typeface="Segoe UI Black" panose="020B0A02040204020203" pitchFamily="34" charset="0"/>
                <a:ea typeface="Segoe UI Black" panose="020B0A02040204020203" pitchFamily="34" charset="0"/>
                <a:cs typeface="Segoe UI Black" panose="020B0A02040204020203" pitchFamily="34" charset="0"/>
              </a:rPr>
              <a:t>LB</a:t>
            </a:r>
            <a:endParaRPr lang="zh-CN" altLang="en-US" sz="1896" b="1" kern="0" dirty="0">
              <a:latin typeface="Segoe UI Black" panose="020B0A02040204020203" pitchFamily="34" charset="0"/>
              <a:cs typeface="Segoe UI Black" panose="020B0A02040204020203" pitchFamily="34" charset="0"/>
            </a:endParaRPr>
          </a:p>
        </p:txBody>
      </p:sp>
      <p:sp>
        <p:nvSpPr>
          <p:cNvPr id="32" name="等腰三角形 31">
            <a:extLst>
              <a:ext uri="{FF2B5EF4-FFF2-40B4-BE49-F238E27FC236}">
                <a16:creationId xmlns:a16="http://schemas.microsoft.com/office/drawing/2014/main" id="{7183F79E-2BA2-4B4B-8760-06C532197A61}"/>
              </a:ext>
            </a:extLst>
          </p:cNvPr>
          <p:cNvSpPr/>
          <p:nvPr/>
        </p:nvSpPr>
        <p:spPr>
          <a:xfrm rot="5400000">
            <a:off x="5360406" y="4504372"/>
            <a:ext cx="234494" cy="119569"/>
          </a:xfrm>
          <a:prstGeom prst="triangle">
            <a:avLst>
              <a:gd name="adj" fmla="val 50001"/>
            </a:avLst>
          </a:prstGeom>
          <a:solidFill>
            <a:srgbClr val="FFD966"/>
          </a:solidFill>
          <a:ln w="31750" cap="flat" cmpd="sng" algn="ctr">
            <a:solidFill>
              <a:schemeClr val="tx1"/>
            </a:solidFill>
            <a:prstDash val="solid"/>
          </a:ln>
          <a:effectLst/>
        </p:spPr>
        <p:txBody>
          <a:bodyPr rtlCol="0" anchor="ctr"/>
          <a:lstStyle/>
          <a:p>
            <a:pPr algn="ctr" defTabSz="914277">
              <a:defRPr/>
            </a:pPr>
            <a:endParaRPr lang="zh-CN" altLang="en-US" sz="1896" b="1" kern="0">
              <a:latin typeface="Segoe UI Black" panose="020B0A02040204020203" pitchFamily="34" charset="0"/>
              <a:cs typeface="Segoe UI Black" panose="020B0A02040204020203" pitchFamily="34" charset="0"/>
            </a:endParaRPr>
          </a:p>
        </p:txBody>
      </p:sp>
      <p:sp>
        <p:nvSpPr>
          <p:cNvPr id="33" name="等腰三角形 32">
            <a:extLst>
              <a:ext uri="{FF2B5EF4-FFF2-40B4-BE49-F238E27FC236}">
                <a16:creationId xmlns:a16="http://schemas.microsoft.com/office/drawing/2014/main" id="{62575A1B-9403-4F5D-8181-2EFEF9B612CF}"/>
              </a:ext>
            </a:extLst>
          </p:cNvPr>
          <p:cNvSpPr/>
          <p:nvPr/>
        </p:nvSpPr>
        <p:spPr>
          <a:xfrm rot="10800000">
            <a:off x="8979598" y="2882806"/>
            <a:ext cx="234494" cy="119569"/>
          </a:xfrm>
          <a:prstGeom prst="triangle">
            <a:avLst>
              <a:gd name="adj" fmla="val 50001"/>
            </a:avLst>
          </a:prstGeom>
          <a:solidFill>
            <a:srgbClr val="FFCCFF"/>
          </a:solidFill>
          <a:ln w="31750" cap="flat" cmpd="sng" algn="ctr">
            <a:solidFill>
              <a:srgbClr val="000000"/>
            </a:solidFill>
            <a:prstDash val="solid"/>
          </a:ln>
          <a:effectLst/>
        </p:spPr>
        <p:txBody>
          <a:bodyPr rtlCol="0" anchor="ctr"/>
          <a:lstStyle/>
          <a:p>
            <a:pPr algn="ctr" defTabSz="914277">
              <a:defRPr/>
            </a:pPr>
            <a:endParaRPr lang="zh-CN" altLang="en-US" sz="1896" b="1" kern="0">
              <a:latin typeface="Segoe UI Black" panose="020B0A02040204020203" pitchFamily="34" charset="0"/>
              <a:cs typeface="Segoe UI Black" panose="020B0A02040204020203" pitchFamily="34" charset="0"/>
            </a:endParaRPr>
          </a:p>
        </p:txBody>
      </p:sp>
      <p:sp>
        <p:nvSpPr>
          <p:cNvPr id="34" name="Text Box 49">
            <a:extLst>
              <a:ext uri="{FF2B5EF4-FFF2-40B4-BE49-F238E27FC236}">
                <a16:creationId xmlns:a16="http://schemas.microsoft.com/office/drawing/2014/main" id="{8A4ADE13-709B-43B8-9C6E-59AB802F5792}"/>
              </a:ext>
            </a:extLst>
          </p:cNvPr>
          <p:cNvSpPr txBox="1">
            <a:spLocks noChangeArrowheads="1"/>
          </p:cNvSpPr>
          <p:nvPr/>
        </p:nvSpPr>
        <p:spPr bwMode="auto">
          <a:xfrm>
            <a:off x="9156474" y="2483530"/>
            <a:ext cx="759662"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1" baseline="-25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5" name="直接箭头连接符 34">
            <a:extLst>
              <a:ext uri="{FF2B5EF4-FFF2-40B4-BE49-F238E27FC236}">
                <a16:creationId xmlns:a16="http://schemas.microsoft.com/office/drawing/2014/main" id="{9583ECB2-5AAE-4268-AFFC-DD77F5E3EC43}"/>
              </a:ext>
            </a:extLst>
          </p:cNvPr>
          <p:cNvCxnSpPr/>
          <p:nvPr/>
        </p:nvCxnSpPr>
        <p:spPr>
          <a:xfrm>
            <a:off x="9096845" y="2576455"/>
            <a:ext cx="0" cy="313371"/>
          </a:xfrm>
          <a:prstGeom prst="straightConnector1">
            <a:avLst/>
          </a:prstGeom>
          <a:noFill/>
          <a:ln w="38100">
            <a:solidFill>
              <a:schemeClr val="tx1"/>
            </a:solidFill>
            <a:round/>
            <a:headEnd type="none" w="med" len="med"/>
            <a:tailEnd type="none" w="med" len="med"/>
          </a:ln>
          <a:extLst>
            <a:ext uri="{909E8E84-426E-40DD-AFC4-6F175D3DCCD1}">
              <a14:hiddenFill xmlns:a14="http://schemas.microsoft.com/office/drawing/2010/main">
                <a:noFill/>
              </a14:hiddenFill>
            </a:ext>
          </a:extLst>
        </p:spPr>
      </p:cxnSp>
      <p:sp>
        <p:nvSpPr>
          <p:cNvPr id="36" name="文本框 35">
            <a:extLst>
              <a:ext uri="{FF2B5EF4-FFF2-40B4-BE49-F238E27FC236}">
                <a16:creationId xmlns:a16="http://schemas.microsoft.com/office/drawing/2014/main" id="{8916909D-C6B1-44AF-926E-70BC101DBDED}"/>
              </a:ext>
            </a:extLst>
          </p:cNvPr>
          <p:cNvSpPr txBox="1"/>
          <p:nvPr/>
        </p:nvSpPr>
        <p:spPr>
          <a:xfrm>
            <a:off x="7274113" y="5409971"/>
            <a:ext cx="538930" cy="500906"/>
          </a:xfrm>
          <a:prstGeom prst="rect">
            <a:avLst/>
          </a:prstGeom>
          <a:noFill/>
          <a:ln>
            <a:noFill/>
          </a:ln>
        </p:spPr>
        <p:txBody>
          <a:bodyPr wrap="none" rtlCol="0">
            <a:spAutoFit/>
          </a:bodyPr>
          <a:lstStyle/>
          <a:p>
            <a:pPr algn="r" defTabSz="914277">
              <a:defRPr/>
            </a:pPr>
            <a:r>
              <a:rPr lang="en-US" altLang="zh-CN" sz="2655" kern="0" dirty="0">
                <a:latin typeface="Segoe UI Black" panose="020B0A02040204020203" pitchFamily="34" charset="0"/>
                <a:ea typeface="Segoe UI Black" panose="020B0A02040204020203" pitchFamily="34" charset="0"/>
                <a:cs typeface="Segoe UI Black" panose="020B0A02040204020203" pitchFamily="34" charset="0"/>
              </a:rPr>
              <a:t>IB</a:t>
            </a:r>
            <a:endParaRPr lang="zh-CN" altLang="en-US" sz="2655" kern="0" dirty="0">
              <a:latin typeface="Segoe UI Black" panose="020B0A02040204020203" pitchFamily="34" charset="0"/>
              <a:ea typeface="华文细黑" pitchFamily="2" charset="-122"/>
              <a:cs typeface="Segoe UI Black" panose="020B0A02040204020203" pitchFamily="34" charset="0"/>
            </a:endParaRPr>
          </a:p>
        </p:txBody>
      </p:sp>
      <p:cxnSp>
        <p:nvCxnSpPr>
          <p:cNvPr id="37" name="直接箭头连接符 36">
            <a:extLst>
              <a:ext uri="{FF2B5EF4-FFF2-40B4-BE49-F238E27FC236}">
                <a16:creationId xmlns:a16="http://schemas.microsoft.com/office/drawing/2014/main" id="{F81E4E03-76B4-4CCD-B49B-FA2AEE786E64}"/>
              </a:ext>
            </a:extLst>
          </p:cNvPr>
          <p:cNvCxnSpPr>
            <a:cxnSpLocks/>
          </p:cNvCxnSpPr>
          <p:nvPr/>
        </p:nvCxnSpPr>
        <p:spPr>
          <a:xfrm>
            <a:off x="9574765" y="4275622"/>
            <a:ext cx="0" cy="1679525"/>
          </a:xfrm>
          <a:prstGeom prst="straightConnector1">
            <a:avLst/>
          </a:prstGeom>
          <a:ln w="92075">
            <a:solidFill>
              <a:schemeClr val="bg2">
                <a:lumMod val="50000"/>
              </a:schemeClr>
            </a:solidFill>
            <a:headEnd type="stealth"/>
            <a:tailEnd type="none"/>
          </a:ln>
          <a:effectLst/>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75A7CF3A-5DB8-4DE2-A4F2-76DB1321942F}"/>
              </a:ext>
            </a:extLst>
          </p:cNvPr>
          <p:cNvCxnSpPr/>
          <p:nvPr/>
        </p:nvCxnSpPr>
        <p:spPr>
          <a:xfrm flipV="1">
            <a:off x="3592197" y="4869725"/>
            <a:ext cx="0" cy="1036336"/>
          </a:xfrm>
          <a:prstGeom prst="straightConnector1">
            <a:avLst/>
          </a:prstGeom>
          <a:ln w="92075" cap="sq">
            <a:solidFill>
              <a:schemeClr val="bg2">
                <a:lumMod val="50000"/>
              </a:schemeClr>
            </a:solidFill>
            <a:tailEnd type="stealth"/>
          </a:ln>
          <a:effectLst/>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5B1F8794-86C3-4CE7-B0E5-8A9636BF6133}"/>
              </a:ext>
            </a:extLst>
          </p:cNvPr>
          <p:cNvCxnSpPr/>
          <p:nvPr/>
        </p:nvCxnSpPr>
        <p:spPr>
          <a:xfrm flipH="1">
            <a:off x="5686403" y="2882805"/>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sp>
        <p:nvSpPr>
          <p:cNvPr id="41" name="Text Box 49">
            <a:extLst>
              <a:ext uri="{FF2B5EF4-FFF2-40B4-BE49-F238E27FC236}">
                <a16:creationId xmlns:a16="http://schemas.microsoft.com/office/drawing/2014/main" id="{0E03971C-9564-4795-9AF9-5314B32B7857}"/>
              </a:ext>
            </a:extLst>
          </p:cNvPr>
          <p:cNvSpPr txBox="1">
            <a:spLocks noChangeArrowheads="1"/>
          </p:cNvSpPr>
          <p:nvPr/>
        </p:nvSpPr>
        <p:spPr bwMode="auto">
          <a:xfrm>
            <a:off x="6306003" y="2686451"/>
            <a:ext cx="1196993"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AluOP</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2" name="直接箭头连接符 41">
            <a:extLst>
              <a:ext uri="{FF2B5EF4-FFF2-40B4-BE49-F238E27FC236}">
                <a16:creationId xmlns:a16="http://schemas.microsoft.com/office/drawing/2014/main" id="{A1E79BE0-DEB1-4342-A3D4-3912BA5D69B8}"/>
              </a:ext>
            </a:extLst>
          </p:cNvPr>
          <p:cNvCxnSpPr/>
          <p:nvPr/>
        </p:nvCxnSpPr>
        <p:spPr>
          <a:xfrm>
            <a:off x="1806981" y="5955147"/>
            <a:ext cx="8260860" cy="0"/>
          </a:xfrm>
          <a:prstGeom prst="straightConnector1">
            <a:avLst/>
          </a:prstGeom>
          <a:ln w="92075">
            <a:solidFill>
              <a:schemeClr val="bg2">
                <a:lumMod val="50000"/>
              </a:schemeClr>
            </a:solidFill>
            <a:headEnd type="none"/>
            <a:tailEnd type="none"/>
          </a:ln>
          <a:effectLst/>
        </p:spPr>
        <p:style>
          <a:lnRef idx="1">
            <a:schemeClr val="accent1"/>
          </a:lnRef>
          <a:fillRef idx="0">
            <a:schemeClr val="accent1"/>
          </a:fillRef>
          <a:effectRef idx="0">
            <a:schemeClr val="accent1"/>
          </a:effectRef>
          <a:fontRef idx="minor">
            <a:schemeClr val="tx1"/>
          </a:fontRef>
        </p:style>
      </p:cxnSp>
      <p:grpSp>
        <p:nvGrpSpPr>
          <p:cNvPr id="43" name="组合 42">
            <a:extLst>
              <a:ext uri="{FF2B5EF4-FFF2-40B4-BE49-F238E27FC236}">
                <a16:creationId xmlns:a16="http://schemas.microsoft.com/office/drawing/2014/main" id="{7B108C6A-FFC7-4ECB-9F48-8D0AC93A6B6A}"/>
              </a:ext>
            </a:extLst>
          </p:cNvPr>
          <p:cNvGrpSpPr/>
          <p:nvPr/>
        </p:nvGrpSpPr>
        <p:grpSpPr>
          <a:xfrm>
            <a:off x="3635665" y="3133994"/>
            <a:ext cx="2233488" cy="477497"/>
            <a:chOff x="3791658" y="3236820"/>
            <a:chExt cx="2355631" cy="503611"/>
          </a:xfrm>
        </p:grpSpPr>
        <p:sp>
          <p:nvSpPr>
            <p:cNvPr id="44" name="文本框 43">
              <a:extLst>
                <a:ext uri="{FF2B5EF4-FFF2-40B4-BE49-F238E27FC236}">
                  <a16:creationId xmlns:a16="http://schemas.microsoft.com/office/drawing/2014/main" id="{C922C757-0F2A-404A-AB27-8AF6234BFD13}"/>
                </a:ext>
              </a:extLst>
            </p:cNvPr>
            <p:cNvSpPr txBox="1"/>
            <p:nvPr/>
          </p:nvSpPr>
          <p:spPr>
            <a:xfrm>
              <a:off x="3791658" y="3273806"/>
              <a:ext cx="426387" cy="466625"/>
            </a:xfrm>
            <a:prstGeom prst="rect">
              <a:avLst/>
            </a:prstGeom>
            <a:noFill/>
            <a:ln>
              <a:noFill/>
            </a:ln>
          </p:spPr>
          <p:txBody>
            <a:bodyPr wrap="none" rtlCol="0">
              <a:spAutoFit/>
            </a:bodyPr>
            <a:lstStyle/>
            <a:p>
              <a:pPr algn="r" defTabSz="914277">
                <a:defRPr/>
              </a:pPr>
              <a:r>
                <a:rPr lang="en-US" altLang="zh-CN" sz="2275" kern="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2275" kern="0" dirty="0">
                <a:latin typeface="Segoe UI Black" panose="020B0A02040204020203" pitchFamily="34" charset="0"/>
                <a:ea typeface="华文细黑" pitchFamily="2" charset="-122"/>
                <a:cs typeface="Segoe UI Black" panose="020B0A02040204020203" pitchFamily="34" charset="0"/>
              </a:endParaRPr>
            </a:p>
          </p:txBody>
        </p:sp>
        <p:sp>
          <p:nvSpPr>
            <p:cNvPr id="45" name="文本框 44">
              <a:extLst>
                <a:ext uri="{FF2B5EF4-FFF2-40B4-BE49-F238E27FC236}">
                  <a16:creationId xmlns:a16="http://schemas.microsoft.com/office/drawing/2014/main" id="{184CE57D-FF92-4784-8C80-D12B1E9C01F0}"/>
                </a:ext>
              </a:extLst>
            </p:cNvPr>
            <p:cNvSpPr txBox="1"/>
            <p:nvPr/>
          </p:nvSpPr>
          <p:spPr>
            <a:xfrm>
              <a:off x="5739500" y="3236820"/>
              <a:ext cx="407789" cy="466625"/>
            </a:xfrm>
            <a:prstGeom prst="rect">
              <a:avLst/>
            </a:prstGeom>
            <a:noFill/>
            <a:ln>
              <a:noFill/>
            </a:ln>
          </p:spPr>
          <p:txBody>
            <a:bodyPr wrap="none" rtlCol="0">
              <a:spAutoFit/>
            </a:bodyPr>
            <a:lstStyle/>
            <a:p>
              <a:pPr algn="r" defTabSz="914277">
                <a:defRPr/>
              </a:pPr>
              <a:r>
                <a:rPr lang="en-US" altLang="zh-CN" sz="2275" kern="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2275" kern="0" dirty="0">
                <a:latin typeface="Segoe UI Black" panose="020B0A02040204020203" pitchFamily="34" charset="0"/>
                <a:ea typeface="华文细黑" pitchFamily="2" charset="-122"/>
                <a:cs typeface="Segoe UI Black" panose="020B0A02040204020203" pitchFamily="34" charset="0"/>
              </a:endParaRPr>
            </a:p>
          </p:txBody>
        </p:sp>
      </p:grpSp>
      <p:grpSp>
        <p:nvGrpSpPr>
          <p:cNvPr id="46" name="组合 45">
            <a:extLst>
              <a:ext uri="{FF2B5EF4-FFF2-40B4-BE49-F238E27FC236}">
                <a16:creationId xmlns:a16="http://schemas.microsoft.com/office/drawing/2014/main" id="{3ABFC2EA-A906-46B2-A631-34B806988461}"/>
              </a:ext>
            </a:extLst>
          </p:cNvPr>
          <p:cNvGrpSpPr/>
          <p:nvPr/>
        </p:nvGrpSpPr>
        <p:grpSpPr>
          <a:xfrm>
            <a:off x="2530531" y="2409567"/>
            <a:ext cx="7231435" cy="2576058"/>
            <a:chOff x="2668919" y="2541142"/>
            <a:chExt cx="7626904" cy="2716936"/>
          </a:xfrm>
        </p:grpSpPr>
        <p:sp>
          <p:nvSpPr>
            <p:cNvPr id="47" name="椭圆 46">
              <a:extLst>
                <a:ext uri="{FF2B5EF4-FFF2-40B4-BE49-F238E27FC236}">
                  <a16:creationId xmlns:a16="http://schemas.microsoft.com/office/drawing/2014/main" id="{D49294E2-61ED-4589-8EF8-0E73767839D1}"/>
                </a:ext>
              </a:extLst>
            </p:cNvPr>
            <p:cNvSpPr/>
            <p:nvPr/>
          </p:nvSpPr>
          <p:spPr bwMode="auto">
            <a:xfrm>
              <a:off x="5118268" y="4687203"/>
              <a:ext cx="650804" cy="548923"/>
            </a:xfrm>
            <a:prstGeom prst="ellipse">
              <a:avLst/>
            </a:prstGeom>
            <a:noFill/>
            <a:ln w="38100">
              <a:solidFill>
                <a:srgbClr val="D4184B"/>
              </a:solidFill>
              <a:prstDash val="sysDot"/>
              <a:round/>
              <a:headEnd/>
              <a:tailEnd type="triangle" w="med" len="med"/>
            </a:ln>
          </p:spPr>
          <p:txBody>
            <a:bodyPr vert="horz" wrap="square" lIns="86699" tIns="43349" rIns="86699" bIns="43349" numCol="1" rtlCol="0" anchor="t" anchorCtr="0" compatLnSpc="1">
              <a:prstTxWarp prst="textNoShape">
                <a:avLst/>
              </a:prstTxWarp>
            </a:bodyPr>
            <a:lstStyle/>
            <a:p>
              <a:pPr algn="ctr"/>
              <a:endParaRPr lang="zh-CN" altLang="en-US" sz="3792">
                <a:solidFill>
                  <a:srgbClr val="C00000"/>
                </a:solidFill>
              </a:endParaRPr>
            </a:p>
          </p:txBody>
        </p:sp>
        <p:sp>
          <p:nvSpPr>
            <p:cNvPr id="48" name="椭圆 47">
              <a:extLst>
                <a:ext uri="{FF2B5EF4-FFF2-40B4-BE49-F238E27FC236}">
                  <a16:creationId xmlns:a16="http://schemas.microsoft.com/office/drawing/2014/main" id="{E96CD7B0-79B0-4A66-949A-14A57ADA768A}"/>
                </a:ext>
              </a:extLst>
            </p:cNvPr>
            <p:cNvSpPr/>
            <p:nvPr/>
          </p:nvSpPr>
          <p:spPr bwMode="auto">
            <a:xfrm>
              <a:off x="9645019" y="2541142"/>
              <a:ext cx="650804" cy="548923"/>
            </a:xfrm>
            <a:prstGeom prst="ellipse">
              <a:avLst/>
            </a:prstGeom>
            <a:noFill/>
            <a:ln w="38100">
              <a:solidFill>
                <a:srgbClr val="D4184B"/>
              </a:solidFill>
              <a:prstDash val="sysDot"/>
              <a:round/>
              <a:headEnd/>
              <a:tailEnd type="triangle" w="med" len="med"/>
            </a:ln>
          </p:spPr>
          <p:txBody>
            <a:bodyPr vert="horz" wrap="square" lIns="86699" tIns="43349" rIns="86699" bIns="43349" numCol="1" rtlCol="0" anchor="t" anchorCtr="0" compatLnSpc="1">
              <a:prstTxWarp prst="textNoShape">
                <a:avLst/>
              </a:prstTxWarp>
            </a:bodyPr>
            <a:lstStyle/>
            <a:p>
              <a:pPr algn="ctr"/>
              <a:endParaRPr lang="zh-CN" altLang="en-US" sz="3792">
                <a:solidFill>
                  <a:srgbClr val="C00000"/>
                </a:solidFill>
              </a:endParaRPr>
            </a:p>
          </p:txBody>
        </p:sp>
        <p:sp>
          <p:nvSpPr>
            <p:cNvPr id="49" name="椭圆 48">
              <a:extLst>
                <a:ext uri="{FF2B5EF4-FFF2-40B4-BE49-F238E27FC236}">
                  <a16:creationId xmlns:a16="http://schemas.microsoft.com/office/drawing/2014/main" id="{AE87A70A-983E-43BB-86DF-1546E519DE86}"/>
                </a:ext>
              </a:extLst>
            </p:cNvPr>
            <p:cNvSpPr/>
            <p:nvPr/>
          </p:nvSpPr>
          <p:spPr bwMode="auto">
            <a:xfrm>
              <a:off x="2668919" y="4709155"/>
              <a:ext cx="650804" cy="548923"/>
            </a:xfrm>
            <a:prstGeom prst="ellipse">
              <a:avLst/>
            </a:prstGeom>
            <a:noFill/>
            <a:ln w="38100">
              <a:solidFill>
                <a:srgbClr val="D4184B"/>
              </a:solidFill>
              <a:prstDash val="sysDot"/>
              <a:round/>
              <a:headEnd/>
              <a:tailEnd type="triangle" w="med" len="med"/>
            </a:ln>
          </p:spPr>
          <p:txBody>
            <a:bodyPr vert="horz" wrap="square" lIns="86699" tIns="43349" rIns="86699" bIns="43349" numCol="1" rtlCol="0" anchor="t" anchorCtr="0" compatLnSpc="1">
              <a:prstTxWarp prst="textNoShape">
                <a:avLst/>
              </a:prstTxWarp>
            </a:bodyPr>
            <a:lstStyle/>
            <a:p>
              <a:pPr algn="ctr"/>
              <a:endParaRPr lang="zh-CN" altLang="en-US" sz="3792">
                <a:solidFill>
                  <a:srgbClr val="C00000"/>
                </a:solidFill>
              </a:endParaRPr>
            </a:p>
          </p:txBody>
        </p:sp>
      </p:grpSp>
      <p:sp>
        <p:nvSpPr>
          <p:cNvPr id="50" name="圆角矩形 77">
            <a:extLst>
              <a:ext uri="{FF2B5EF4-FFF2-40B4-BE49-F238E27FC236}">
                <a16:creationId xmlns:a16="http://schemas.microsoft.com/office/drawing/2014/main" id="{583B3ED0-DCE1-4CC5-A0C6-558EFEBA0F22}"/>
              </a:ext>
            </a:extLst>
          </p:cNvPr>
          <p:cNvSpPr/>
          <p:nvPr/>
        </p:nvSpPr>
        <p:spPr bwMode="auto">
          <a:xfrm>
            <a:off x="10040265" y="3042893"/>
            <a:ext cx="903370" cy="350367"/>
          </a:xfrm>
          <a:prstGeom prst="roundRect">
            <a:avLst/>
          </a:prstGeom>
          <a:solidFill>
            <a:schemeClr val="accent1">
              <a:lumMod val="60000"/>
              <a:lumOff val="40000"/>
              <a:alpha val="72000"/>
            </a:schemeClr>
          </a:solidFill>
          <a:ln w="28575">
            <a:noFill/>
            <a:prstDash val="sysDash"/>
            <a:round/>
            <a:headEnd/>
            <a:tailEnd type="triangle" w="med" len="med"/>
          </a:ln>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
        <p:nvSpPr>
          <p:cNvPr id="51" name="Text Box 49">
            <a:extLst>
              <a:ext uri="{FF2B5EF4-FFF2-40B4-BE49-F238E27FC236}">
                <a16:creationId xmlns:a16="http://schemas.microsoft.com/office/drawing/2014/main" id="{FB00ABC0-A145-4E04-BDBF-B100CE0DBA7B}"/>
              </a:ext>
            </a:extLst>
          </p:cNvPr>
          <p:cNvSpPr txBox="1">
            <a:spLocks noChangeArrowheads="1"/>
          </p:cNvSpPr>
          <p:nvPr/>
        </p:nvSpPr>
        <p:spPr bwMode="auto">
          <a:xfrm>
            <a:off x="10040265" y="3031604"/>
            <a:ext cx="939417"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IBR</a:t>
            </a:r>
            <a:r>
              <a:rPr lang="en-US" altLang="zh-CN" sz="1896" baseline="-25000"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346781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nodeType="afterEffect">
                                  <p:stCondLst>
                                    <p:cond delay="0"/>
                                  </p:stCondLst>
                                  <p:childTnLst>
                                    <p:anim calcmode="discrete" valueType="str">
                                      <p:cBhvr>
                                        <p:cTn id="9" dur="1000" fill="hold"/>
                                        <p:tgtEl>
                                          <p:spTgt spid="46"/>
                                        </p:tgtEl>
                                        <p:attrNameLst>
                                          <p:attrName>style.visibility</p:attrName>
                                        </p:attrNameLst>
                                      </p:cBhvr>
                                      <p:tavLst>
                                        <p:tav tm="0">
                                          <p:val>
                                            <p:strVal val="hidden"/>
                                          </p:val>
                                        </p:tav>
                                        <p:tav tm="50000">
                                          <p:val>
                                            <p:strVal val="visible"/>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par>
                          <p:cTn id="14" fill="hold">
                            <p:stCondLst>
                              <p:cond delay="0"/>
                            </p:stCondLst>
                            <p:childTnLst>
                              <p:par>
                                <p:cTn id="15" presetID="35" presetClass="emph" presetSubtype="0" repeatCount="3000" fill="hold" nodeType="afterEffect">
                                  <p:stCondLst>
                                    <p:cond delay="0"/>
                                  </p:stCondLst>
                                  <p:childTnLst>
                                    <p:anim calcmode="discrete" valueType="str">
                                      <p:cBhvr>
                                        <p:cTn id="16"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childTnLst>
                          </p:cTn>
                        </p:par>
                        <p:par>
                          <p:cTn id="21" fill="hold">
                            <p:stCondLst>
                              <p:cond delay="0"/>
                            </p:stCondLst>
                            <p:childTnLst>
                              <p:par>
                                <p:cTn id="22" presetID="35" presetClass="emph" presetSubtype="0" repeatCount="3000" fill="hold" grpId="1" nodeType="afterEffect">
                                  <p:stCondLst>
                                    <p:cond delay="0"/>
                                  </p:stCondLst>
                                  <p:childTnLst>
                                    <p:anim calcmode="discrete" valueType="str">
                                      <p:cBhvr>
                                        <p:cTn id="23" dur="1000" fill="hold"/>
                                        <p:tgtEl>
                                          <p:spTgt spid="50"/>
                                        </p:tgtEl>
                                        <p:attrNameLst>
                                          <p:attrName>style.visibility</p:attrName>
                                        </p:attrNameLst>
                                      </p:cBhvr>
                                      <p:tavLst>
                                        <p:tav tm="0">
                                          <p:val>
                                            <p:strVal val="hidden"/>
                                          </p:val>
                                        </p:tav>
                                        <p:tav tm="50000">
                                          <p:val>
                                            <p:strVal val="visible"/>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1" nodeType="clickEffect">
                                  <p:stCondLst>
                                    <p:cond delay="0"/>
                                  </p:stCondLst>
                                  <p:childTnLst>
                                    <p:set>
                                      <p:cBhvr>
                                        <p:cTn id="27" dur="1" fill="hold">
                                          <p:stCondLst>
                                            <p:cond delay="0"/>
                                          </p:stCondLst>
                                        </p:cTn>
                                        <p:tgtEl>
                                          <p:spTgt spid="4"/>
                                        </p:tgtEl>
                                        <p:attrNameLst>
                                          <p:attrName>style.visibility</p:attrName>
                                        </p:attrNameLst>
                                      </p:cBhvr>
                                      <p:to>
                                        <p:strVal val="visible"/>
                                      </p:to>
                                    </p:set>
                                  </p:childTnLst>
                                </p:cTn>
                              </p:par>
                            </p:childTnLst>
                          </p:cTn>
                        </p:par>
                        <p:par>
                          <p:cTn id="28" fill="hold">
                            <p:stCondLst>
                              <p:cond delay="0"/>
                            </p:stCondLst>
                            <p:childTnLst>
                              <p:par>
                                <p:cTn id="29" presetID="35" presetClass="emph" presetSubtype="0" repeatCount="3000" fill="hold" grpId="0" nodeType="afterEffect">
                                  <p:stCondLst>
                                    <p:cond delay="0"/>
                                  </p:stCondLst>
                                  <p:childTnLst>
                                    <p:anim calcmode="discrete" valueType="str">
                                      <p:cBhvr>
                                        <p:cTn id="30"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0" grpId="0" animBg="1"/>
      <p:bldP spid="50" grpId="1" animBg="1"/>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7C063-E462-42C0-847D-439D48CB8C15}"/>
              </a:ext>
            </a:extLst>
          </p:cNvPr>
          <p:cNvSpPr>
            <a:spLocks noGrp="1"/>
          </p:cNvSpPr>
          <p:nvPr>
            <p:ph type="title"/>
          </p:nvPr>
        </p:nvSpPr>
        <p:spPr/>
        <p:txBody>
          <a:bodyPr/>
          <a:lstStyle/>
          <a:p>
            <a:r>
              <a:rPr lang="zh-CN" altLang="en-US" dirty="0"/>
              <a:t>运算器与总线结构</a:t>
            </a:r>
          </a:p>
        </p:txBody>
      </p:sp>
      <p:sp>
        <p:nvSpPr>
          <p:cNvPr id="3" name="内容占位符 2">
            <a:extLst>
              <a:ext uri="{FF2B5EF4-FFF2-40B4-BE49-F238E27FC236}">
                <a16:creationId xmlns:a16="http://schemas.microsoft.com/office/drawing/2014/main" id="{618FB589-684B-44F6-A1E1-92955E8D7057}"/>
              </a:ext>
            </a:extLst>
          </p:cNvPr>
          <p:cNvSpPr>
            <a:spLocks noGrp="1"/>
          </p:cNvSpPr>
          <p:nvPr>
            <p:ph idx="1"/>
          </p:nvPr>
        </p:nvSpPr>
        <p:spPr>
          <a:xfrm>
            <a:off x="487822" y="942764"/>
            <a:ext cx="10515599" cy="924136"/>
          </a:xfrm>
        </p:spPr>
        <p:txBody>
          <a:bodyPr/>
          <a:lstStyle/>
          <a:p>
            <a:r>
              <a:rPr lang="zh-CN" altLang="en-US" dirty="0"/>
              <a:t>单总线结构中的数据通路</a:t>
            </a:r>
          </a:p>
        </p:txBody>
      </p:sp>
      <p:sp>
        <p:nvSpPr>
          <p:cNvPr id="52" name="圆角矩形 72">
            <a:extLst>
              <a:ext uri="{FF2B5EF4-FFF2-40B4-BE49-F238E27FC236}">
                <a16:creationId xmlns:a16="http://schemas.microsoft.com/office/drawing/2014/main" id="{CB76050A-8455-4F3F-9C4F-311598A962AA}"/>
              </a:ext>
            </a:extLst>
          </p:cNvPr>
          <p:cNvSpPr/>
          <p:nvPr/>
        </p:nvSpPr>
        <p:spPr bwMode="auto">
          <a:xfrm>
            <a:off x="7295292" y="3092582"/>
            <a:ext cx="903370" cy="350367"/>
          </a:xfrm>
          <a:prstGeom prst="roundRect">
            <a:avLst/>
          </a:prstGeom>
          <a:solidFill>
            <a:schemeClr val="accent1">
              <a:lumMod val="60000"/>
              <a:lumOff val="40000"/>
              <a:alpha val="72000"/>
            </a:schemeClr>
          </a:solidFill>
          <a:ln w="28575">
            <a:noFill/>
            <a:prstDash val="sysDash"/>
            <a:round/>
            <a:headEnd/>
            <a:tailEnd type="triangle" w="med" len="med"/>
          </a:ln>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
        <p:nvSpPr>
          <p:cNvPr id="53" name="圆角矩形 70">
            <a:extLst>
              <a:ext uri="{FF2B5EF4-FFF2-40B4-BE49-F238E27FC236}">
                <a16:creationId xmlns:a16="http://schemas.microsoft.com/office/drawing/2014/main" id="{C431F519-96CC-4AF8-B4AE-C22369AC42FC}"/>
              </a:ext>
            </a:extLst>
          </p:cNvPr>
          <p:cNvSpPr/>
          <p:nvPr/>
        </p:nvSpPr>
        <p:spPr bwMode="auto">
          <a:xfrm>
            <a:off x="10040265" y="3042893"/>
            <a:ext cx="903370" cy="350367"/>
          </a:xfrm>
          <a:prstGeom prst="roundRect">
            <a:avLst/>
          </a:prstGeom>
          <a:solidFill>
            <a:schemeClr val="accent1">
              <a:lumMod val="60000"/>
              <a:lumOff val="40000"/>
              <a:alpha val="72000"/>
            </a:schemeClr>
          </a:solidFill>
          <a:ln w="28575">
            <a:noFill/>
            <a:prstDash val="sysDash"/>
            <a:round/>
            <a:headEnd/>
            <a:tailEnd type="triangle" w="med" len="med"/>
          </a:ln>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grpSp>
        <p:nvGrpSpPr>
          <p:cNvPr id="54" name="组合 53">
            <a:extLst>
              <a:ext uri="{FF2B5EF4-FFF2-40B4-BE49-F238E27FC236}">
                <a16:creationId xmlns:a16="http://schemas.microsoft.com/office/drawing/2014/main" id="{BA458442-A061-4629-AF56-D4EB99703A9D}"/>
              </a:ext>
            </a:extLst>
          </p:cNvPr>
          <p:cNvGrpSpPr/>
          <p:nvPr/>
        </p:nvGrpSpPr>
        <p:grpSpPr>
          <a:xfrm>
            <a:off x="2330177" y="2026296"/>
            <a:ext cx="7244588" cy="3928851"/>
            <a:chOff x="2457609" y="2136911"/>
            <a:chExt cx="7640776" cy="4143710"/>
          </a:xfrm>
          <a:effectLst/>
        </p:grpSpPr>
        <p:cxnSp>
          <p:nvCxnSpPr>
            <p:cNvPr id="55" name="直接箭头连接符 54">
              <a:extLst>
                <a:ext uri="{FF2B5EF4-FFF2-40B4-BE49-F238E27FC236}">
                  <a16:creationId xmlns:a16="http://schemas.microsoft.com/office/drawing/2014/main" id="{CA9C5F8C-225F-495C-8FB6-EC4A7EA27166}"/>
                </a:ext>
              </a:extLst>
            </p:cNvPr>
            <p:cNvCxnSpPr/>
            <p:nvPr/>
          </p:nvCxnSpPr>
          <p:spPr>
            <a:xfrm flipV="1">
              <a:off x="4013706" y="3762247"/>
              <a:ext cx="0" cy="2518374"/>
            </a:xfrm>
            <a:prstGeom prst="straightConnector1">
              <a:avLst/>
            </a:prstGeom>
            <a:ln w="92075" cap="sq">
              <a:solidFill>
                <a:schemeClr val="bg2">
                  <a:lumMod val="50000"/>
                </a:schemeClr>
              </a:solidFill>
              <a:tailEnd type="stealth"/>
            </a:ln>
            <a:effectLst/>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58EA7E12-2A15-4F33-8899-45A0145AFA7D}"/>
                </a:ext>
              </a:extLst>
            </p:cNvPr>
            <p:cNvCxnSpPr/>
            <p:nvPr/>
          </p:nvCxnSpPr>
          <p:spPr>
            <a:xfrm>
              <a:off x="10098385" y="4509246"/>
              <a:ext cx="0" cy="1771375"/>
            </a:xfrm>
            <a:prstGeom prst="straightConnector1">
              <a:avLst/>
            </a:prstGeom>
            <a:ln w="92075">
              <a:solidFill>
                <a:schemeClr val="bg2">
                  <a:lumMod val="50000"/>
                </a:schemeClr>
              </a:solidFill>
              <a:headEnd type="stealth"/>
              <a:tailEnd type="none"/>
            </a:ln>
            <a:effectLst/>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195C2F8A-C2E2-441F-B849-50FC00629CDB}"/>
                </a:ext>
              </a:extLst>
            </p:cNvPr>
            <p:cNvCxnSpPr/>
            <p:nvPr/>
          </p:nvCxnSpPr>
          <p:spPr>
            <a:xfrm flipV="1">
              <a:off x="9234289" y="4484232"/>
              <a:ext cx="0" cy="1731695"/>
            </a:xfrm>
            <a:prstGeom prst="straightConnector1">
              <a:avLst/>
            </a:prstGeom>
            <a:ln w="92075">
              <a:solidFill>
                <a:schemeClr val="bg2">
                  <a:lumMod val="50000"/>
                </a:schemeClr>
              </a:solidFill>
              <a:headEnd type="stealth"/>
              <a:tailEnd type="none"/>
            </a:ln>
            <a:effectLst/>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6F87F186-3A4D-4C94-8C77-848E2AAD5BB3}"/>
                </a:ext>
              </a:extLst>
            </p:cNvPr>
            <p:cNvCxnSpPr/>
            <p:nvPr/>
          </p:nvCxnSpPr>
          <p:spPr>
            <a:xfrm flipV="1">
              <a:off x="5997378" y="5113935"/>
              <a:ext cx="0" cy="1166686"/>
            </a:xfrm>
            <a:prstGeom prst="straightConnector1">
              <a:avLst/>
            </a:prstGeom>
            <a:ln w="92075" cap="sq">
              <a:solidFill>
                <a:schemeClr val="bg2">
                  <a:lumMod val="50000"/>
                </a:schemeClr>
              </a:solidFill>
              <a:tailEnd type="stealth"/>
            </a:ln>
            <a:effectLst/>
          </p:spPr>
          <p:style>
            <a:lnRef idx="1">
              <a:schemeClr val="accent1"/>
            </a:lnRef>
            <a:fillRef idx="0">
              <a:schemeClr val="accent1"/>
            </a:fillRef>
            <a:effectRef idx="0">
              <a:schemeClr val="accent1"/>
            </a:effectRef>
            <a:fontRef idx="minor">
              <a:schemeClr val="tx1"/>
            </a:fontRef>
          </p:style>
        </p:cxnSp>
        <p:grpSp>
          <p:nvGrpSpPr>
            <p:cNvPr id="59" name="组合 58">
              <a:extLst>
                <a:ext uri="{FF2B5EF4-FFF2-40B4-BE49-F238E27FC236}">
                  <a16:creationId xmlns:a16="http://schemas.microsoft.com/office/drawing/2014/main" id="{7C810495-E0FD-4F9A-8B3A-00FF674C520F}"/>
                </a:ext>
              </a:extLst>
            </p:cNvPr>
            <p:cNvGrpSpPr/>
            <p:nvPr/>
          </p:nvGrpSpPr>
          <p:grpSpPr>
            <a:xfrm>
              <a:off x="2457609" y="2136911"/>
              <a:ext cx="2492274" cy="4079018"/>
              <a:chOff x="2374973" y="2136911"/>
              <a:chExt cx="2434291" cy="3984119"/>
            </a:xfrm>
            <a:effectLst>
              <a:outerShdw blurRad="50800" dist="38100" dir="5400000" algn="t" rotWithShape="0">
                <a:prstClr val="black">
                  <a:alpha val="40000"/>
                </a:prstClr>
              </a:outerShdw>
            </a:effectLst>
          </p:grpSpPr>
          <p:cxnSp>
            <p:nvCxnSpPr>
              <p:cNvPr id="60" name="直接连接符 59">
                <a:extLst>
                  <a:ext uri="{FF2B5EF4-FFF2-40B4-BE49-F238E27FC236}">
                    <a16:creationId xmlns:a16="http://schemas.microsoft.com/office/drawing/2014/main" id="{D4C142C9-9557-4F0A-87CC-3BDE37787DD3}"/>
                  </a:ext>
                </a:extLst>
              </p:cNvPr>
              <p:cNvCxnSpPr/>
              <p:nvPr/>
            </p:nvCxnSpPr>
            <p:spPr>
              <a:xfrm>
                <a:off x="2374973" y="2136911"/>
                <a:ext cx="2359687" cy="0"/>
              </a:xfrm>
              <a:prstGeom prst="line">
                <a:avLst/>
              </a:prstGeom>
              <a:ln w="92075" cap="sq">
                <a:solidFill>
                  <a:schemeClr val="bg2">
                    <a:lumMod val="50000"/>
                  </a:schemeClr>
                </a:solidFill>
                <a:tailEnd type="none"/>
              </a:ln>
              <a:effectLst/>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7434E5C9-CE5A-4568-B161-214A5606CB74}"/>
                  </a:ext>
                </a:extLst>
              </p:cNvPr>
              <p:cNvCxnSpPr/>
              <p:nvPr/>
            </p:nvCxnSpPr>
            <p:spPr>
              <a:xfrm flipV="1">
                <a:off x="4809264" y="2136913"/>
                <a:ext cx="0" cy="480542"/>
              </a:xfrm>
              <a:prstGeom prst="straightConnector1">
                <a:avLst/>
              </a:prstGeom>
              <a:ln w="92075" cap="sq">
                <a:solidFill>
                  <a:schemeClr val="bg2">
                    <a:lumMod val="50000"/>
                  </a:schemeClr>
                </a:solidFill>
                <a:tailEnd type="none"/>
              </a:ln>
              <a:effectLst/>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BD8ED632-34B1-4CCC-B7E5-2633CD595158}"/>
                  </a:ext>
                </a:extLst>
              </p:cNvPr>
              <p:cNvCxnSpPr/>
              <p:nvPr/>
            </p:nvCxnSpPr>
            <p:spPr>
              <a:xfrm>
                <a:off x="2374973" y="2136912"/>
                <a:ext cx="0" cy="3984118"/>
              </a:xfrm>
              <a:prstGeom prst="straightConnector1">
                <a:avLst/>
              </a:prstGeom>
              <a:ln w="92075" cap="sq">
                <a:solidFill>
                  <a:schemeClr val="bg2">
                    <a:lumMod val="50000"/>
                  </a:schemeClr>
                </a:solidFill>
                <a:tailEnd type="stealth"/>
              </a:ln>
              <a:effectLst/>
            </p:spPr>
            <p:style>
              <a:lnRef idx="1">
                <a:schemeClr val="accent1"/>
              </a:lnRef>
              <a:fillRef idx="0">
                <a:schemeClr val="accent1"/>
              </a:fillRef>
              <a:effectRef idx="0">
                <a:schemeClr val="accent1"/>
              </a:effectRef>
              <a:fontRef idx="minor">
                <a:schemeClr val="tx1"/>
              </a:fontRef>
            </p:style>
          </p:cxnSp>
        </p:grpSp>
      </p:grpSp>
      <p:sp>
        <p:nvSpPr>
          <p:cNvPr id="63" name="矩形 62">
            <a:extLst>
              <a:ext uri="{FF2B5EF4-FFF2-40B4-BE49-F238E27FC236}">
                <a16:creationId xmlns:a16="http://schemas.microsoft.com/office/drawing/2014/main" id="{A1AA2794-C4A8-439F-A6C9-2C5835B94AAC}"/>
              </a:ext>
            </a:extLst>
          </p:cNvPr>
          <p:cNvSpPr>
            <a:spLocks/>
          </p:cNvSpPr>
          <p:nvPr/>
        </p:nvSpPr>
        <p:spPr>
          <a:xfrm>
            <a:off x="8277554" y="2882806"/>
            <a:ext cx="1638582" cy="1369097"/>
          </a:xfrm>
          <a:prstGeom prst="rect">
            <a:avLst/>
          </a:prstGeom>
          <a:solidFill>
            <a:srgbClr val="FFCCFF"/>
          </a:solidFill>
          <a:ln w="381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07" b="1" dirty="0">
                <a:solidFill>
                  <a:schemeClr val="tx1"/>
                </a:solidFill>
                <a:latin typeface="微软雅黑" panose="020B0503020204020204" pitchFamily="34" charset="-122"/>
                <a:ea typeface="微软雅黑" panose="020B0503020204020204" pitchFamily="34" charset="-122"/>
              </a:rPr>
              <a:t>通用</a:t>
            </a:r>
            <a:endParaRPr lang="en-US" altLang="zh-CN" sz="1707" b="1" dirty="0">
              <a:solidFill>
                <a:schemeClr val="tx1"/>
              </a:solidFill>
              <a:latin typeface="微软雅黑" panose="020B0503020204020204" pitchFamily="34" charset="-122"/>
              <a:ea typeface="微软雅黑" panose="020B0503020204020204" pitchFamily="34" charset="-122"/>
            </a:endParaRPr>
          </a:p>
          <a:p>
            <a:pPr algn="ctr"/>
            <a:r>
              <a:rPr lang="zh-CN" altLang="en-US" sz="1707" b="1" dirty="0">
                <a:solidFill>
                  <a:schemeClr val="tx1"/>
                </a:solidFill>
                <a:latin typeface="微软雅黑" panose="020B0503020204020204" pitchFamily="34" charset="-122"/>
                <a:ea typeface="微软雅黑" panose="020B0503020204020204" pitchFamily="34" charset="-122"/>
              </a:rPr>
              <a:t>寄存器堆</a:t>
            </a:r>
          </a:p>
        </p:txBody>
      </p:sp>
      <p:grpSp>
        <p:nvGrpSpPr>
          <p:cNvPr id="64" name="组合 63">
            <a:extLst>
              <a:ext uri="{FF2B5EF4-FFF2-40B4-BE49-F238E27FC236}">
                <a16:creationId xmlns:a16="http://schemas.microsoft.com/office/drawing/2014/main" id="{BE8C325A-89A6-4530-832C-7BE8E81A2B65}"/>
              </a:ext>
            </a:extLst>
          </p:cNvPr>
          <p:cNvGrpSpPr/>
          <p:nvPr/>
        </p:nvGrpSpPr>
        <p:grpSpPr>
          <a:xfrm>
            <a:off x="1869467" y="4267695"/>
            <a:ext cx="979856" cy="594102"/>
            <a:chOff x="2828975" y="4455551"/>
            <a:chExt cx="1495040" cy="626592"/>
          </a:xfrm>
          <a:solidFill>
            <a:schemeClr val="accent4">
              <a:lumMod val="60000"/>
              <a:lumOff val="40000"/>
            </a:schemeClr>
          </a:solidFill>
        </p:grpSpPr>
        <p:sp>
          <p:nvSpPr>
            <p:cNvPr id="65" name="矩形 64">
              <a:extLst>
                <a:ext uri="{FF2B5EF4-FFF2-40B4-BE49-F238E27FC236}">
                  <a16:creationId xmlns:a16="http://schemas.microsoft.com/office/drawing/2014/main" id="{135F6C88-7635-4FD0-8FB8-E0DC13AC8144}"/>
                </a:ext>
              </a:extLst>
            </p:cNvPr>
            <p:cNvSpPr/>
            <p:nvPr/>
          </p:nvSpPr>
          <p:spPr>
            <a:xfrm>
              <a:off x="2828975" y="4455551"/>
              <a:ext cx="1495040" cy="626592"/>
            </a:xfrm>
            <a:prstGeom prst="rect">
              <a:avLst/>
            </a:prstGeom>
            <a:grpFill/>
            <a:ln w="3175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1896" b="1" kern="0" dirty="0">
                  <a:latin typeface="Segoe UI Black" panose="020B0A02040204020203" pitchFamily="34" charset="0"/>
                  <a:ea typeface="Segoe UI Black" panose="020B0A02040204020203" pitchFamily="34" charset="0"/>
                  <a:cs typeface="Segoe UI Black" panose="020B0A02040204020203" pitchFamily="34" charset="0"/>
                </a:rPr>
                <a:t>LA</a:t>
              </a:r>
              <a:endParaRPr lang="zh-CN" altLang="en-US" sz="1896" b="1" kern="0" dirty="0">
                <a:latin typeface="Segoe UI Black" panose="020B0A02040204020203" pitchFamily="34" charset="0"/>
                <a:cs typeface="Segoe UI Black" panose="020B0A02040204020203" pitchFamily="34" charset="0"/>
              </a:endParaRPr>
            </a:p>
          </p:txBody>
        </p:sp>
        <p:sp>
          <p:nvSpPr>
            <p:cNvPr id="66" name="等腰三角形 65">
              <a:extLst>
                <a:ext uri="{FF2B5EF4-FFF2-40B4-BE49-F238E27FC236}">
                  <a16:creationId xmlns:a16="http://schemas.microsoft.com/office/drawing/2014/main" id="{5F029179-DDAD-48CA-91CB-ABFF3D2DF735}"/>
                </a:ext>
              </a:extLst>
            </p:cNvPr>
            <p:cNvSpPr/>
            <p:nvPr/>
          </p:nvSpPr>
          <p:spPr>
            <a:xfrm rot="5400000">
              <a:off x="2796534" y="4677629"/>
              <a:ext cx="247318" cy="182436"/>
            </a:xfrm>
            <a:prstGeom prst="triangle">
              <a:avLst>
                <a:gd name="adj" fmla="val 50001"/>
              </a:avLst>
            </a:prstGeom>
            <a:grpFill/>
            <a:ln w="31750" cap="flat" cmpd="sng" algn="ctr">
              <a:solidFill>
                <a:srgbClr val="000000"/>
              </a:solidFill>
              <a:prstDash val="solid"/>
            </a:ln>
            <a:effectLst/>
          </p:spPr>
          <p:txBody>
            <a:bodyPr rtlCol="0" anchor="ctr"/>
            <a:lstStyle/>
            <a:p>
              <a:pPr algn="ctr" defTabSz="914277">
                <a:defRPr/>
              </a:pPr>
              <a:endParaRPr lang="zh-CN" altLang="en-US" sz="1896" b="1" kern="0">
                <a:latin typeface="Segoe UI Black" panose="020B0A02040204020203" pitchFamily="34" charset="0"/>
                <a:cs typeface="Segoe UI Black" panose="020B0A02040204020203" pitchFamily="34" charset="0"/>
              </a:endParaRPr>
            </a:p>
          </p:txBody>
        </p:sp>
      </p:grpSp>
      <p:cxnSp>
        <p:nvCxnSpPr>
          <p:cNvPr id="67" name="直接箭头连接符 66">
            <a:extLst>
              <a:ext uri="{FF2B5EF4-FFF2-40B4-BE49-F238E27FC236}">
                <a16:creationId xmlns:a16="http://schemas.microsoft.com/office/drawing/2014/main" id="{D8DEA50B-A424-4407-A82A-DFC924D5D66F}"/>
              </a:ext>
            </a:extLst>
          </p:cNvPr>
          <p:cNvCxnSpPr/>
          <p:nvPr/>
        </p:nvCxnSpPr>
        <p:spPr>
          <a:xfrm flipH="1">
            <a:off x="2849323" y="4564746"/>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cxnSp>
        <p:nvCxnSpPr>
          <p:cNvPr id="68" name="直接箭头连接符 67">
            <a:extLst>
              <a:ext uri="{FF2B5EF4-FFF2-40B4-BE49-F238E27FC236}">
                <a16:creationId xmlns:a16="http://schemas.microsoft.com/office/drawing/2014/main" id="{89819467-1AB6-4B79-ABFF-4CC46DC2647A}"/>
              </a:ext>
            </a:extLst>
          </p:cNvPr>
          <p:cNvCxnSpPr/>
          <p:nvPr/>
        </p:nvCxnSpPr>
        <p:spPr>
          <a:xfrm>
            <a:off x="1473385" y="4564746"/>
            <a:ext cx="396082" cy="0"/>
          </a:xfrm>
          <a:prstGeom prst="straightConnector1">
            <a:avLst/>
          </a:prstGeom>
          <a:noFill/>
          <a:ln w="38100">
            <a:solidFill>
              <a:schemeClr val="tx1"/>
            </a:solidFill>
            <a:round/>
            <a:headEnd type="none" w="med" len="med"/>
            <a:tailEnd type="none" w="med" len="med"/>
          </a:ln>
          <a:extLst>
            <a:ext uri="{909E8E84-426E-40DD-AFC4-6F175D3DCCD1}">
              <a14:hiddenFill xmlns:a14="http://schemas.microsoft.com/office/drawing/2010/main">
                <a:noFill/>
              </a14:hiddenFill>
            </a:ext>
          </a:extLst>
        </p:spPr>
      </p:cxnSp>
      <p:sp>
        <p:nvSpPr>
          <p:cNvPr id="69" name="Text Box 49">
            <a:extLst>
              <a:ext uri="{FF2B5EF4-FFF2-40B4-BE49-F238E27FC236}">
                <a16:creationId xmlns:a16="http://schemas.microsoft.com/office/drawing/2014/main" id="{F637748C-EB78-4648-B4D2-DCE6117E34D1}"/>
              </a:ext>
            </a:extLst>
          </p:cNvPr>
          <p:cNvSpPr txBox="1">
            <a:spLocks noChangeArrowheads="1"/>
          </p:cNvSpPr>
          <p:nvPr/>
        </p:nvSpPr>
        <p:spPr bwMode="auto">
          <a:xfrm>
            <a:off x="1306278" y="4550881"/>
            <a:ext cx="759662"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1" baseline="-25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70" name="直接箭头连接符 69">
            <a:extLst>
              <a:ext uri="{FF2B5EF4-FFF2-40B4-BE49-F238E27FC236}">
                <a16:creationId xmlns:a16="http://schemas.microsoft.com/office/drawing/2014/main" id="{840B0525-1C0F-45FE-BBE8-4D8B70F96A78}"/>
              </a:ext>
            </a:extLst>
          </p:cNvPr>
          <p:cNvCxnSpPr/>
          <p:nvPr/>
        </p:nvCxnSpPr>
        <p:spPr>
          <a:xfrm flipH="1">
            <a:off x="6128097" y="4539076"/>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cxnSp>
        <p:nvCxnSpPr>
          <p:cNvPr id="71" name="直接箭头连接符 70">
            <a:extLst>
              <a:ext uri="{FF2B5EF4-FFF2-40B4-BE49-F238E27FC236}">
                <a16:creationId xmlns:a16="http://schemas.microsoft.com/office/drawing/2014/main" id="{68FE3A2F-EAAC-4841-BA29-169C06CCBD63}"/>
              </a:ext>
            </a:extLst>
          </p:cNvPr>
          <p:cNvCxnSpPr/>
          <p:nvPr/>
        </p:nvCxnSpPr>
        <p:spPr>
          <a:xfrm>
            <a:off x="4752159" y="4539076"/>
            <a:ext cx="396082" cy="0"/>
          </a:xfrm>
          <a:prstGeom prst="straightConnector1">
            <a:avLst/>
          </a:prstGeom>
          <a:noFill/>
          <a:ln w="38100">
            <a:solidFill>
              <a:schemeClr val="tx1"/>
            </a:solidFill>
            <a:round/>
            <a:headEnd type="none" w="med" len="med"/>
            <a:tailEnd type="none" w="med" len="med"/>
          </a:ln>
          <a:extLst>
            <a:ext uri="{909E8E84-426E-40DD-AFC4-6F175D3DCCD1}">
              <a14:hiddenFill xmlns:a14="http://schemas.microsoft.com/office/drawing/2010/main">
                <a:noFill/>
              </a14:hiddenFill>
            </a:ext>
          </a:extLst>
        </p:spPr>
      </p:cxnSp>
      <p:sp>
        <p:nvSpPr>
          <p:cNvPr id="72" name="Text Box 49">
            <a:extLst>
              <a:ext uri="{FF2B5EF4-FFF2-40B4-BE49-F238E27FC236}">
                <a16:creationId xmlns:a16="http://schemas.microsoft.com/office/drawing/2014/main" id="{1E52A902-472F-41F4-99F3-65F3AB48C6B0}"/>
              </a:ext>
            </a:extLst>
          </p:cNvPr>
          <p:cNvSpPr txBox="1">
            <a:spLocks noChangeArrowheads="1"/>
          </p:cNvSpPr>
          <p:nvPr/>
        </p:nvSpPr>
        <p:spPr bwMode="auto">
          <a:xfrm>
            <a:off x="4558205" y="4533727"/>
            <a:ext cx="759662"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1" baseline="-25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73" name="直接箭头连接符 72">
            <a:extLst>
              <a:ext uri="{FF2B5EF4-FFF2-40B4-BE49-F238E27FC236}">
                <a16:creationId xmlns:a16="http://schemas.microsoft.com/office/drawing/2014/main" id="{110C945F-6425-4209-9261-08BB236B6A83}"/>
              </a:ext>
            </a:extLst>
          </p:cNvPr>
          <p:cNvCxnSpPr/>
          <p:nvPr/>
        </p:nvCxnSpPr>
        <p:spPr>
          <a:xfrm flipV="1">
            <a:off x="5667783" y="3533759"/>
            <a:ext cx="0" cy="748836"/>
          </a:xfrm>
          <a:prstGeom prst="straightConnector1">
            <a:avLst/>
          </a:prstGeom>
          <a:ln w="92075">
            <a:solidFill>
              <a:schemeClr val="bg2">
                <a:lumMod val="50000"/>
              </a:schemeClr>
            </a:solidFill>
            <a:tailEnd type="none"/>
          </a:ln>
          <a:effectLst/>
        </p:spPr>
        <p:style>
          <a:lnRef idx="1">
            <a:schemeClr val="accent1"/>
          </a:lnRef>
          <a:fillRef idx="0">
            <a:schemeClr val="accent1"/>
          </a:fillRef>
          <a:effectRef idx="0">
            <a:schemeClr val="accent1"/>
          </a:effectRef>
          <a:fontRef idx="minor">
            <a:schemeClr val="tx1"/>
          </a:fontRef>
        </p:style>
      </p:cxnSp>
      <p:sp>
        <p:nvSpPr>
          <p:cNvPr id="74" name="任意多边形 23">
            <a:extLst>
              <a:ext uri="{FF2B5EF4-FFF2-40B4-BE49-F238E27FC236}">
                <a16:creationId xmlns:a16="http://schemas.microsoft.com/office/drawing/2014/main" id="{C5F85F7C-8BA1-4962-BA6C-24F431A6BCAB}"/>
              </a:ext>
            </a:extLst>
          </p:cNvPr>
          <p:cNvSpPr/>
          <p:nvPr/>
        </p:nvSpPr>
        <p:spPr>
          <a:xfrm>
            <a:off x="3129068" y="2481923"/>
            <a:ext cx="3198046" cy="1074862"/>
          </a:xfrm>
          <a:custGeom>
            <a:avLst/>
            <a:gdLst>
              <a:gd name="connsiteX0" fmla="*/ 511175 w 1530350"/>
              <a:gd name="connsiteY0" fmla="*/ 3175 h 514350"/>
              <a:gd name="connsiteX1" fmla="*/ 0 w 1530350"/>
              <a:gd name="connsiteY1" fmla="*/ 514350 h 514350"/>
              <a:gd name="connsiteX2" fmla="*/ 615950 w 1530350"/>
              <a:gd name="connsiteY2" fmla="*/ 514350 h 514350"/>
              <a:gd name="connsiteX3" fmla="*/ 765175 w 1530350"/>
              <a:gd name="connsiteY3" fmla="*/ 365125 h 514350"/>
              <a:gd name="connsiteX4" fmla="*/ 908050 w 1530350"/>
              <a:gd name="connsiteY4" fmla="*/ 508000 h 514350"/>
              <a:gd name="connsiteX5" fmla="*/ 1530350 w 1530350"/>
              <a:gd name="connsiteY5" fmla="*/ 508000 h 514350"/>
              <a:gd name="connsiteX6" fmla="*/ 1022350 w 1530350"/>
              <a:gd name="connsiteY6" fmla="*/ 0 h 514350"/>
              <a:gd name="connsiteX7" fmla="*/ 511175 w 1530350"/>
              <a:gd name="connsiteY7" fmla="*/ 317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0350" h="514350">
                <a:moveTo>
                  <a:pt x="511175" y="3175"/>
                </a:moveTo>
                <a:lnTo>
                  <a:pt x="0" y="514350"/>
                </a:lnTo>
                <a:lnTo>
                  <a:pt x="615950" y="514350"/>
                </a:lnTo>
                <a:lnTo>
                  <a:pt x="765175" y="365125"/>
                </a:lnTo>
                <a:lnTo>
                  <a:pt x="908050" y="508000"/>
                </a:lnTo>
                <a:lnTo>
                  <a:pt x="1530350" y="508000"/>
                </a:lnTo>
                <a:lnTo>
                  <a:pt x="1022350" y="0"/>
                </a:lnTo>
                <a:lnTo>
                  <a:pt x="511175" y="3175"/>
                </a:lnTo>
                <a:close/>
              </a:path>
            </a:pathLst>
          </a:custGeom>
          <a:solidFill>
            <a:schemeClr val="accent4">
              <a:lumMod val="20000"/>
              <a:lumOff val="80000"/>
            </a:schemeClr>
          </a:solidFill>
          <a:ln w="3810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2655" kern="0"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2655" kern="0" dirty="0">
              <a:latin typeface="Segoe UI Black" panose="020B0A02040204020203" pitchFamily="34" charset="0"/>
              <a:ea typeface="微软雅黑"/>
              <a:cs typeface="Segoe UI Black" panose="020B0A02040204020203" pitchFamily="34" charset="0"/>
            </a:endParaRPr>
          </a:p>
        </p:txBody>
      </p:sp>
      <p:sp>
        <p:nvSpPr>
          <p:cNvPr id="75" name="矩形 74">
            <a:extLst>
              <a:ext uri="{FF2B5EF4-FFF2-40B4-BE49-F238E27FC236}">
                <a16:creationId xmlns:a16="http://schemas.microsoft.com/office/drawing/2014/main" id="{D3069BFF-B0B7-4477-BDBC-4389961E0980}"/>
              </a:ext>
            </a:extLst>
          </p:cNvPr>
          <p:cNvSpPr/>
          <p:nvPr/>
        </p:nvSpPr>
        <p:spPr>
          <a:xfrm>
            <a:off x="5148241" y="4242025"/>
            <a:ext cx="979856" cy="594102"/>
          </a:xfrm>
          <a:prstGeom prst="rect">
            <a:avLst/>
          </a:prstGeom>
          <a:solidFill>
            <a:schemeClr val="accent4">
              <a:lumMod val="60000"/>
              <a:lumOff val="40000"/>
            </a:schemeClr>
          </a:solidFill>
          <a:ln w="3175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1896" b="1" kern="0" dirty="0">
                <a:latin typeface="Segoe UI Black" panose="020B0A02040204020203" pitchFamily="34" charset="0"/>
                <a:ea typeface="Segoe UI Black" panose="020B0A02040204020203" pitchFamily="34" charset="0"/>
                <a:cs typeface="Segoe UI Black" panose="020B0A02040204020203" pitchFamily="34" charset="0"/>
              </a:rPr>
              <a:t>LB</a:t>
            </a:r>
            <a:endParaRPr lang="zh-CN" altLang="en-US" sz="1896" b="1" kern="0" dirty="0">
              <a:latin typeface="Segoe UI Black" panose="020B0A02040204020203" pitchFamily="34" charset="0"/>
              <a:cs typeface="Segoe UI Black" panose="020B0A02040204020203" pitchFamily="34" charset="0"/>
            </a:endParaRPr>
          </a:p>
        </p:txBody>
      </p:sp>
      <p:sp>
        <p:nvSpPr>
          <p:cNvPr id="76" name="等腰三角形 75">
            <a:extLst>
              <a:ext uri="{FF2B5EF4-FFF2-40B4-BE49-F238E27FC236}">
                <a16:creationId xmlns:a16="http://schemas.microsoft.com/office/drawing/2014/main" id="{C8C311AE-819B-4C56-858C-41D3BB5F9A4E}"/>
              </a:ext>
            </a:extLst>
          </p:cNvPr>
          <p:cNvSpPr/>
          <p:nvPr/>
        </p:nvSpPr>
        <p:spPr>
          <a:xfrm rot="5400000">
            <a:off x="5090778" y="4479291"/>
            <a:ext cx="234494" cy="119569"/>
          </a:xfrm>
          <a:prstGeom prst="triangle">
            <a:avLst>
              <a:gd name="adj" fmla="val 50001"/>
            </a:avLst>
          </a:prstGeom>
          <a:solidFill>
            <a:srgbClr val="FFD966"/>
          </a:solidFill>
          <a:ln w="31750" cap="flat" cmpd="sng" algn="ctr">
            <a:solidFill>
              <a:schemeClr val="tx1"/>
            </a:solidFill>
            <a:prstDash val="solid"/>
          </a:ln>
          <a:effectLst/>
        </p:spPr>
        <p:txBody>
          <a:bodyPr rtlCol="0" anchor="ctr"/>
          <a:lstStyle/>
          <a:p>
            <a:pPr algn="ctr" defTabSz="914277">
              <a:defRPr/>
            </a:pPr>
            <a:endParaRPr lang="zh-CN" altLang="en-US" sz="1896" b="1" kern="0">
              <a:latin typeface="Segoe UI Black" panose="020B0A02040204020203" pitchFamily="34" charset="0"/>
              <a:cs typeface="Segoe UI Black" panose="020B0A02040204020203" pitchFamily="34" charset="0"/>
            </a:endParaRPr>
          </a:p>
        </p:txBody>
      </p:sp>
      <p:sp>
        <p:nvSpPr>
          <p:cNvPr id="77" name="等腰三角形 76">
            <a:extLst>
              <a:ext uri="{FF2B5EF4-FFF2-40B4-BE49-F238E27FC236}">
                <a16:creationId xmlns:a16="http://schemas.microsoft.com/office/drawing/2014/main" id="{87EC5A7C-8FAE-429A-A254-5837895C6D1C}"/>
              </a:ext>
            </a:extLst>
          </p:cNvPr>
          <p:cNvSpPr/>
          <p:nvPr/>
        </p:nvSpPr>
        <p:spPr>
          <a:xfrm rot="10800000">
            <a:off x="8979598" y="2882806"/>
            <a:ext cx="234494" cy="119569"/>
          </a:xfrm>
          <a:prstGeom prst="triangle">
            <a:avLst>
              <a:gd name="adj" fmla="val 50001"/>
            </a:avLst>
          </a:prstGeom>
          <a:solidFill>
            <a:srgbClr val="FFCCFF"/>
          </a:solidFill>
          <a:ln w="31750" cap="flat" cmpd="sng" algn="ctr">
            <a:solidFill>
              <a:srgbClr val="000000"/>
            </a:solidFill>
            <a:prstDash val="solid"/>
          </a:ln>
          <a:effectLst/>
        </p:spPr>
        <p:txBody>
          <a:bodyPr rtlCol="0" anchor="ctr"/>
          <a:lstStyle/>
          <a:p>
            <a:pPr algn="ctr" defTabSz="914277">
              <a:defRPr/>
            </a:pPr>
            <a:endParaRPr lang="zh-CN" altLang="en-US" sz="1896" b="1" kern="0">
              <a:latin typeface="Segoe UI Black" panose="020B0A02040204020203" pitchFamily="34" charset="0"/>
              <a:cs typeface="Segoe UI Black" panose="020B0A02040204020203" pitchFamily="34" charset="0"/>
            </a:endParaRPr>
          </a:p>
        </p:txBody>
      </p:sp>
      <p:sp>
        <p:nvSpPr>
          <p:cNvPr id="78" name="Text Box 49">
            <a:extLst>
              <a:ext uri="{FF2B5EF4-FFF2-40B4-BE49-F238E27FC236}">
                <a16:creationId xmlns:a16="http://schemas.microsoft.com/office/drawing/2014/main" id="{75BCA0AF-7AE6-4EE5-9C51-AB7A47D609EE}"/>
              </a:ext>
            </a:extLst>
          </p:cNvPr>
          <p:cNvSpPr txBox="1">
            <a:spLocks noChangeArrowheads="1"/>
          </p:cNvSpPr>
          <p:nvPr/>
        </p:nvSpPr>
        <p:spPr bwMode="auto">
          <a:xfrm>
            <a:off x="9156474" y="2483530"/>
            <a:ext cx="759662"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1" baseline="-25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79" name="直接箭头连接符 78">
            <a:extLst>
              <a:ext uri="{FF2B5EF4-FFF2-40B4-BE49-F238E27FC236}">
                <a16:creationId xmlns:a16="http://schemas.microsoft.com/office/drawing/2014/main" id="{E03B5448-24E2-443F-9C1B-63DD001AFC8D}"/>
              </a:ext>
            </a:extLst>
          </p:cNvPr>
          <p:cNvCxnSpPr/>
          <p:nvPr/>
        </p:nvCxnSpPr>
        <p:spPr>
          <a:xfrm>
            <a:off x="9096845" y="2576455"/>
            <a:ext cx="0" cy="313371"/>
          </a:xfrm>
          <a:prstGeom prst="straightConnector1">
            <a:avLst/>
          </a:prstGeom>
          <a:noFill/>
          <a:ln w="38100">
            <a:solidFill>
              <a:schemeClr val="tx1"/>
            </a:solidFill>
            <a:round/>
            <a:headEnd type="none" w="med" len="med"/>
            <a:tailEnd type="none" w="med" len="med"/>
          </a:ln>
          <a:extLst>
            <a:ext uri="{909E8E84-426E-40DD-AFC4-6F175D3DCCD1}">
              <a14:hiddenFill xmlns:a14="http://schemas.microsoft.com/office/drawing/2010/main">
                <a:noFill/>
              </a14:hiddenFill>
            </a:ext>
          </a:extLst>
        </p:spPr>
      </p:cxnSp>
      <p:sp>
        <p:nvSpPr>
          <p:cNvPr id="80" name="文本框 79">
            <a:extLst>
              <a:ext uri="{FF2B5EF4-FFF2-40B4-BE49-F238E27FC236}">
                <a16:creationId xmlns:a16="http://schemas.microsoft.com/office/drawing/2014/main" id="{EF7CFDB3-CBCB-4FEF-8BED-A9242E9187B1}"/>
              </a:ext>
            </a:extLst>
          </p:cNvPr>
          <p:cNvSpPr txBox="1"/>
          <p:nvPr/>
        </p:nvSpPr>
        <p:spPr>
          <a:xfrm>
            <a:off x="6973860" y="5409971"/>
            <a:ext cx="538930" cy="500906"/>
          </a:xfrm>
          <a:prstGeom prst="rect">
            <a:avLst/>
          </a:prstGeom>
          <a:noFill/>
          <a:ln>
            <a:noFill/>
          </a:ln>
        </p:spPr>
        <p:txBody>
          <a:bodyPr wrap="none" rtlCol="0">
            <a:spAutoFit/>
          </a:bodyPr>
          <a:lstStyle/>
          <a:p>
            <a:pPr algn="r" defTabSz="914277">
              <a:defRPr/>
            </a:pPr>
            <a:r>
              <a:rPr lang="en-US" altLang="zh-CN" sz="2655" kern="0" dirty="0">
                <a:latin typeface="Segoe UI Black" panose="020B0A02040204020203" pitchFamily="34" charset="0"/>
                <a:ea typeface="Segoe UI Black" panose="020B0A02040204020203" pitchFamily="34" charset="0"/>
                <a:cs typeface="Segoe UI Black" panose="020B0A02040204020203" pitchFamily="34" charset="0"/>
              </a:rPr>
              <a:t>IB</a:t>
            </a:r>
            <a:endParaRPr lang="zh-CN" altLang="en-US" sz="2655" kern="0" dirty="0">
              <a:latin typeface="Segoe UI Black" panose="020B0A02040204020203" pitchFamily="34" charset="0"/>
              <a:ea typeface="华文细黑" pitchFamily="2" charset="-122"/>
              <a:cs typeface="Segoe UI Black" panose="020B0A02040204020203" pitchFamily="34" charset="0"/>
            </a:endParaRPr>
          </a:p>
        </p:txBody>
      </p:sp>
      <p:cxnSp>
        <p:nvCxnSpPr>
          <p:cNvPr id="81" name="直接箭头连接符 80">
            <a:extLst>
              <a:ext uri="{FF2B5EF4-FFF2-40B4-BE49-F238E27FC236}">
                <a16:creationId xmlns:a16="http://schemas.microsoft.com/office/drawing/2014/main" id="{D0EABD43-D3F0-478E-93D5-164407B491B9}"/>
              </a:ext>
            </a:extLst>
          </p:cNvPr>
          <p:cNvCxnSpPr/>
          <p:nvPr/>
        </p:nvCxnSpPr>
        <p:spPr>
          <a:xfrm flipH="1">
            <a:off x="5686403" y="2882805"/>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sp>
        <p:nvSpPr>
          <p:cNvPr id="82" name="Text Box 49">
            <a:extLst>
              <a:ext uri="{FF2B5EF4-FFF2-40B4-BE49-F238E27FC236}">
                <a16:creationId xmlns:a16="http://schemas.microsoft.com/office/drawing/2014/main" id="{FB10E759-A8E9-49A0-B714-52720E9F605D}"/>
              </a:ext>
            </a:extLst>
          </p:cNvPr>
          <p:cNvSpPr txBox="1">
            <a:spLocks noChangeArrowheads="1"/>
          </p:cNvSpPr>
          <p:nvPr/>
        </p:nvSpPr>
        <p:spPr bwMode="auto">
          <a:xfrm>
            <a:off x="6306003" y="2686451"/>
            <a:ext cx="1196993"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AluOP</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83" name="直接箭头连接符 82">
            <a:extLst>
              <a:ext uri="{FF2B5EF4-FFF2-40B4-BE49-F238E27FC236}">
                <a16:creationId xmlns:a16="http://schemas.microsoft.com/office/drawing/2014/main" id="{E61B3F8F-95C2-4C1A-9F0A-D78CFACD0DDA}"/>
              </a:ext>
            </a:extLst>
          </p:cNvPr>
          <p:cNvCxnSpPr/>
          <p:nvPr/>
        </p:nvCxnSpPr>
        <p:spPr>
          <a:xfrm>
            <a:off x="7636843" y="3563993"/>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cxnSp>
        <p:nvCxnSpPr>
          <p:cNvPr id="84" name="直接箭头连接符 83">
            <a:extLst>
              <a:ext uri="{FF2B5EF4-FFF2-40B4-BE49-F238E27FC236}">
                <a16:creationId xmlns:a16="http://schemas.microsoft.com/office/drawing/2014/main" id="{D979A2C1-8925-4E10-AC3F-D2F374D7DC1E}"/>
              </a:ext>
            </a:extLst>
          </p:cNvPr>
          <p:cNvCxnSpPr/>
          <p:nvPr/>
        </p:nvCxnSpPr>
        <p:spPr>
          <a:xfrm flipH="1">
            <a:off x="9916136" y="3541968"/>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cxnSp>
        <p:nvCxnSpPr>
          <p:cNvPr id="85" name="直接箭头连接符 84">
            <a:extLst>
              <a:ext uri="{FF2B5EF4-FFF2-40B4-BE49-F238E27FC236}">
                <a16:creationId xmlns:a16="http://schemas.microsoft.com/office/drawing/2014/main" id="{BA8BAAF3-75FC-4C09-B8AB-03706551B637}"/>
              </a:ext>
            </a:extLst>
          </p:cNvPr>
          <p:cNvCxnSpPr/>
          <p:nvPr/>
        </p:nvCxnSpPr>
        <p:spPr>
          <a:xfrm>
            <a:off x="1806981" y="5955147"/>
            <a:ext cx="8260860" cy="0"/>
          </a:xfrm>
          <a:prstGeom prst="straightConnector1">
            <a:avLst/>
          </a:prstGeom>
          <a:ln w="92075">
            <a:solidFill>
              <a:schemeClr val="bg2">
                <a:lumMod val="50000"/>
              </a:schemeClr>
            </a:solidFill>
            <a:headEnd type="none"/>
            <a:tailEnd type="none"/>
          </a:ln>
          <a:effectLst/>
        </p:spPr>
        <p:style>
          <a:lnRef idx="1">
            <a:schemeClr val="accent1"/>
          </a:lnRef>
          <a:fillRef idx="0">
            <a:schemeClr val="accent1"/>
          </a:fillRef>
          <a:effectRef idx="0">
            <a:schemeClr val="accent1"/>
          </a:effectRef>
          <a:fontRef idx="minor">
            <a:schemeClr val="tx1"/>
          </a:fontRef>
        </p:style>
      </p:cxnSp>
      <p:grpSp>
        <p:nvGrpSpPr>
          <p:cNvPr id="86" name="组合 85">
            <a:extLst>
              <a:ext uri="{FF2B5EF4-FFF2-40B4-BE49-F238E27FC236}">
                <a16:creationId xmlns:a16="http://schemas.microsoft.com/office/drawing/2014/main" id="{EB2127A3-1260-4674-9B15-7D2906D5D613}"/>
              </a:ext>
            </a:extLst>
          </p:cNvPr>
          <p:cNvGrpSpPr/>
          <p:nvPr/>
        </p:nvGrpSpPr>
        <p:grpSpPr>
          <a:xfrm>
            <a:off x="3635665" y="3133994"/>
            <a:ext cx="2233488" cy="477497"/>
            <a:chOff x="3791658" y="3236820"/>
            <a:chExt cx="2355631" cy="503611"/>
          </a:xfrm>
        </p:grpSpPr>
        <p:sp>
          <p:nvSpPr>
            <p:cNvPr id="87" name="文本框 86">
              <a:extLst>
                <a:ext uri="{FF2B5EF4-FFF2-40B4-BE49-F238E27FC236}">
                  <a16:creationId xmlns:a16="http://schemas.microsoft.com/office/drawing/2014/main" id="{8254A74E-844A-499C-9B2A-B3A63A5C6357}"/>
                </a:ext>
              </a:extLst>
            </p:cNvPr>
            <p:cNvSpPr txBox="1"/>
            <p:nvPr/>
          </p:nvSpPr>
          <p:spPr>
            <a:xfrm>
              <a:off x="3791658" y="3273806"/>
              <a:ext cx="426387" cy="466625"/>
            </a:xfrm>
            <a:prstGeom prst="rect">
              <a:avLst/>
            </a:prstGeom>
            <a:noFill/>
            <a:ln>
              <a:noFill/>
            </a:ln>
          </p:spPr>
          <p:txBody>
            <a:bodyPr wrap="none" rtlCol="0">
              <a:spAutoFit/>
            </a:bodyPr>
            <a:lstStyle/>
            <a:p>
              <a:pPr algn="r" defTabSz="914277">
                <a:defRPr/>
              </a:pPr>
              <a:r>
                <a:rPr lang="en-US" altLang="zh-CN" sz="2275" kern="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2275" kern="0" dirty="0">
                <a:latin typeface="Segoe UI Black" panose="020B0A02040204020203" pitchFamily="34" charset="0"/>
                <a:ea typeface="华文细黑" pitchFamily="2" charset="-122"/>
                <a:cs typeface="Segoe UI Black" panose="020B0A02040204020203" pitchFamily="34" charset="0"/>
              </a:endParaRPr>
            </a:p>
          </p:txBody>
        </p:sp>
        <p:sp>
          <p:nvSpPr>
            <p:cNvPr id="88" name="文本框 87">
              <a:extLst>
                <a:ext uri="{FF2B5EF4-FFF2-40B4-BE49-F238E27FC236}">
                  <a16:creationId xmlns:a16="http://schemas.microsoft.com/office/drawing/2014/main" id="{1679002F-03E8-4459-ADD3-537734063D02}"/>
                </a:ext>
              </a:extLst>
            </p:cNvPr>
            <p:cNvSpPr txBox="1"/>
            <p:nvPr/>
          </p:nvSpPr>
          <p:spPr>
            <a:xfrm>
              <a:off x="5739500" y="3236820"/>
              <a:ext cx="407789" cy="466625"/>
            </a:xfrm>
            <a:prstGeom prst="rect">
              <a:avLst/>
            </a:prstGeom>
            <a:noFill/>
            <a:ln>
              <a:noFill/>
            </a:ln>
          </p:spPr>
          <p:txBody>
            <a:bodyPr wrap="none" rtlCol="0">
              <a:spAutoFit/>
            </a:bodyPr>
            <a:lstStyle/>
            <a:p>
              <a:pPr algn="r" defTabSz="914277">
                <a:defRPr/>
              </a:pPr>
              <a:r>
                <a:rPr lang="en-US" altLang="zh-CN" sz="2275" kern="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2275" kern="0" dirty="0">
                <a:latin typeface="Segoe UI Black" panose="020B0A02040204020203" pitchFamily="34" charset="0"/>
                <a:ea typeface="华文细黑" pitchFamily="2" charset="-122"/>
                <a:cs typeface="Segoe UI Black" panose="020B0A02040204020203" pitchFamily="34" charset="0"/>
              </a:endParaRPr>
            </a:p>
          </p:txBody>
        </p:sp>
      </p:grpSp>
      <p:sp>
        <p:nvSpPr>
          <p:cNvPr id="89" name="圆角矩形 56">
            <a:extLst>
              <a:ext uri="{FF2B5EF4-FFF2-40B4-BE49-F238E27FC236}">
                <a16:creationId xmlns:a16="http://schemas.microsoft.com/office/drawing/2014/main" id="{F35B4EB2-060D-4681-9E56-B55769B25F67}"/>
              </a:ext>
            </a:extLst>
          </p:cNvPr>
          <p:cNvSpPr/>
          <p:nvPr/>
        </p:nvSpPr>
        <p:spPr bwMode="auto">
          <a:xfrm>
            <a:off x="6339030" y="4112883"/>
            <a:ext cx="903370" cy="350367"/>
          </a:xfrm>
          <a:prstGeom prst="roundRect">
            <a:avLst/>
          </a:prstGeom>
          <a:solidFill>
            <a:schemeClr val="accent1">
              <a:lumMod val="60000"/>
              <a:lumOff val="40000"/>
              <a:alpha val="72000"/>
            </a:schemeClr>
          </a:solidFill>
          <a:ln w="28575">
            <a:noFill/>
            <a:prstDash val="sysDash"/>
            <a:round/>
            <a:headEnd/>
            <a:tailEnd type="triangle" w="med" len="med"/>
          </a:ln>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
        <p:nvSpPr>
          <p:cNvPr id="90" name="圆角矩形 57">
            <a:extLst>
              <a:ext uri="{FF2B5EF4-FFF2-40B4-BE49-F238E27FC236}">
                <a16:creationId xmlns:a16="http://schemas.microsoft.com/office/drawing/2014/main" id="{92865628-364A-470D-AB04-B2A4EEF909EF}"/>
              </a:ext>
            </a:extLst>
          </p:cNvPr>
          <p:cNvSpPr/>
          <p:nvPr/>
        </p:nvSpPr>
        <p:spPr bwMode="auto">
          <a:xfrm>
            <a:off x="2890795" y="4144668"/>
            <a:ext cx="890767" cy="350367"/>
          </a:xfrm>
          <a:prstGeom prst="roundRect">
            <a:avLst/>
          </a:prstGeom>
          <a:solidFill>
            <a:schemeClr val="accent1">
              <a:lumMod val="60000"/>
              <a:lumOff val="40000"/>
              <a:alpha val="72000"/>
            </a:schemeClr>
          </a:solidFill>
          <a:ln w="28575">
            <a:noFill/>
            <a:prstDash val="sysDash"/>
            <a:round/>
            <a:headEnd/>
            <a:tailEnd type="triangle" w="med" len="med"/>
          </a:ln>
        </p:spPr>
        <p:txBody>
          <a:bodyPr vert="horz" wrap="square" lIns="86699" tIns="43349" rIns="86699" bIns="43349" numCol="1" rtlCol="0" anchor="t" anchorCtr="0" compatLnSpc="1">
            <a:prstTxWarp prst="textNoShape">
              <a:avLst/>
            </a:prstTxWarp>
          </a:bodyPr>
          <a:lstStyle/>
          <a:p>
            <a:pPr algn="ctr"/>
            <a:endParaRPr lang="zh-CN" altLang="en-US" sz="3792">
              <a:solidFill>
                <a:schemeClr val="bg2">
                  <a:lumMod val="75000"/>
                </a:schemeClr>
              </a:solidFill>
            </a:endParaRPr>
          </a:p>
        </p:txBody>
      </p:sp>
      <p:sp>
        <p:nvSpPr>
          <p:cNvPr id="91" name="Text Box 49">
            <a:extLst>
              <a:ext uri="{FF2B5EF4-FFF2-40B4-BE49-F238E27FC236}">
                <a16:creationId xmlns:a16="http://schemas.microsoft.com/office/drawing/2014/main" id="{09297519-C46A-48D9-8FF4-1CF4700001CD}"/>
              </a:ext>
            </a:extLst>
          </p:cNvPr>
          <p:cNvSpPr txBox="1">
            <a:spLocks noChangeArrowheads="1"/>
          </p:cNvSpPr>
          <p:nvPr/>
        </p:nvSpPr>
        <p:spPr bwMode="auto">
          <a:xfrm>
            <a:off x="2842950" y="4122232"/>
            <a:ext cx="1196993"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IB</a:t>
            </a: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LA</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2" name="Text Box 49">
            <a:extLst>
              <a:ext uri="{FF2B5EF4-FFF2-40B4-BE49-F238E27FC236}">
                <a16:creationId xmlns:a16="http://schemas.microsoft.com/office/drawing/2014/main" id="{305F5DC3-80FE-4596-A4FB-31EFE494FF89}"/>
              </a:ext>
            </a:extLst>
          </p:cNvPr>
          <p:cNvSpPr txBox="1">
            <a:spLocks noChangeArrowheads="1"/>
          </p:cNvSpPr>
          <p:nvPr/>
        </p:nvSpPr>
        <p:spPr bwMode="auto">
          <a:xfrm>
            <a:off x="7322024" y="3071085"/>
            <a:ext cx="1196993"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R</a:t>
            </a:r>
            <a:r>
              <a:rPr lang="en-US" altLang="zh-CN" sz="1896" baseline="-25000"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r>
              <a:rPr lang="en-US" altLang="zh-CN" sz="1896"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3" name="Text Box 49">
            <a:extLst>
              <a:ext uri="{FF2B5EF4-FFF2-40B4-BE49-F238E27FC236}">
                <a16:creationId xmlns:a16="http://schemas.microsoft.com/office/drawing/2014/main" id="{F49BB181-5413-4837-831F-F4521E00E616}"/>
              </a:ext>
            </a:extLst>
          </p:cNvPr>
          <p:cNvSpPr txBox="1">
            <a:spLocks noChangeArrowheads="1"/>
          </p:cNvSpPr>
          <p:nvPr/>
        </p:nvSpPr>
        <p:spPr bwMode="auto">
          <a:xfrm>
            <a:off x="10047850" y="3024265"/>
            <a:ext cx="895782"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IBR</a:t>
            </a:r>
            <a:r>
              <a:rPr lang="en-US" altLang="zh-CN" sz="1896" baseline="-25000"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4" name="Text Box 49">
            <a:extLst>
              <a:ext uri="{FF2B5EF4-FFF2-40B4-BE49-F238E27FC236}">
                <a16:creationId xmlns:a16="http://schemas.microsoft.com/office/drawing/2014/main" id="{383472C8-F9A9-4F97-80BA-01470FC2ADB8}"/>
              </a:ext>
            </a:extLst>
          </p:cNvPr>
          <p:cNvSpPr txBox="1">
            <a:spLocks noChangeArrowheads="1"/>
          </p:cNvSpPr>
          <p:nvPr/>
        </p:nvSpPr>
        <p:spPr bwMode="auto">
          <a:xfrm>
            <a:off x="6308065" y="4089497"/>
            <a:ext cx="1013960"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IB</a:t>
            </a: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LB</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23936650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7C063-E462-42C0-847D-439D48CB8C15}"/>
              </a:ext>
            </a:extLst>
          </p:cNvPr>
          <p:cNvSpPr>
            <a:spLocks noGrp="1"/>
          </p:cNvSpPr>
          <p:nvPr>
            <p:ph type="title"/>
          </p:nvPr>
        </p:nvSpPr>
        <p:spPr/>
        <p:txBody>
          <a:bodyPr/>
          <a:lstStyle/>
          <a:p>
            <a:r>
              <a:rPr lang="zh-CN" altLang="en-US" dirty="0"/>
              <a:t>运算器与总线结构</a:t>
            </a:r>
          </a:p>
        </p:txBody>
      </p:sp>
      <p:sp>
        <p:nvSpPr>
          <p:cNvPr id="3" name="内容占位符 2">
            <a:extLst>
              <a:ext uri="{FF2B5EF4-FFF2-40B4-BE49-F238E27FC236}">
                <a16:creationId xmlns:a16="http://schemas.microsoft.com/office/drawing/2014/main" id="{618FB589-684B-44F6-A1E1-92955E8D7057}"/>
              </a:ext>
            </a:extLst>
          </p:cNvPr>
          <p:cNvSpPr>
            <a:spLocks noGrp="1"/>
          </p:cNvSpPr>
          <p:nvPr>
            <p:ph idx="1"/>
          </p:nvPr>
        </p:nvSpPr>
        <p:spPr>
          <a:xfrm>
            <a:off x="487822" y="942764"/>
            <a:ext cx="10515599" cy="924136"/>
          </a:xfrm>
        </p:spPr>
        <p:txBody>
          <a:bodyPr/>
          <a:lstStyle/>
          <a:p>
            <a:r>
              <a:rPr lang="zh-CN" altLang="en-US" dirty="0"/>
              <a:t>单总线结构中的数据通路</a:t>
            </a:r>
          </a:p>
        </p:txBody>
      </p:sp>
      <p:grpSp>
        <p:nvGrpSpPr>
          <p:cNvPr id="47" name="组合 46">
            <a:extLst>
              <a:ext uri="{FF2B5EF4-FFF2-40B4-BE49-F238E27FC236}">
                <a16:creationId xmlns:a16="http://schemas.microsoft.com/office/drawing/2014/main" id="{82B5E357-11A3-4684-98ED-EF2D8AA6724B}"/>
              </a:ext>
            </a:extLst>
          </p:cNvPr>
          <p:cNvGrpSpPr/>
          <p:nvPr/>
        </p:nvGrpSpPr>
        <p:grpSpPr>
          <a:xfrm>
            <a:off x="1806981" y="2026296"/>
            <a:ext cx="9306149" cy="3928851"/>
            <a:chOff x="1905800" y="2136911"/>
            <a:chExt cx="9815079" cy="4143710"/>
          </a:xfrm>
        </p:grpSpPr>
        <p:cxnSp>
          <p:nvCxnSpPr>
            <p:cNvPr id="48" name="直接箭头连接符 47">
              <a:extLst>
                <a:ext uri="{FF2B5EF4-FFF2-40B4-BE49-F238E27FC236}">
                  <a16:creationId xmlns:a16="http://schemas.microsoft.com/office/drawing/2014/main" id="{CAB2B763-FCAF-4AB4-BCF3-26C15A1154CB}"/>
                </a:ext>
              </a:extLst>
            </p:cNvPr>
            <p:cNvCxnSpPr/>
            <p:nvPr/>
          </p:nvCxnSpPr>
          <p:spPr>
            <a:xfrm flipV="1">
              <a:off x="3788645" y="3762246"/>
              <a:ext cx="0" cy="699347"/>
            </a:xfrm>
            <a:prstGeom prst="straightConnector1">
              <a:avLst/>
            </a:prstGeom>
            <a:ln w="92075" cap="sq">
              <a:solidFill>
                <a:schemeClr val="bg2">
                  <a:lumMod val="50000"/>
                </a:schemeClr>
              </a:solidFill>
              <a:tailEnd type="none"/>
            </a:ln>
            <a:effectLst/>
          </p:spPr>
          <p:style>
            <a:lnRef idx="1">
              <a:schemeClr val="accent1"/>
            </a:lnRef>
            <a:fillRef idx="0">
              <a:schemeClr val="accent1"/>
            </a:fillRef>
            <a:effectRef idx="0">
              <a:schemeClr val="accent1"/>
            </a:effectRef>
            <a:fontRef idx="minor">
              <a:schemeClr val="tx1"/>
            </a:fontRef>
          </p:style>
        </p:cxnSp>
        <p:sp>
          <p:nvSpPr>
            <p:cNvPr id="49" name="矩形 48">
              <a:extLst>
                <a:ext uri="{FF2B5EF4-FFF2-40B4-BE49-F238E27FC236}">
                  <a16:creationId xmlns:a16="http://schemas.microsoft.com/office/drawing/2014/main" id="{C9592087-0467-415E-9F44-AF047FBAE7D2}"/>
                </a:ext>
              </a:extLst>
            </p:cNvPr>
            <p:cNvSpPr>
              <a:spLocks/>
            </p:cNvSpPr>
            <p:nvPr/>
          </p:nvSpPr>
          <p:spPr>
            <a:xfrm>
              <a:off x="8730233" y="3040261"/>
              <a:ext cx="1728192" cy="1443970"/>
            </a:xfrm>
            <a:prstGeom prst="rect">
              <a:avLst/>
            </a:prstGeom>
            <a:solidFill>
              <a:srgbClr val="FFCCFF"/>
            </a:solidFill>
            <a:ln w="38100">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07" b="1" dirty="0">
                  <a:solidFill>
                    <a:schemeClr val="tx1"/>
                  </a:solidFill>
                  <a:latin typeface="微软雅黑" panose="020B0503020204020204" pitchFamily="34" charset="-122"/>
                  <a:ea typeface="微软雅黑" panose="020B0503020204020204" pitchFamily="34" charset="-122"/>
                </a:rPr>
                <a:t>通用</a:t>
              </a:r>
              <a:endParaRPr lang="en-US" altLang="zh-CN" sz="1707" b="1" dirty="0">
                <a:solidFill>
                  <a:schemeClr val="tx1"/>
                </a:solidFill>
                <a:latin typeface="微软雅黑" panose="020B0503020204020204" pitchFamily="34" charset="-122"/>
                <a:ea typeface="微软雅黑" panose="020B0503020204020204" pitchFamily="34" charset="-122"/>
              </a:endParaRPr>
            </a:p>
            <a:p>
              <a:pPr algn="ctr"/>
              <a:r>
                <a:rPr lang="zh-CN" altLang="en-US" sz="1707" b="1" dirty="0">
                  <a:solidFill>
                    <a:schemeClr val="tx1"/>
                  </a:solidFill>
                  <a:latin typeface="微软雅黑" panose="020B0503020204020204" pitchFamily="34" charset="-122"/>
                  <a:ea typeface="微软雅黑" panose="020B0503020204020204" pitchFamily="34" charset="-122"/>
                </a:rPr>
                <a:t>寄存器堆</a:t>
              </a:r>
            </a:p>
          </p:txBody>
        </p:sp>
        <p:grpSp>
          <p:nvGrpSpPr>
            <p:cNvPr id="50" name="组合 49">
              <a:extLst>
                <a:ext uri="{FF2B5EF4-FFF2-40B4-BE49-F238E27FC236}">
                  <a16:creationId xmlns:a16="http://schemas.microsoft.com/office/drawing/2014/main" id="{5C715975-2712-4F29-B6E1-29F7FFE4EDB5}"/>
                </a:ext>
              </a:extLst>
            </p:cNvPr>
            <p:cNvGrpSpPr/>
            <p:nvPr/>
          </p:nvGrpSpPr>
          <p:grpSpPr>
            <a:xfrm>
              <a:off x="3240690" y="4509246"/>
              <a:ext cx="1033442" cy="626592"/>
              <a:chOff x="2828975" y="4455551"/>
              <a:chExt cx="1495040" cy="626592"/>
            </a:xfrm>
            <a:solidFill>
              <a:schemeClr val="accent1">
                <a:lumMod val="40000"/>
                <a:lumOff val="60000"/>
              </a:schemeClr>
            </a:solidFill>
          </p:grpSpPr>
          <p:sp>
            <p:nvSpPr>
              <p:cNvPr id="126" name="矩形 125">
                <a:extLst>
                  <a:ext uri="{FF2B5EF4-FFF2-40B4-BE49-F238E27FC236}">
                    <a16:creationId xmlns:a16="http://schemas.microsoft.com/office/drawing/2014/main" id="{3A18A379-5DE3-46D9-A42A-93DB6C732686}"/>
                  </a:ext>
                </a:extLst>
              </p:cNvPr>
              <p:cNvSpPr/>
              <p:nvPr/>
            </p:nvSpPr>
            <p:spPr>
              <a:xfrm>
                <a:off x="2828975" y="4455551"/>
                <a:ext cx="1495040" cy="626592"/>
              </a:xfrm>
              <a:prstGeom prst="rect">
                <a:avLst/>
              </a:prstGeom>
              <a:solidFill>
                <a:srgbClr val="FFD966"/>
              </a:solidFill>
              <a:ln w="31750" cap="flat" cmpd="sng" algn="ctr">
                <a:solidFill>
                  <a:schemeClr val="bg2">
                    <a:lumMod val="50000"/>
                  </a:schemeClr>
                </a:solidFill>
                <a:prstDash val="solid"/>
              </a:ln>
              <a:effectLst>
                <a:outerShdw blurRad="50800" dist="38100" dir="5400000" algn="t" rotWithShape="0">
                  <a:prstClr val="black">
                    <a:alpha val="40000"/>
                  </a:prstClr>
                </a:outerShdw>
              </a:effectLst>
            </p:spPr>
            <p:txBody>
              <a:bodyPr rtlCol="0" anchor="ctr"/>
              <a:lstStyle/>
              <a:p>
                <a:pPr algn="ctr" defTabSz="914277"/>
                <a:r>
                  <a:rPr lang="en-US" altLang="zh-CN" sz="1896" b="1" kern="0" dirty="0">
                    <a:latin typeface="Segoe UI Black" panose="020B0A02040204020203" pitchFamily="34" charset="0"/>
                    <a:ea typeface="Segoe UI Black" panose="020B0A02040204020203" pitchFamily="34" charset="0"/>
                    <a:cs typeface="Segoe UI Black" panose="020B0A02040204020203" pitchFamily="34" charset="0"/>
                  </a:rPr>
                  <a:t>LA</a:t>
                </a:r>
                <a:endParaRPr lang="zh-CN" altLang="en-US" sz="1896" b="1" kern="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7" name="等腰三角形 126">
                <a:extLst>
                  <a:ext uri="{FF2B5EF4-FFF2-40B4-BE49-F238E27FC236}">
                    <a16:creationId xmlns:a16="http://schemas.microsoft.com/office/drawing/2014/main" id="{2FBF5B83-1BDF-4927-AFA7-95FA18DFA81F}"/>
                  </a:ext>
                </a:extLst>
              </p:cNvPr>
              <p:cNvSpPr/>
              <p:nvPr/>
            </p:nvSpPr>
            <p:spPr>
              <a:xfrm rot="5400000">
                <a:off x="2796534" y="4677629"/>
                <a:ext cx="247318" cy="182436"/>
              </a:xfrm>
              <a:prstGeom prst="triangle">
                <a:avLst>
                  <a:gd name="adj" fmla="val 50001"/>
                </a:avLst>
              </a:prstGeom>
              <a:solidFill>
                <a:srgbClr val="FFD966"/>
              </a:solidFill>
              <a:ln w="31750" cap="flat" cmpd="sng" algn="ctr">
                <a:solidFill>
                  <a:schemeClr val="bg2">
                    <a:lumMod val="50000"/>
                  </a:schemeClr>
                </a:solidFill>
                <a:prstDash val="solid"/>
              </a:ln>
              <a:effectLst/>
            </p:spPr>
            <p:txBody>
              <a:bodyPr rtlCol="0" anchor="ctr"/>
              <a:lstStyle/>
              <a:p>
                <a:pPr algn="ctr" defTabSz="914277"/>
                <a:endParaRPr lang="zh-CN" altLang="en-US" sz="1896" b="1" kern="0">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51" name="直接箭头连接符 50">
              <a:extLst>
                <a:ext uri="{FF2B5EF4-FFF2-40B4-BE49-F238E27FC236}">
                  <a16:creationId xmlns:a16="http://schemas.microsoft.com/office/drawing/2014/main" id="{6F27863C-4560-474C-AD0F-803F59A34CDF}"/>
                </a:ext>
              </a:extLst>
            </p:cNvPr>
            <p:cNvCxnSpPr/>
            <p:nvPr/>
          </p:nvCxnSpPr>
          <p:spPr>
            <a:xfrm>
              <a:off x="2822947" y="4822542"/>
              <a:ext cx="417743" cy="0"/>
            </a:xfrm>
            <a:prstGeom prst="straightConnector1">
              <a:avLst/>
            </a:prstGeom>
            <a:noFill/>
            <a:ln w="38100">
              <a:solidFill>
                <a:schemeClr val="bg2">
                  <a:lumMod val="50000"/>
                </a:schemeClr>
              </a:solidFill>
              <a:round/>
              <a:headEnd type="none" w="med" len="med"/>
              <a:tailEnd type="none" w="med" len="med"/>
            </a:ln>
            <a:extLst>
              <a:ext uri="{909E8E84-426E-40DD-AFC4-6F175D3DCCD1}">
                <a14:hiddenFill xmlns:a14="http://schemas.microsoft.com/office/drawing/2010/main">
                  <a:noFill/>
                </a14:hiddenFill>
              </a:ext>
            </a:extLst>
          </p:spPr>
        </p:cxnSp>
        <p:grpSp>
          <p:nvGrpSpPr>
            <p:cNvPr id="96" name="组合 95">
              <a:extLst>
                <a:ext uri="{FF2B5EF4-FFF2-40B4-BE49-F238E27FC236}">
                  <a16:creationId xmlns:a16="http://schemas.microsoft.com/office/drawing/2014/main" id="{01149617-97AB-4F24-9939-738827918E37}"/>
                </a:ext>
              </a:extLst>
            </p:cNvPr>
            <p:cNvGrpSpPr/>
            <p:nvPr/>
          </p:nvGrpSpPr>
          <p:grpSpPr>
            <a:xfrm>
              <a:off x="4244051" y="3728563"/>
              <a:ext cx="4836613" cy="1093979"/>
              <a:chOff x="4244051" y="3728563"/>
              <a:chExt cx="4836613" cy="1093979"/>
            </a:xfrm>
          </p:grpSpPr>
          <p:cxnSp>
            <p:nvCxnSpPr>
              <p:cNvPr id="122" name="直接箭头连接符 121">
                <a:extLst>
                  <a:ext uri="{FF2B5EF4-FFF2-40B4-BE49-F238E27FC236}">
                    <a16:creationId xmlns:a16="http://schemas.microsoft.com/office/drawing/2014/main" id="{8FA83534-3EE9-46ED-B81B-4F77F54352F4}"/>
                  </a:ext>
                </a:extLst>
              </p:cNvPr>
              <p:cNvCxnSpPr/>
              <p:nvPr/>
            </p:nvCxnSpPr>
            <p:spPr>
              <a:xfrm flipH="1">
                <a:off x="4274132" y="4822542"/>
                <a:ext cx="675750" cy="0"/>
              </a:xfrm>
              <a:prstGeom prst="straightConnector1">
                <a:avLst/>
              </a:prstGeom>
              <a:noFill/>
              <a:ln w="38100">
                <a:solidFill>
                  <a:srgbClr val="0000FF"/>
                </a:solidFill>
                <a:round/>
                <a:headEnd w="lg" len="lg"/>
                <a:tailEnd type="stealth" w="lg" len="lg"/>
              </a:ln>
              <a:extLst>
                <a:ext uri="{909E8E84-426E-40DD-AFC4-6F175D3DCCD1}">
                  <a14:hiddenFill xmlns:a14="http://schemas.microsoft.com/office/drawing/2010/main">
                    <a:noFill/>
                  </a14:hiddenFill>
                </a:ext>
              </a:extLst>
            </p:spPr>
          </p:cxnSp>
          <p:sp>
            <p:nvSpPr>
              <p:cNvPr id="123" name="Text Box 49">
                <a:extLst>
                  <a:ext uri="{FF2B5EF4-FFF2-40B4-BE49-F238E27FC236}">
                    <a16:creationId xmlns:a16="http://schemas.microsoft.com/office/drawing/2014/main" id="{207B297F-5DAD-48C6-8683-84B9419A709A}"/>
                  </a:ext>
                </a:extLst>
              </p:cNvPr>
              <p:cNvSpPr txBox="1">
                <a:spLocks noChangeArrowheads="1"/>
              </p:cNvSpPr>
              <p:nvPr/>
            </p:nvSpPr>
            <p:spPr bwMode="auto">
              <a:xfrm>
                <a:off x="4244051" y="4387006"/>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IB</a:t>
                </a: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LA</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4" name="Text Box 49">
                <a:extLst>
                  <a:ext uri="{FF2B5EF4-FFF2-40B4-BE49-F238E27FC236}">
                    <a16:creationId xmlns:a16="http://schemas.microsoft.com/office/drawing/2014/main" id="{C7DB5D14-0849-4847-9412-1EE10A03732C}"/>
                  </a:ext>
                </a:extLst>
              </p:cNvPr>
              <p:cNvSpPr txBox="1">
                <a:spLocks noChangeArrowheads="1"/>
              </p:cNvSpPr>
              <p:nvPr/>
            </p:nvSpPr>
            <p:spPr bwMode="auto">
              <a:xfrm>
                <a:off x="7818210" y="3792005"/>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R</a:t>
                </a:r>
                <a:r>
                  <a:rPr lang="en-US" altLang="zh-CN" sz="1896" baseline="-25000"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r>
                  <a:rPr lang="en-US" altLang="zh-CN" sz="1896"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25" name="直接箭头连接符 124">
                <a:extLst>
                  <a:ext uri="{FF2B5EF4-FFF2-40B4-BE49-F238E27FC236}">
                    <a16:creationId xmlns:a16="http://schemas.microsoft.com/office/drawing/2014/main" id="{A5070A1A-27D0-444F-8296-CD15FB049E38}"/>
                  </a:ext>
                </a:extLst>
              </p:cNvPr>
              <p:cNvCxnSpPr/>
              <p:nvPr/>
            </p:nvCxnSpPr>
            <p:spPr>
              <a:xfrm>
                <a:off x="8054483" y="3728563"/>
                <a:ext cx="675750"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grpSp>
        <p:cxnSp>
          <p:nvCxnSpPr>
            <p:cNvPr id="97" name="直接箭头连接符 96">
              <a:extLst>
                <a:ext uri="{FF2B5EF4-FFF2-40B4-BE49-F238E27FC236}">
                  <a16:creationId xmlns:a16="http://schemas.microsoft.com/office/drawing/2014/main" id="{BBCC1020-0B36-46EA-B709-37BFDFB3818D}"/>
                </a:ext>
              </a:extLst>
            </p:cNvPr>
            <p:cNvCxnSpPr/>
            <p:nvPr/>
          </p:nvCxnSpPr>
          <p:spPr>
            <a:xfrm flipH="1">
              <a:off x="10458425" y="3735471"/>
              <a:ext cx="675750" cy="0"/>
            </a:xfrm>
            <a:prstGeom prst="straightConnector1">
              <a:avLst/>
            </a:prstGeom>
            <a:noFill/>
            <a:ln w="381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98" name="Text Box 49">
              <a:extLst>
                <a:ext uri="{FF2B5EF4-FFF2-40B4-BE49-F238E27FC236}">
                  <a16:creationId xmlns:a16="http://schemas.microsoft.com/office/drawing/2014/main" id="{6B61A374-5DF0-40DB-B072-D25E17392C5F}"/>
                </a:ext>
              </a:extLst>
            </p:cNvPr>
            <p:cNvSpPr txBox="1">
              <a:spLocks noChangeArrowheads="1"/>
            </p:cNvSpPr>
            <p:nvPr/>
          </p:nvSpPr>
          <p:spPr bwMode="auto">
            <a:xfrm>
              <a:off x="10458425" y="3820188"/>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IBR</a:t>
              </a:r>
              <a:r>
                <a:rPr lang="en-US" altLang="zh-CN" sz="1896" baseline="-25000"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99" name="直接箭头连接符 98">
              <a:extLst>
                <a:ext uri="{FF2B5EF4-FFF2-40B4-BE49-F238E27FC236}">
                  <a16:creationId xmlns:a16="http://schemas.microsoft.com/office/drawing/2014/main" id="{4623136B-8A3D-4131-9513-CCDC9B33FC66}"/>
                </a:ext>
              </a:extLst>
            </p:cNvPr>
            <p:cNvCxnSpPr/>
            <p:nvPr/>
          </p:nvCxnSpPr>
          <p:spPr>
            <a:xfrm flipH="1">
              <a:off x="6747600" y="4813560"/>
              <a:ext cx="675750" cy="0"/>
            </a:xfrm>
            <a:prstGeom prst="straightConnector1">
              <a:avLst/>
            </a:prstGeom>
            <a:noFill/>
            <a:ln w="381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100" name="Text Box 49">
              <a:extLst>
                <a:ext uri="{FF2B5EF4-FFF2-40B4-BE49-F238E27FC236}">
                  <a16:creationId xmlns:a16="http://schemas.microsoft.com/office/drawing/2014/main" id="{104E10CB-E941-483B-A7DC-C4AD58B85A72}"/>
                </a:ext>
              </a:extLst>
            </p:cNvPr>
            <p:cNvSpPr txBox="1">
              <a:spLocks noChangeArrowheads="1"/>
            </p:cNvSpPr>
            <p:nvPr/>
          </p:nvSpPr>
          <p:spPr bwMode="auto">
            <a:xfrm>
              <a:off x="6717519" y="4378024"/>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IB</a:t>
              </a: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LB</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1" name="直接箭头连接符 100">
              <a:extLst>
                <a:ext uri="{FF2B5EF4-FFF2-40B4-BE49-F238E27FC236}">
                  <a16:creationId xmlns:a16="http://schemas.microsoft.com/office/drawing/2014/main" id="{5CF138FC-54D8-4661-AE71-4716A70D7E33}"/>
                </a:ext>
              </a:extLst>
            </p:cNvPr>
            <p:cNvCxnSpPr/>
            <p:nvPr/>
          </p:nvCxnSpPr>
          <p:spPr>
            <a:xfrm>
              <a:off x="5296415" y="4822542"/>
              <a:ext cx="417743" cy="0"/>
            </a:xfrm>
            <a:prstGeom prst="straightConnector1">
              <a:avLst/>
            </a:prstGeom>
            <a:noFill/>
            <a:ln w="38100">
              <a:solidFill>
                <a:schemeClr val="bg2">
                  <a:lumMod val="50000"/>
                </a:schemeClr>
              </a:solidFill>
              <a:round/>
              <a:headEnd type="none" w="med" len="med"/>
              <a:tailEnd type="none" w="med" len="med"/>
            </a:ln>
            <a:extLst>
              <a:ext uri="{909E8E84-426E-40DD-AFC4-6F175D3DCCD1}">
                <a14:hiddenFill xmlns:a14="http://schemas.microsoft.com/office/drawing/2010/main">
                  <a:noFill/>
                </a14:hiddenFill>
              </a:ext>
            </a:extLst>
          </p:spPr>
        </p:cxnSp>
        <p:cxnSp>
          <p:nvCxnSpPr>
            <p:cNvPr id="103" name="直接箭头连接符 102">
              <a:extLst>
                <a:ext uri="{FF2B5EF4-FFF2-40B4-BE49-F238E27FC236}">
                  <a16:creationId xmlns:a16="http://schemas.microsoft.com/office/drawing/2014/main" id="{19BCEE7F-76CA-4781-B2EF-049358446991}"/>
                </a:ext>
              </a:extLst>
            </p:cNvPr>
            <p:cNvCxnSpPr/>
            <p:nvPr/>
          </p:nvCxnSpPr>
          <p:spPr>
            <a:xfrm flipV="1">
              <a:off x="6262113" y="5126857"/>
              <a:ext cx="0" cy="1101993"/>
            </a:xfrm>
            <a:prstGeom prst="straightConnector1">
              <a:avLst/>
            </a:prstGeom>
            <a:ln w="92075" cap="sq">
              <a:solidFill>
                <a:schemeClr val="bg2">
                  <a:lumMod val="50000"/>
                </a:schemeClr>
              </a:solidFill>
              <a:tailEnd type="stealth"/>
            </a:ln>
            <a:effectLst/>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BC1C0253-3E7A-41A7-83AF-36E92CC357DE}"/>
                </a:ext>
              </a:extLst>
            </p:cNvPr>
            <p:cNvCxnSpPr/>
            <p:nvPr/>
          </p:nvCxnSpPr>
          <p:spPr>
            <a:xfrm flipV="1">
              <a:off x="6262113" y="3753265"/>
              <a:ext cx="0" cy="789788"/>
            </a:xfrm>
            <a:prstGeom prst="straightConnector1">
              <a:avLst/>
            </a:prstGeom>
            <a:ln w="92075">
              <a:solidFill>
                <a:schemeClr val="bg2">
                  <a:lumMod val="50000"/>
                </a:schemeClr>
              </a:solidFill>
              <a:tailEnd type="none"/>
            </a:ln>
            <a:effectLst/>
          </p:spPr>
          <p:style>
            <a:lnRef idx="1">
              <a:schemeClr val="accent1"/>
            </a:lnRef>
            <a:fillRef idx="0">
              <a:schemeClr val="accent1"/>
            </a:fillRef>
            <a:effectRef idx="0">
              <a:schemeClr val="accent1"/>
            </a:effectRef>
            <a:fontRef idx="minor">
              <a:schemeClr val="tx1"/>
            </a:fontRef>
          </p:style>
        </p:cxnSp>
        <p:grpSp>
          <p:nvGrpSpPr>
            <p:cNvPr id="105" name="组合 104">
              <a:extLst>
                <a:ext uri="{FF2B5EF4-FFF2-40B4-BE49-F238E27FC236}">
                  <a16:creationId xmlns:a16="http://schemas.microsoft.com/office/drawing/2014/main" id="{8539CB33-2C20-4EC8-A02D-C93F421C32E7}"/>
                </a:ext>
              </a:extLst>
            </p:cNvPr>
            <p:cNvGrpSpPr/>
            <p:nvPr/>
          </p:nvGrpSpPr>
          <p:grpSpPr>
            <a:xfrm>
              <a:off x="2457609" y="2136911"/>
              <a:ext cx="2492274" cy="4079016"/>
              <a:chOff x="2374973" y="2136912"/>
              <a:chExt cx="2434291" cy="3984118"/>
            </a:xfrm>
            <a:effectLst>
              <a:outerShdw blurRad="50800" dist="38100" dir="5400000" algn="t" rotWithShape="0">
                <a:prstClr val="black">
                  <a:alpha val="40000"/>
                </a:prstClr>
              </a:outerShdw>
            </a:effectLst>
          </p:grpSpPr>
          <p:cxnSp>
            <p:nvCxnSpPr>
              <p:cNvPr id="119" name="直接连接符 118">
                <a:extLst>
                  <a:ext uri="{FF2B5EF4-FFF2-40B4-BE49-F238E27FC236}">
                    <a16:creationId xmlns:a16="http://schemas.microsoft.com/office/drawing/2014/main" id="{EFF7D69E-25AE-414A-9D56-D306D3D5AA17}"/>
                  </a:ext>
                </a:extLst>
              </p:cNvPr>
              <p:cNvCxnSpPr/>
              <p:nvPr/>
            </p:nvCxnSpPr>
            <p:spPr>
              <a:xfrm>
                <a:off x="2374973" y="2136912"/>
                <a:ext cx="2359687" cy="0"/>
              </a:xfrm>
              <a:prstGeom prst="line">
                <a:avLst/>
              </a:prstGeom>
              <a:ln w="92075" cap="sq">
                <a:solidFill>
                  <a:schemeClr val="bg2">
                    <a:lumMod val="50000"/>
                  </a:schemeClr>
                </a:solidFill>
                <a:tailEnd type="none"/>
              </a:ln>
              <a:effectLst/>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D24CBAA2-CC6D-4E83-BCD7-C20E104906C3}"/>
                  </a:ext>
                </a:extLst>
              </p:cNvPr>
              <p:cNvCxnSpPr/>
              <p:nvPr/>
            </p:nvCxnSpPr>
            <p:spPr>
              <a:xfrm flipV="1">
                <a:off x="4809264" y="2136913"/>
                <a:ext cx="0" cy="480542"/>
              </a:xfrm>
              <a:prstGeom prst="straightConnector1">
                <a:avLst/>
              </a:prstGeom>
              <a:ln w="92075" cap="sq">
                <a:solidFill>
                  <a:schemeClr val="bg2">
                    <a:lumMod val="50000"/>
                  </a:schemeClr>
                </a:solidFill>
                <a:tailEnd type="none"/>
              </a:ln>
              <a:effectLst/>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079AA639-FA24-4D1C-8E5C-9CEE6BC5E3BD}"/>
                  </a:ext>
                </a:extLst>
              </p:cNvPr>
              <p:cNvCxnSpPr/>
              <p:nvPr/>
            </p:nvCxnSpPr>
            <p:spPr>
              <a:xfrm>
                <a:off x="2374973" y="2136912"/>
                <a:ext cx="0" cy="3984118"/>
              </a:xfrm>
              <a:prstGeom prst="straightConnector1">
                <a:avLst/>
              </a:prstGeom>
              <a:ln w="92075" cap="sq">
                <a:solidFill>
                  <a:schemeClr val="bg2">
                    <a:lumMod val="50000"/>
                  </a:schemeClr>
                </a:solidFill>
                <a:tailEnd type="stealth"/>
              </a:ln>
              <a:effectLst/>
            </p:spPr>
            <p:style>
              <a:lnRef idx="1">
                <a:schemeClr val="accent1"/>
              </a:lnRef>
              <a:fillRef idx="0">
                <a:schemeClr val="accent1"/>
              </a:fillRef>
              <a:effectRef idx="0">
                <a:schemeClr val="accent1"/>
              </a:effectRef>
              <a:fontRef idx="minor">
                <a:schemeClr val="tx1"/>
              </a:fontRef>
            </p:style>
          </p:cxnSp>
        </p:grpSp>
        <p:sp>
          <p:nvSpPr>
            <p:cNvPr id="106" name="任意多边形 86">
              <a:extLst>
                <a:ext uri="{FF2B5EF4-FFF2-40B4-BE49-F238E27FC236}">
                  <a16:creationId xmlns:a16="http://schemas.microsoft.com/office/drawing/2014/main" id="{4D201533-1F88-4B58-A082-6347D27CE1D9}"/>
                </a:ext>
              </a:extLst>
            </p:cNvPr>
            <p:cNvSpPr/>
            <p:nvPr/>
          </p:nvSpPr>
          <p:spPr>
            <a:xfrm>
              <a:off x="3300189" y="2617455"/>
              <a:ext cx="3372939" cy="1133644"/>
            </a:xfrm>
            <a:custGeom>
              <a:avLst/>
              <a:gdLst>
                <a:gd name="connsiteX0" fmla="*/ 511175 w 1530350"/>
                <a:gd name="connsiteY0" fmla="*/ 3175 h 514350"/>
                <a:gd name="connsiteX1" fmla="*/ 0 w 1530350"/>
                <a:gd name="connsiteY1" fmla="*/ 514350 h 514350"/>
                <a:gd name="connsiteX2" fmla="*/ 615950 w 1530350"/>
                <a:gd name="connsiteY2" fmla="*/ 514350 h 514350"/>
                <a:gd name="connsiteX3" fmla="*/ 765175 w 1530350"/>
                <a:gd name="connsiteY3" fmla="*/ 365125 h 514350"/>
                <a:gd name="connsiteX4" fmla="*/ 908050 w 1530350"/>
                <a:gd name="connsiteY4" fmla="*/ 508000 h 514350"/>
                <a:gd name="connsiteX5" fmla="*/ 1530350 w 1530350"/>
                <a:gd name="connsiteY5" fmla="*/ 508000 h 514350"/>
                <a:gd name="connsiteX6" fmla="*/ 1022350 w 1530350"/>
                <a:gd name="connsiteY6" fmla="*/ 0 h 514350"/>
                <a:gd name="connsiteX7" fmla="*/ 511175 w 1530350"/>
                <a:gd name="connsiteY7" fmla="*/ 317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0350" h="514350">
                  <a:moveTo>
                    <a:pt x="511175" y="3175"/>
                  </a:moveTo>
                  <a:lnTo>
                    <a:pt x="0" y="514350"/>
                  </a:lnTo>
                  <a:lnTo>
                    <a:pt x="615950" y="514350"/>
                  </a:lnTo>
                  <a:lnTo>
                    <a:pt x="765175" y="365125"/>
                  </a:lnTo>
                  <a:lnTo>
                    <a:pt x="908050" y="508000"/>
                  </a:lnTo>
                  <a:lnTo>
                    <a:pt x="1530350" y="508000"/>
                  </a:lnTo>
                  <a:lnTo>
                    <a:pt x="1022350" y="0"/>
                  </a:lnTo>
                  <a:lnTo>
                    <a:pt x="511175" y="3175"/>
                  </a:lnTo>
                  <a:close/>
                </a:path>
              </a:pathLst>
            </a:custGeom>
            <a:solidFill>
              <a:srgbClr val="ED7D31"/>
            </a:solidFill>
            <a:ln w="38100" cap="flat" cmpd="sng" algn="ctr">
              <a:solidFill>
                <a:schemeClr val="bg2">
                  <a:lumMod val="50000"/>
                </a:schemeClr>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2655"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2655" kern="0" dirty="0">
                <a:solidFill>
                  <a:srgbClr val="FFFFFF"/>
                </a:solidFill>
                <a:latin typeface="Segoe UI Black" panose="020B0A02040204020203" pitchFamily="34" charset="0"/>
                <a:ea typeface="微软雅黑"/>
                <a:cs typeface="Segoe UI Black" panose="020B0A02040204020203" pitchFamily="34" charset="0"/>
              </a:endParaRPr>
            </a:p>
          </p:txBody>
        </p:sp>
        <p:sp>
          <p:nvSpPr>
            <p:cNvPr id="107" name="矩形 106">
              <a:extLst>
                <a:ext uri="{FF2B5EF4-FFF2-40B4-BE49-F238E27FC236}">
                  <a16:creationId xmlns:a16="http://schemas.microsoft.com/office/drawing/2014/main" id="{191F6C60-1921-43DC-8458-EFE15F5CD48E}"/>
                </a:ext>
              </a:extLst>
            </p:cNvPr>
            <p:cNvSpPr/>
            <p:nvPr/>
          </p:nvSpPr>
          <p:spPr>
            <a:xfrm>
              <a:off x="5714158" y="4500264"/>
              <a:ext cx="1033442" cy="626592"/>
            </a:xfrm>
            <a:prstGeom prst="rect">
              <a:avLst/>
            </a:prstGeom>
            <a:solidFill>
              <a:srgbClr val="FFFF00"/>
            </a:solidFill>
            <a:ln w="31750" cap="flat" cmpd="sng" algn="ctr">
              <a:solidFill>
                <a:schemeClr val="bg2">
                  <a:lumMod val="50000"/>
                </a:schemeClr>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1896" b="1" kern="0" dirty="0">
                  <a:latin typeface="Segoe UI Black" panose="020B0A02040204020203" pitchFamily="34" charset="0"/>
                  <a:ea typeface="Segoe UI Black" panose="020B0A02040204020203" pitchFamily="34" charset="0"/>
                  <a:cs typeface="Segoe UI Black" panose="020B0A02040204020203" pitchFamily="34" charset="0"/>
                </a:rPr>
                <a:t>LB</a:t>
              </a:r>
              <a:endParaRPr lang="zh-CN" altLang="en-US" sz="1896" b="1" kern="0" dirty="0">
                <a:latin typeface="Segoe UI Black" panose="020B0A02040204020203" pitchFamily="34" charset="0"/>
                <a:cs typeface="Segoe UI Black" panose="020B0A02040204020203" pitchFamily="34" charset="0"/>
              </a:endParaRPr>
            </a:p>
          </p:txBody>
        </p:sp>
        <p:sp>
          <p:nvSpPr>
            <p:cNvPr id="108" name="等腰三角形 107">
              <a:extLst>
                <a:ext uri="{FF2B5EF4-FFF2-40B4-BE49-F238E27FC236}">
                  <a16:creationId xmlns:a16="http://schemas.microsoft.com/office/drawing/2014/main" id="{6B373573-C61B-4A10-A3E7-2498E672911F}"/>
                </a:ext>
              </a:extLst>
            </p:cNvPr>
            <p:cNvSpPr/>
            <p:nvPr/>
          </p:nvSpPr>
          <p:spPr>
            <a:xfrm rot="5400000">
              <a:off x="5653553" y="4750506"/>
              <a:ext cx="247318" cy="126108"/>
            </a:xfrm>
            <a:prstGeom prst="triangle">
              <a:avLst>
                <a:gd name="adj" fmla="val 50001"/>
              </a:avLst>
            </a:prstGeom>
            <a:solidFill>
              <a:srgbClr val="FFFF00"/>
            </a:solidFill>
            <a:ln w="31750" cap="flat" cmpd="sng" algn="ctr">
              <a:solidFill>
                <a:schemeClr val="bg2">
                  <a:lumMod val="50000"/>
                </a:schemeClr>
              </a:solidFill>
              <a:prstDash val="solid"/>
            </a:ln>
            <a:effectLst/>
          </p:spPr>
          <p:txBody>
            <a:bodyPr rtlCol="0" anchor="ctr"/>
            <a:lstStyle/>
            <a:p>
              <a:pPr algn="ctr" defTabSz="914277">
                <a:defRPr/>
              </a:pPr>
              <a:endParaRPr lang="zh-CN" altLang="en-US" sz="1896" b="1" kern="0">
                <a:latin typeface="Segoe UI Black" panose="020B0A02040204020203" pitchFamily="34" charset="0"/>
                <a:cs typeface="Segoe UI Black" panose="020B0A02040204020203" pitchFamily="34" charset="0"/>
              </a:endParaRPr>
            </a:p>
          </p:txBody>
        </p:sp>
        <p:sp>
          <p:nvSpPr>
            <p:cNvPr id="109" name="等腰三角形 108">
              <a:extLst>
                <a:ext uri="{FF2B5EF4-FFF2-40B4-BE49-F238E27FC236}">
                  <a16:creationId xmlns:a16="http://schemas.microsoft.com/office/drawing/2014/main" id="{49AB2D97-7AE8-4F2D-B030-E46ADC326385}"/>
                </a:ext>
              </a:extLst>
            </p:cNvPr>
            <p:cNvSpPr/>
            <p:nvPr/>
          </p:nvSpPr>
          <p:spPr>
            <a:xfrm rot="10800000">
              <a:off x="9470670" y="3040261"/>
              <a:ext cx="247318" cy="126108"/>
            </a:xfrm>
            <a:prstGeom prst="triangle">
              <a:avLst>
                <a:gd name="adj" fmla="val 50001"/>
              </a:avLst>
            </a:prstGeom>
            <a:solidFill>
              <a:srgbClr val="FFCCFF"/>
            </a:solidFill>
            <a:ln w="31750" cap="flat" cmpd="sng" algn="ctr">
              <a:solidFill>
                <a:schemeClr val="bg2">
                  <a:lumMod val="50000"/>
                </a:schemeClr>
              </a:solidFill>
              <a:prstDash val="solid"/>
            </a:ln>
            <a:effectLst/>
          </p:spPr>
          <p:txBody>
            <a:bodyPr rtlCol="0" anchor="ctr"/>
            <a:lstStyle/>
            <a:p>
              <a:pPr algn="ctr" defTabSz="914277">
                <a:defRPr/>
              </a:pPr>
              <a:endParaRPr lang="zh-CN" altLang="en-US" sz="1896" b="1" kern="0">
                <a:latin typeface="Segoe UI Black" panose="020B0A02040204020203" pitchFamily="34" charset="0"/>
                <a:cs typeface="Segoe UI Black" panose="020B0A02040204020203" pitchFamily="34" charset="0"/>
              </a:endParaRPr>
            </a:p>
          </p:txBody>
        </p:sp>
        <p:cxnSp>
          <p:nvCxnSpPr>
            <p:cNvPr id="111" name="直接箭头连接符 110">
              <a:extLst>
                <a:ext uri="{FF2B5EF4-FFF2-40B4-BE49-F238E27FC236}">
                  <a16:creationId xmlns:a16="http://schemas.microsoft.com/office/drawing/2014/main" id="{AD663717-627C-4029-A00E-082D8854ABE5}"/>
                </a:ext>
              </a:extLst>
            </p:cNvPr>
            <p:cNvCxnSpPr/>
            <p:nvPr/>
          </p:nvCxnSpPr>
          <p:spPr>
            <a:xfrm>
              <a:off x="9594329" y="2717156"/>
              <a:ext cx="0" cy="330509"/>
            </a:xfrm>
            <a:prstGeom prst="straightConnector1">
              <a:avLst/>
            </a:prstGeom>
            <a:noFill/>
            <a:ln w="38100">
              <a:solidFill>
                <a:schemeClr val="bg2">
                  <a:lumMod val="50000"/>
                </a:schemeClr>
              </a:solidFill>
              <a:round/>
              <a:headEnd type="none" w="med" len="med"/>
              <a:tailEnd type="none" w="med" len="med"/>
            </a:ln>
            <a:extLst>
              <a:ext uri="{909E8E84-426E-40DD-AFC4-6F175D3DCCD1}">
                <a14:hiddenFill xmlns:a14="http://schemas.microsoft.com/office/drawing/2010/main">
                  <a:noFill/>
                </a14:hiddenFill>
              </a:ext>
            </a:extLst>
          </p:spPr>
        </p:cxnSp>
        <p:sp>
          <p:nvSpPr>
            <p:cNvPr id="112" name="文本框 111">
              <a:extLst>
                <a:ext uri="{FF2B5EF4-FFF2-40B4-BE49-F238E27FC236}">
                  <a16:creationId xmlns:a16="http://schemas.microsoft.com/office/drawing/2014/main" id="{F95B659E-44BC-462A-867B-8498858816B6}"/>
                </a:ext>
              </a:extLst>
            </p:cNvPr>
            <p:cNvSpPr txBox="1"/>
            <p:nvPr/>
          </p:nvSpPr>
          <p:spPr>
            <a:xfrm>
              <a:off x="7671916" y="5705630"/>
              <a:ext cx="568403" cy="528299"/>
            </a:xfrm>
            <a:prstGeom prst="rect">
              <a:avLst/>
            </a:prstGeom>
            <a:noFill/>
            <a:ln>
              <a:noFill/>
            </a:ln>
          </p:spPr>
          <p:txBody>
            <a:bodyPr wrap="none" rtlCol="0">
              <a:spAutoFit/>
            </a:bodyPr>
            <a:lstStyle/>
            <a:p>
              <a:pPr algn="r" defTabSz="914277">
                <a:defRPr/>
              </a:pPr>
              <a:r>
                <a:rPr lang="en-US" altLang="zh-CN" sz="2655" kern="0" dirty="0">
                  <a:latin typeface="Segoe UI Black" panose="020B0A02040204020203" pitchFamily="34" charset="0"/>
                  <a:ea typeface="Segoe UI Black" panose="020B0A02040204020203" pitchFamily="34" charset="0"/>
                  <a:cs typeface="Segoe UI Black" panose="020B0A02040204020203" pitchFamily="34" charset="0"/>
                </a:rPr>
                <a:t>IB</a:t>
              </a:r>
              <a:endParaRPr lang="zh-CN" altLang="en-US" sz="2655" kern="0" dirty="0">
                <a:latin typeface="Segoe UI Black" panose="020B0A02040204020203" pitchFamily="34" charset="0"/>
                <a:ea typeface="华文细黑" pitchFamily="2" charset="-122"/>
                <a:cs typeface="Segoe UI Black" panose="020B0A02040204020203" pitchFamily="34" charset="0"/>
              </a:endParaRPr>
            </a:p>
          </p:txBody>
        </p:sp>
        <p:cxnSp>
          <p:nvCxnSpPr>
            <p:cNvPr id="113" name="直接箭头连接符 112">
              <a:extLst>
                <a:ext uri="{FF2B5EF4-FFF2-40B4-BE49-F238E27FC236}">
                  <a16:creationId xmlns:a16="http://schemas.microsoft.com/office/drawing/2014/main" id="{E8990FCA-571C-44E9-A611-D60D7877B897}"/>
                </a:ext>
              </a:extLst>
            </p:cNvPr>
            <p:cNvCxnSpPr/>
            <p:nvPr/>
          </p:nvCxnSpPr>
          <p:spPr>
            <a:xfrm>
              <a:off x="10098385" y="4509246"/>
              <a:ext cx="0" cy="1771375"/>
            </a:xfrm>
            <a:prstGeom prst="straightConnector1">
              <a:avLst/>
            </a:prstGeom>
            <a:ln w="92075">
              <a:solidFill>
                <a:schemeClr val="bg2">
                  <a:lumMod val="50000"/>
                </a:schemeClr>
              </a:solidFill>
              <a:headEnd type="stealth"/>
              <a:tailEnd type="none"/>
            </a:ln>
            <a:effectLst/>
          </p:spPr>
          <p:style>
            <a:lnRef idx="1">
              <a:schemeClr val="accent1"/>
            </a:lnRef>
            <a:fillRef idx="0">
              <a:schemeClr val="accent1"/>
            </a:fillRef>
            <a:effectRef idx="0">
              <a:schemeClr val="accent1"/>
            </a:effectRef>
            <a:fontRef idx="minor">
              <a:schemeClr val="tx1"/>
            </a:fontRef>
          </p:style>
        </p:cxnSp>
        <p:cxnSp>
          <p:nvCxnSpPr>
            <p:cNvPr id="114" name="直接箭头连接符 113">
              <a:extLst>
                <a:ext uri="{FF2B5EF4-FFF2-40B4-BE49-F238E27FC236}">
                  <a16:creationId xmlns:a16="http://schemas.microsoft.com/office/drawing/2014/main" id="{50C3321B-7831-42A0-897D-BBAB57F98419}"/>
                </a:ext>
              </a:extLst>
            </p:cNvPr>
            <p:cNvCxnSpPr/>
            <p:nvPr/>
          </p:nvCxnSpPr>
          <p:spPr>
            <a:xfrm flipV="1">
              <a:off x="9234289" y="4484232"/>
              <a:ext cx="0" cy="1731695"/>
            </a:xfrm>
            <a:prstGeom prst="straightConnector1">
              <a:avLst/>
            </a:prstGeom>
            <a:ln w="92075">
              <a:solidFill>
                <a:schemeClr val="bg2">
                  <a:lumMod val="50000"/>
                </a:schemeClr>
              </a:solidFill>
              <a:headEnd type="stealth"/>
              <a:tailEnd type="none"/>
            </a:ln>
            <a:effectLst/>
          </p:spPr>
          <p:style>
            <a:lnRef idx="1">
              <a:schemeClr val="accent1"/>
            </a:lnRef>
            <a:fillRef idx="0">
              <a:schemeClr val="accent1"/>
            </a:fillRef>
            <a:effectRef idx="0">
              <a:schemeClr val="accent1"/>
            </a:effectRef>
            <a:fontRef idx="minor">
              <a:schemeClr val="tx1"/>
            </a:fontRef>
          </p:style>
        </p:cxnSp>
        <p:cxnSp>
          <p:nvCxnSpPr>
            <p:cNvPr id="115" name="直接箭头连接符 114">
              <a:extLst>
                <a:ext uri="{FF2B5EF4-FFF2-40B4-BE49-F238E27FC236}">
                  <a16:creationId xmlns:a16="http://schemas.microsoft.com/office/drawing/2014/main" id="{99DBB3B6-B17F-4273-BE32-0E32D70A99B2}"/>
                </a:ext>
              </a:extLst>
            </p:cNvPr>
            <p:cNvCxnSpPr/>
            <p:nvPr/>
          </p:nvCxnSpPr>
          <p:spPr>
            <a:xfrm flipV="1">
              <a:off x="3788645" y="5135839"/>
              <a:ext cx="0" cy="1093011"/>
            </a:xfrm>
            <a:prstGeom prst="straightConnector1">
              <a:avLst/>
            </a:prstGeom>
            <a:ln w="92075" cap="sq">
              <a:solidFill>
                <a:schemeClr val="bg2">
                  <a:lumMod val="50000"/>
                </a:schemeClr>
              </a:solidFill>
              <a:tailEnd type="stealth"/>
            </a:ln>
            <a:effectLst/>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85FB5CBC-8881-4F43-A686-0372EF56A412}"/>
                </a:ext>
              </a:extLst>
            </p:cNvPr>
            <p:cNvCxnSpPr/>
            <p:nvPr/>
          </p:nvCxnSpPr>
          <p:spPr>
            <a:xfrm flipH="1">
              <a:off x="5997378" y="3040260"/>
              <a:ext cx="675750" cy="0"/>
            </a:xfrm>
            <a:prstGeom prst="straightConnector1">
              <a:avLst/>
            </a:prstGeom>
            <a:noFill/>
            <a:ln w="38100">
              <a:solidFill>
                <a:schemeClr val="bg2">
                  <a:lumMod val="50000"/>
                </a:schemeClr>
              </a:solidFill>
              <a:round/>
              <a:headEnd w="lg" len="lg"/>
              <a:tailEnd type="stealth" w="lg" len="lg"/>
            </a:ln>
            <a:extLst>
              <a:ext uri="{909E8E84-426E-40DD-AFC4-6F175D3DCCD1}">
                <a14:hiddenFill xmlns:a14="http://schemas.microsoft.com/office/drawing/2010/main">
                  <a:noFill/>
                </a14:hiddenFill>
              </a:ext>
            </a:extLst>
          </p:spPr>
        </p:cxnSp>
        <p:sp>
          <p:nvSpPr>
            <p:cNvPr id="117" name="Text Box 49">
              <a:extLst>
                <a:ext uri="{FF2B5EF4-FFF2-40B4-BE49-F238E27FC236}">
                  <a16:creationId xmlns:a16="http://schemas.microsoft.com/office/drawing/2014/main" id="{EBF7FDF8-0335-4FF0-A993-85E67FF24AEC}"/>
                </a:ext>
              </a:extLst>
            </p:cNvPr>
            <p:cNvSpPr txBox="1">
              <a:spLocks noChangeArrowheads="1"/>
            </p:cNvSpPr>
            <p:nvPr/>
          </p:nvSpPr>
          <p:spPr bwMode="auto">
            <a:xfrm>
              <a:off x="6650862" y="2833168"/>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AluOP</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18" name="直接箭头连接符 117">
              <a:extLst>
                <a:ext uri="{FF2B5EF4-FFF2-40B4-BE49-F238E27FC236}">
                  <a16:creationId xmlns:a16="http://schemas.microsoft.com/office/drawing/2014/main" id="{9C2CD504-297E-45C8-98CC-AD9BD332A0F8}"/>
                </a:ext>
              </a:extLst>
            </p:cNvPr>
            <p:cNvCxnSpPr/>
            <p:nvPr/>
          </p:nvCxnSpPr>
          <p:spPr>
            <a:xfrm>
              <a:off x="1905800" y="6280621"/>
              <a:ext cx="8712626" cy="0"/>
            </a:xfrm>
            <a:prstGeom prst="straightConnector1">
              <a:avLst/>
            </a:prstGeom>
            <a:ln w="92075">
              <a:solidFill>
                <a:schemeClr val="bg2">
                  <a:lumMod val="50000"/>
                </a:schemeClr>
              </a:solidFill>
              <a:headEnd type="none"/>
              <a:tailEnd type="none"/>
            </a:ln>
            <a:effectLst/>
          </p:spPr>
          <p:style>
            <a:lnRef idx="1">
              <a:schemeClr val="accent1"/>
            </a:lnRef>
            <a:fillRef idx="0">
              <a:schemeClr val="accent1"/>
            </a:fillRef>
            <a:effectRef idx="0">
              <a:schemeClr val="accent1"/>
            </a:effectRef>
            <a:fontRef idx="minor">
              <a:schemeClr val="tx1"/>
            </a:fontRef>
          </p:style>
        </p:cxnSp>
      </p:grpSp>
      <p:cxnSp>
        <p:nvCxnSpPr>
          <p:cNvPr id="128" name="直接箭头连接符 127">
            <a:extLst>
              <a:ext uri="{FF2B5EF4-FFF2-40B4-BE49-F238E27FC236}">
                <a16:creationId xmlns:a16="http://schemas.microsoft.com/office/drawing/2014/main" id="{1DBB49BE-D9FA-4557-8C08-019E1F246840}"/>
              </a:ext>
            </a:extLst>
          </p:cNvPr>
          <p:cNvCxnSpPr/>
          <p:nvPr/>
        </p:nvCxnSpPr>
        <p:spPr>
          <a:xfrm flipV="1">
            <a:off x="3592197" y="3612536"/>
            <a:ext cx="0" cy="663085"/>
          </a:xfrm>
          <a:prstGeom prst="straightConnector1">
            <a:avLst/>
          </a:prstGeom>
          <a:ln w="92075" cap="sq">
            <a:solidFill>
              <a:srgbClr val="00B0F0"/>
            </a:solidFill>
            <a:tailEnd type="none"/>
          </a:ln>
          <a:effectLst/>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829C7B8F-D678-4F3B-A837-C08AEC2085A0}"/>
              </a:ext>
            </a:extLst>
          </p:cNvPr>
          <p:cNvCxnSpPr/>
          <p:nvPr/>
        </p:nvCxnSpPr>
        <p:spPr>
          <a:xfrm>
            <a:off x="2676573" y="4572672"/>
            <a:ext cx="396082" cy="0"/>
          </a:xfrm>
          <a:prstGeom prst="straightConnector1">
            <a:avLst/>
          </a:prstGeom>
          <a:noFill/>
          <a:ln w="38100">
            <a:solidFill>
              <a:schemeClr val="tx1"/>
            </a:solidFill>
            <a:round/>
            <a:headEnd type="none" w="med" len="med"/>
            <a:tailEnd type="none" w="med" len="med"/>
          </a:ln>
          <a:extLst>
            <a:ext uri="{909E8E84-426E-40DD-AFC4-6F175D3DCCD1}">
              <a14:hiddenFill xmlns:a14="http://schemas.microsoft.com/office/drawing/2010/main">
                <a:noFill/>
              </a14:hiddenFill>
            </a:ext>
          </a:extLst>
        </p:spPr>
      </p:cxnSp>
      <p:sp>
        <p:nvSpPr>
          <p:cNvPr id="134" name="Text Box 49">
            <a:extLst>
              <a:ext uri="{FF2B5EF4-FFF2-40B4-BE49-F238E27FC236}">
                <a16:creationId xmlns:a16="http://schemas.microsoft.com/office/drawing/2014/main" id="{F153BDE5-A54C-4598-912D-91CC6229F2FB}"/>
              </a:ext>
            </a:extLst>
          </p:cNvPr>
          <p:cNvSpPr txBox="1">
            <a:spLocks noChangeArrowheads="1"/>
          </p:cNvSpPr>
          <p:nvPr/>
        </p:nvSpPr>
        <p:spPr bwMode="auto">
          <a:xfrm>
            <a:off x="2494901" y="4597593"/>
            <a:ext cx="759662"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35" name="组合 134">
            <a:extLst>
              <a:ext uri="{FF2B5EF4-FFF2-40B4-BE49-F238E27FC236}">
                <a16:creationId xmlns:a16="http://schemas.microsoft.com/office/drawing/2014/main" id="{D5CF7694-270D-416C-9A6B-C0D2AF9391DB}"/>
              </a:ext>
            </a:extLst>
          </p:cNvPr>
          <p:cNvGrpSpPr/>
          <p:nvPr/>
        </p:nvGrpSpPr>
        <p:grpSpPr>
          <a:xfrm>
            <a:off x="4022459" y="4160681"/>
            <a:ext cx="1196993" cy="312944"/>
            <a:chOff x="4184784" y="4771419"/>
            <a:chExt cx="1262454" cy="330058"/>
          </a:xfrm>
        </p:grpSpPr>
        <p:cxnSp>
          <p:nvCxnSpPr>
            <p:cNvPr id="136" name="直接箭头连接符 135">
              <a:extLst>
                <a:ext uri="{FF2B5EF4-FFF2-40B4-BE49-F238E27FC236}">
                  <a16:creationId xmlns:a16="http://schemas.microsoft.com/office/drawing/2014/main" id="{5C5AAA72-FCB1-4575-A5CA-4480BFF9AA7C}"/>
                </a:ext>
              </a:extLst>
            </p:cNvPr>
            <p:cNvCxnSpPr/>
            <p:nvPr/>
          </p:nvCxnSpPr>
          <p:spPr>
            <a:xfrm flipH="1">
              <a:off x="4274132" y="4822542"/>
              <a:ext cx="675750" cy="0"/>
            </a:xfrm>
            <a:prstGeom prst="straightConnector1">
              <a:avLst/>
            </a:prstGeom>
            <a:noFill/>
            <a:ln w="38100">
              <a:noFill/>
              <a:round/>
              <a:headEnd w="lg" len="lg"/>
              <a:tailEnd type="stealth" w="lg" len="lg"/>
            </a:ln>
            <a:extLst>
              <a:ext uri="{909E8E84-426E-40DD-AFC4-6F175D3DCCD1}">
                <a14:hiddenFill xmlns:a14="http://schemas.microsoft.com/office/drawing/2010/main">
                  <a:noFill/>
                </a14:hiddenFill>
              </a:ext>
            </a:extLst>
          </p:spPr>
        </p:cxnSp>
        <p:sp>
          <p:nvSpPr>
            <p:cNvPr id="137" name="Text Box 49">
              <a:extLst>
                <a:ext uri="{FF2B5EF4-FFF2-40B4-BE49-F238E27FC236}">
                  <a16:creationId xmlns:a16="http://schemas.microsoft.com/office/drawing/2014/main" id="{DBA5EFBD-27A9-45D3-AC0A-941D358C8674}"/>
                </a:ext>
              </a:extLst>
            </p:cNvPr>
            <p:cNvSpPr txBox="1">
              <a:spLocks noChangeArrowheads="1"/>
            </p:cNvSpPr>
            <p:nvPr/>
          </p:nvSpPr>
          <p:spPr bwMode="auto">
            <a:xfrm>
              <a:off x="4184784" y="4771419"/>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IB</a:t>
              </a:r>
              <a:r>
                <a:rPr lang="en-US" altLang="zh-CN" sz="1896"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LA</a:t>
              </a:r>
              <a:endParaRPr lang="en-US" altLang="zh-CN" sz="4551"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38" name="组合 137">
            <a:extLst>
              <a:ext uri="{FF2B5EF4-FFF2-40B4-BE49-F238E27FC236}">
                <a16:creationId xmlns:a16="http://schemas.microsoft.com/office/drawing/2014/main" id="{1FF580D1-8BF1-4DEA-9A9E-7D027AA3D5C1}"/>
              </a:ext>
            </a:extLst>
          </p:cNvPr>
          <p:cNvGrpSpPr/>
          <p:nvPr/>
        </p:nvGrpSpPr>
        <p:grpSpPr>
          <a:xfrm>
            <a:off x="7414983" y="3535418"/>
            <a:ext cx="1196993" cy="373096"/>
            <a:chOff x="7818210" y="3728563"/>
            <a:chExt cx="1262454" cy="393500"/>
          </a:xfrm>
        </p:grpSpPr>
        <p:sp>
          <p:nvSpPr>
            <p:cNvPr id="139" name="Text Box 49">
              <a:extLst>
                <a:ext uri="{FF2B5EF4-FFF2-40B4-BE49-F238E27FC236}">
                  <a16:creationId xmlns:a16="http://schemas.microsoft.com/office/drawing/2014/main" id="{EC7CCABD-E398-45CC-8659-BF21237DF31C}"/>
                </a:ext>
              </a:extLst>
            </p:cNvPr>
            <p:cNvSpPr txBox="1">
              <a:spLocks noChangeArrowheads="1"/>
            </p:cNvSpPr>
            <p:nvPr/>
          </p:nvSpPr>
          <p:spPr bwMode="auto">
            <a:xfrm>
              <a:off x="7818210" y="3792005"/>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R</a:t>
              </a:r>
              <a:r>
                <a:rPr lang="en-US" altLang="zh-CN" sz="1896" baseline="-250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r>
                <a:rPr lang="en-US" altLang="zh-CN" sz="1896"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a:t>
              </a:r>
              <a:endParaRPr lang="en-US" altLang="zh-CN" sz="4551"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40" name="直接箭头连接符 139">
              <a:extLst>
                <a:ext uri="{FF2B5EF4-FFF2-40B4-BE49-F238E27FC236}">
                  <a16:creationId xmlns:a16="http://schemas.microsoft.com/office/drawing/2014/main" id="{AEC1B14A-57FC-46ED-BC8E-CEAA15ADF16B}"/>
                </a:ext>
              </a:extLst>
            </p:cNvPr>
            <p:cNvCxnSpPr/>
            <p:nvPr/>
          </p:nvCxnSpPr>
          <p:spPr>
            <a:xfrm>
              <a:off x="8054483" y="3728563"/>
              <a:ext cx="675750" cy="0"/>
            </a:xfrm>
            <a:prstGeom prst="straightConnector1">
              <a:avLst/>
            </a:prstGeom>
            <a:noFill/>
            <a:ln w="38100">
              <a:solidFill>
                <a:srgbClr val="0000FF"/>
              </a:solidFill>
              <a:round/>
              <a:headEnd w="lg" len="lg"/>
              <a:tailEnd type="stealth" w="lg" len="lg"/>
            </a:ln>
            <a:extLst>
              <a:ext uri="{909E8E84-426E-40DD-AFC4-6F175D3DCCD1}">
                <a14:hiddenFill xmlns:a14="http://schemas.microsoft.com/office/drawing/2010/main">
                  <a:noFill/>
                </a14:hiddenFill>
              </a:ext>
            </a:extLst>
          </p:spPr>
        </p:cxnSp>
      </p:grpSp>
      <p:cxnSp>
        <p:nvCxnSpPr>
          <p:cNvPr id="141" name="直接箭头连接符 140">
            <a:extLst>
              <a:ext uri="{FF2B5EF4-FFF2-40B4-BE49-F238E27FC236}">
                <a16:creationId xmlns:a16="http://schemas.microsoft.com/office/drawing/2014/main" id="{EF21A20B-D593-423E-8933-65F87E73AA7F}"/>
              </a:ext>
            </a:extLst>
          </p:cNvPr>
          <p:cNvCxnSpPr/>
          <p:nvPr/>
        </p:nvCxnSpPr>
        <p:spPr>
          <a:xfrm flipH="1">
            <a:off x="9916136" y="3541968"/>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cxnSp>
        <p:nvCxnSpPr>
          <p:cNvPr id="143" name="直接箭头连接符 142">
            <a:extLst>
              <a:ext uri="{FF2B5EF4-FFF2-40B4-BE49-F238E27FC236}">
                <a16:creationId xmlns:a16="http://schemas.microsoft.com/office/drawing/2014/main" id="{D680BBD9-E992-44A0-AC4B-61B819A93933}"/>
              </a:ext>
            </a:extLst>
          </p:cNvPr>
          <p:cNvCxnSpPr/>
          <p:nvPr/>
        </p:nvCxnSpPr>
        <p:spPr>
          <a:xfrm flipH="1">
            <a:off x="6397725" y="4564156"/>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cxnSp>
        <p:nvCxnSpPr>
          <p:cNvPr id="145" name="直接箭头连接符 144">
            <a:extLst>
              <a:ext uri="{FF2B5EF4-FFF2-40B4-BE49-F238E27FC236}">
                <a16:creationId xmlns:a16="http://schemas.microsoft.com/office/drawing/2014/main" id="{92688CC9-064A-4844-AD71-5DA19722579D}"/>
              </a:ext>
            </a:extLst>
          </p:cNvPr>
          <p:cNvCxnSpPr/>
          <p:nvPr/>
        </p:nvCxnSpPr>
        <p:spPr>
          <a:xfrm>
            <a:off x="5021787" y="4572672"/>
            <a:ext cx="396082" cy="0"/>
          </a:xfrm>
          <a:prstGeom prst="straightConnector1">
            <a:avLst/>
          </a:prstGeom>
          <a:noFill/>
          <a:ln w="38100">
            <a:solidFill>
              <a:schemeClr val="tx1"/>
            </a:solidFill>
            <a:round/>
            <a:headEnd type="none" w="med" len="med"/>
            <a:tailEnd type="none" w="med" len="med"/>
          </a:ln>
          <a:extLst>
            <a:ext uri="{909E8E84-426E-40DD-AFC4-6F175D3DCCD1}">
              <a14:hiddenFill xmlns:a14="http://schemas.microsoft.com/office/drawing/2010/main">
                <a:noFill/>
              </a14:hiddenFill>
            </a:ext>
          </a:extLst>
        </p:spPr>
      </p:cxnSp>
      <p:sp>
        <p:nvSpPr>
          <p:cNvPr id="146" name="Text Box 49">
            <a:extLst>
              <a:ext uri="{FF2B5EF4-FFF2-40B4-BE49-F238E27FC236}">
                <a16:creationId xmlns:a16="http://schemas.microsoft.com/office/drawing/2014/main" id="{183144D6-6AEC-4A79-A8D0-814333C6FB9B}"/>
              </a:ext>
            </a:extLst>
          </p:cNvPr>
          <p:cNvSpPr txBox="1">
            <a:spLocks noChangeArrowheads="1"/>
          </p:cNvSpPr>
          <p:nvPr/>
        </p:nvSpPr>
        <p:spPr bwMode="auto">
          <a:xfrm>
            <a:off x="4816897" y="4590318"/>
            <a:ext cx="759662"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4" name="矩形 153">
            <a:extLst>
              <a:ext uri="{FF2B5EF4-FFF2-40B4-BE49-F238E27FC236}">
                <a16:creationId xmlns:a16="http://schemas.microsoft.com/office/drawing/2014/main" id="{CAE3AC72-164C-44FD-829A-7D2C1AF02C0C}"/>
              </a:ext>
            </a:extLst>
          </p:cNvPr>
          <p:cNvSpPr/>
          <p:nvPr/>
        </p:nvSpPr>
        <p:spPr>
          <a:xfrm>
            <a:off x="5417868" y="4267105"/>
            <a:ext cx="979856" cy="594102"/>
          </a:xfrm>
          <a:prstGeom prst="rect">
            <a:avLst/>
          </a:prstGeom>
          <a:solidFill>
            <a:schemeClr val="accent4">
              <a:lumMod val="60000"/>
              <a:lumOff val="40000"/>
            </a:schemeClr>
          </a:solidFill>
          <a:ln w="3175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1896" b="1" kern="0" dirty="0">
                <a:latin typeface="Segoe UI Black" panose="020B0A02040204020203" pitchFamily="34" charset="0"/>
                <a:ea typeface="Segoe UI Black" panose="020B0A02040204020203" pitchFamily="34" charset="0"/>
                <a:cs typeface="Segoe UI Black" panose="020B0A02040204020203" pitchFamily="34" charset="0"/>
              </a:rPr>
              <a:t>LB</a:t>
            </a:r>
            <a:endParaRPr lang="zh-CN" altLang="en-US" sz="1896" b="1" kern="0" dirty="0">
              <a:latin typeface="Segoe UI Black" panose="020B0A02040204020203" pitchFamily="34" charset="0"/>
              <a:cs typeface="Segoe UI Black" panose="020B0A02040204020203" pitchFamily="34" charset="0"/>
            </a:endParaRPr>
          </a:p>
        </p:txBody>
      </p:sp>
      <p:sp>
        <p:nvSpPr>
          <p:cNvPr id="155" name="等腰三角形 154">
            <a:extLst>
              <a:ext uri="{FF2B5EF4-FFF2-40B4-BE49-F238E27FC236}">
                <a16:creationId xmlns:a16="http://schemas.microsoft.com/office/drawing/2014/main" id="{3BCFF229-FAC8-4B88-A972-B2BD8885DBB4}"/>
              </a:ext>
            </a:extLst>
          </p:cNvPr>
          <p:cNvSpPr/>
          <p:nvPr/>
        </p:nvSpPr>
        <p:spPr>
          <a:xfrm rot="5400000">
            <a:off x="5360406" y="4504372"/>
            <a:ext cx="234494" cy="119569"/>
          </a:xfrm>
          <a:prstGeom prst="triangle">
            <a:avLst>
              <a:gd name="adj" fmla="val 50001"/>
            </a:avLst>
          </a:prstGeom>
          <a:solidFill>
            <a:srgbClr val="FFD966"/>
          </a:solidFill>
          <a:ln w="31750" cap="flat" cmpd="sng" algn="ctr">
            <a:solidFill>
              <a:schemeClr val="tx1"/>
            </a:solidFill>
            <a:prstDash val="solid"/>
          </a:ln>
          <a:effectLst/>
        </p:spPr>
        <p:txBody>
          <a:bodyPr rtlCol="0" anchor="ctr"/>
          <a:lstStyle/>
          <a:p>
            <a:pPr algn="ctr" defTabSz="914277">
              <a:defRPr/>
            </a:pPr>
            <a:endParaRPr lang="zh-CN" altLang="en-US" sz="1896" b="1" kern="0">
              <a:latin typeface="Segoe UI Black" panose="020B0A02040204020203" pitchFamily="34" charset="0"/>
              <a:cs typeface="Segoe UI Black" panose="020B0A02040204020203" pitchFamily="34" charset="0"/>
            </a:endParaRPr>
          </a:p>
        </p:txBody>
      </p:sp>
      <p:sp>
        <p:nvSpPr>
          <p:cNvPr id="156" name="等腰三角形 155">
            <a:extLst>
              <a:ext uri="{FF2B5EF4-FFF2-40B4-BE49-F238E27FC236}">
                <a16:creationId xmlns:a16="http://schemas.microsoft.com/office/drawing/2014/main" id="{5F44D254-8EF1-4472-85C7-3A4CF5E77F8B}"/>
              </a:ext>
            </a:extLst>
          </p:cNvPr>
          <p:cNvSpPr/>
          <p:nvPr/>
        </p:nvSpPr>
        <p:spPr>
          <a:xfrm rot="10800000">
            <a:off x="8979598" y="2882806"/>
            <a:ext cx="234494" cy="119569"/>
          </a:xfrm>
          <a:prstGeom prst="triangle">
            <a:avLst>
              <a:gd name="adj" fmla="val 50001"/>
            </a:avLst>
          </a:prstGeom>
          <a:solidFill>
            <a:srgbClr val="FFCCFF"/>
          </a:solidFill>
          <a:ln w="31750" cap="flat" cmpd="sng" algn="ctr">
            <a:solidFill>
              <a:srgbClr val="000000"/>
            </a:solidFill>
            <a:prstDash val="solid"/>
          </a:ln>
          <a:effectLst/>
        </p:spPr>
        <p:txBody>
          <a:bodyPr rtlCol="0" anchor="ctr"/>
          <a:lstStyle/>
          <a:p>
            <a:pPr algn="ctr" defTabSz="914277">
              <a:defRPr/>
            </a:pPr>
            <a:endParaRPr lang="zh-CN" altLang="en-US" sz="1896" b="1" kern="0">
              <a:latin typeface="Segoe UI Black" panose="020B0A02040204020203" pitchFamily="34" charset="0"/>
              <a:cs typeface="Segoe UI Black" panose="020B0A02040204020203" pitchFamily="34" charset="0"/>
            </a:endParaRPr>
          </a:p>
        </p:txBody>
      </p:sp>
      <p:sp>
        <p:nvSpPr>
          <p:cNvPr id="157" name="Text Box 49">
            <a:extLst>
              <a:ext uri="{FF2B5EF4-FFF2-40B4-BE49-F238E27FC236}">
                <a16:creationId xmlns:a16="http://schemas.microsoft.com/office/drawing/2014/main" id="{8BAAFFA5-1158-4928-9531-F5F3ACDC0652}"/>
              </a:ext>
            </a:extLst>
          </p:cNvPr>
          <p:cNvSpPr txBox="1">
            <a:spLocks noChangeArrowheads="1"/>
          </p:cNvSpPr>
          <p:nvPr/>
        </p:nvSpPr>
        <p:spPr bwMode="auto">
          <a:xfrm>
            <a:off x="9131747" y="2471092"/>
            <a:ext cx="759662"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58" name="直接箭头连接符 157">
            <a:extLst>
              <a:ext uri="{FF2B5EF4-FFF2-40B4-BE49-F238E27FC236}">
                <a16:creationId xmlns:a16="http://schemas.microsoft.com/office/drawing/2014/main" id="{A7C68440-7425-46A7-965A-5122EC78CCAD}"/>
              </a:ext>
            </a:extLst>
          </p:cNvPr>
          <p:cNvCxnSpPr/>
          <p:nvPr/>
        </p:nvCxnSpPr>
        <p:spPr>
          <a:xfrm>
            <a:off x="9096845" y="2576455"/>
            <a:ext cx="0" cy="313371"/>
          </a:xfrm>
          <a:prstGeom prst="straightConnector1">
            <a:avLst/>
          </a:prstGeom>
          <a:noFill/>
          <a:ln w="38100">
            <a:noFill/>
            <a:round/>
            <a:headEnd type="none" w="med" len="med"/>
            <a:tailEnd type="none" w="med" len="med"/>
          </a:ln>
          <a:extLst>
            <a:ext uri="{909E8E84-426E-40DD-AFC4-6F175D3DCCD1}">
              <a14:hiddenFill xmlns:a14="http://schemas.microsoft.com/office/drawing/2010/main">
                <a:noFill/>
              </a14:hiddenFill>
            </a:ext>
          </a:extLst>
        </p:spPr>
      </p:cxnSp>
      <p:sp>
        <p:nvSpPr>
          <p:cNvPr id="159" name="文本框 158">
            <a:extLst>
              <a:ext uri="{FF2B5EF4-FFF2-40B4-BE49-F238E27FC236}">
                <a16:creationId xmlns:a16="http://schemas.microsoft.com/office/drawing/2014/main" id="{7657E95E-94A7-4C93-B9AA-9A671887999B}"/>
              </a:ext>
            </a:extLst>
          </p:cNvPr>
          <p:cNvSpPr txBox="1"/>
          <p:nvPr/>
        </p:nvSpPr>
        <p:spPr>
          <a:xfrm>
            <a:off x="7274113" y="5409971"/>
            <a:ext cx="538930" cy="500906"/>
          </a:xfrm>
          <a:prstGeom prst="rect">
            <a:avLst/>
          </a:prstGeom>
          <a:noFill/>
          <a:ln>
            <a:noFill/>
          </a:ln>
        </p:spPr>
        <p:txBody>
          <a:bodyPr wrap="none" rtlCol="0">
            <a:spAutoFit/>
          </a:bodyPr>
          <a:lstStyle/>
          <a:p>
            <a:pPr algn="r" defTabSz="914277">
              <a:defRPr/>
            </a:pPr>
            <a:r>
              <a:rPr lang="en-US" altLang="zh-CN" sz="2655" kern="0" dirty="0">
                <a:latin typeface="Segoe UI Black" panose="020B0A02040204020203" pitchFamily="34" charset="0"/>
                <a:ea typeface="Segoe UI Black" panose="020B0A02040204020203" pitchFamily="34" charset="0"/>
                <a:cs typeface="Segoe UI Black" panose="020B0A02040204020203" pitchFamily="34" charset="0"/>
              </a:rPr>
              <a:t>IB</a:t>
            </a:r>
            <a:endParaRPr lang="zh-CN" altLang="en-US" sz="2655" kern="0" dirty="0">
              <a:latin typeface="Segoe UI Black" panose="020B0A02040204020203" pitchFamily="34" charset="0"/>
              <a:ea typeface="华文细黑" pitchFamily="2" charset="-122"/>
              <a:cs typeface="Segoe UI Black" panose="020B0A02040204020203" pitchFamily="34" charset="0"/>
            </a:endParaRPr>
          </a:p>
        </p:txBody>
      </p:sp>
      <p:cxnSp>
        <p:nvCxnSpPr>
          <p:cNvPr id="161" name="直接箭头连接符 160">
            <a:extLst>
              <a:ext uri="{FF2B5EF4-FFF2-40B4-BE49-F238E27FC236}">
                <a16:creationId xmlns:a16="http://schemas.microsoft.com/office/drawing/2014/main" id="{FE4EECA6-6E2E-454A-8DFC-50A13D3F520A}"/>
              </a:ext>
            </a:extLst>
          </p:cNvPr>
          <p:cNvCxnSpPr/>
          <p:nvPr/>
        </p:nvCxnSpPr>
        <p:spPr>
          <a:xfrm flipV="1">
            <a:off x="8755765" y="4251903"/>
            <a:ext cx="0" cy="1641903"/>
          </a:xfrm>
          <a:prstGeom prst="straightConnector1">
            <a:avLst/>
          </a:prstGeom>
          <a:ln w="92075">
            <a:solidFill>
              <a:srgbClr val="00B0F0"/>
            </a:solidFill>
            <a:headEnd type="stealth"/>
            <a:tailEnd type="none"/>
          </a:ln>
          <a:effectLst/>
        </p:spPr>
        <p:style>
          <a:lnRef idx="1">
            <a:schemeClr val="accent1"/>
          </a:lnRef>
          <a:fillRef idx="0">
            <a:schemeClr val="accent1"/>
          </a:fillRef>
          <a:effectRef idx="0">
            <a:schemeClr val="accent1"/>
          </a:effectRef>
          <a:fontRef idx="minor">
            <a:schemeClr val="tx1"/>
          </a:fontRef>
        </p:style>
      </p:cxnSp>
      <p:cxnSp>
        <p:nvCxnSpPr>
          <p:cNvPr id="162" name="直接箭头连接符 161">
            <a:extLst>
              <a:ext uri="{FF2B5EF4-FFF2-40B4-BE49-F238E27FC236}">
                <a16:creationId xmlns:a16="http://schemas.microsoft.com/office/drawing/2014/main" id="{913CEE84-1994-4EC4-98C7-B434D7163BD0}"/>
              </a:ext>
            </a:extLst>
          </p:cNvPr>
          <p:cNvCxnSpPr/>
          <p:nvPr/>
        </p:nvCxnSpPr>
        <p:spPr>
          <a:xfrm flipV="1">
            <a:off x="3594684" y="4867259"/>
            <a:ext cx="0" cy="1085422"/>
          </a:xfrm>
          <a:prstGeom prst="straightConnector1">
            <a:avLst/>
          </a:prstGeom>
          <a:ln w="92075">
            <a:solidFill>
              <a:srgbClr val="00B0F0"/>
            </a:solidFill>
            <a:tailEnd type="stealth"/>
          </a:ln>
          <a:effectLst/>
        </p:spPr>
        <p:style>
          <a:lnRef idx="1">
            <a:schemeClr val="accent1"/>
          </a:lnRef>
          <a:fillRef idx="0">
            <a:schemeClr val="accent1"/>
          </a:fillRef>
          <a:effectRef idx="0">
            <a:schemeClr val="accent1"/>
          </a:effectRef>
          <a:fontRef idx="minor">
            <a:schemeClr val="tx1"/>
          </a:fontRef>
        </p:style>
      </p:cxnSp>
      <p:cxnSp>
        <p:nvCxnSpPr>
          <p:cNvPr id="163" name="直接箭头连接符 162">
            <a:extLst>
              <a:ext uri="{FF2B5EF4-FFF2-40B4-BE49-F238E27FC236}">
                <a16:creationId xmlns:a16="http://schemas.microsoft.com/office/drawing/2014/main" id="{AFAF2FA8-3A88-4D46-B35F-4CD2A64CF211}"/>
              </a:ext>
            </a:extLst>
          </p:cNvPr>
          <p:cNvCxnSpPr/>
          <p:nvPr/>
        </p:nvCxnSpPr>
        <p:spPr>
          <a:xfrm flipH="1">
            <a:off x="5686403" y="2882805"/>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sp>
        <p:nvSpPr>
          <p:cNvPr id="164" name="矩形 163">
            <a:extLst>
              <a:ext uri="{FF2B5EF4-FFF2-40B4-BE49-F238E27FC236}">
                <a16:creationId xmlns:a16="http://schemas.microsoft.com/office/drawing/2014/main" id="{8B8B0593-C646-4653-9ECC-E36564FDD597}"/>
              </a:ext>
            </a:extLst>
          </p:cNvPr>
          <p:cNvSpPr/>
          <p:nvPr/>
        </p:nvSpPr>
        <p:spPr>
          <a:xfrm>
            <a:off x="2495389" y="4201239"/>
            <a:ext cx="635110" cy="348813"/>
          </a:xfrm>
          <a:prstGeom prst="rect">
            <a:avLst/>
          </a:prstGeom>
        </p:spPr>
        <p:txBody>
          <a:bodyPr wrap="none">
            <a:spAutoFit/>
          </a:bodyPr>
          <a:lstStyle/>
          <a:p>
            <a:pPr marL="12698">
              <a:lnSpc>
                <a:spcPts val="1975"/>
              </a:lnSpc>
            </a:pPr>
            <a:r>
              <a:rPr lang="zh-CN" altLang="en-US" sz="3413" b="1" dirty="0">
                <a:solidFill>
                  <a:srgbClr val="00B0F0"/>
                </a:solidFill>
                <a:latin typeface="微软雅黑" panose="020B0503020204020204" pitchFamily="34" charset="-122"/>
                <a:ea typeface="微软雅黑" panose="020B0503020204020204" pitchFamily="34" charset="-122"/>
                <a:cs typeface="Segoe UI Black" panose="020B0A02040204020203" pitchFamily="34" charset="0"/>
              </a:rPr>
              <a:t>①</a:t>
            </a:r>
          </a:p>
        </p:txBody>
      </p:sp>
      <p:grpSp>
        <p:nvGrpSpPr>
          <p:cNvPr id="165" name="组合 164">
            <a:extLst>
              <a:ext uri="{FF2B5EF4-FFF2-40B4-BE49-F238E27FC236}">
                <a16:creationId xmlns:a16="http://schemas.microsoft.com/office/drawing/2014/main" id="{4D8B5C2B-D856-443A-9454-E25D70120B33}"/>
              </a:ext>
            </a:extLst>
          </p:cNvPr>
          <p:cNvGrpSpPr/>
          <p:nvPr/>
        </p:nvGrpSpPr>
        <p:grpSpPr>
          <a:xfrm>
            <a:off x="3635665" y="3133994"/>
            <a:ext cx="2233488" cy="477497"/>
            <a:chOff x="3791658" y="3236820"/>
            <a:chExt cx="2355631" cy="503611"/>
          </a:xfrm>
        </p:grpSpPr>
        <p:sp>
          <p:nvSpPr>
            <p:cNvPr id="166" name="文本框 165">
              <a:extLst>
                <a:ext uri="{FF2B5EF4-FFF2-40B4-BE49-F238E27FC236}">
                  <a16:creationId xmlns:a16="http://schemas.microsoft.com/office/drawing/2014/main" id="{4243E4F4-7AEB-4878-BE50-DD7EAAFD1E26}"/>
                </a:ext>
              </a:extLst>
            </p:cNvPr>
            <p:cNvSpPr txBox="1"/>
            <p:nvPr/>
          </p:nvSpPr>
          <p:spPr>
            <a:xfrm>
              <a:off x="3791658" y="3273806"/>
              <a:ext cx="426387" cy="466625"/>
            </a:xfrm>
            <a:prstGeom prst="rect">
              <a:avLst/>
            </a:prstGeom>
            <a:noFill/>
            <a:ln>
              <a:noFill/>
            </a:ln>
          </p:spPr>
          <p:txBody>
            <a:bodyPr wrap="none" rtlCol="0">
              <a:spAutoFit/>
            </a:bodyPr>
            <a:lstStyle/>
            <a:p>
              <a:pPr algn="r" defTabSz="914277">
                <a:defRPr/>
              </a:pPr>
              <a:r>
                <a:rPr lang="en-US" altLang="zh-CN" sz="2275" kern="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2275" kern="0" dirty="0">
                <a:latin typeface="Segoe UI Black" panose="020B0A02040204020203" pitchFamily="34" charset="0"/>
                <a:ea typeface="华文细黑" pitchFamily="2" charset="-122"/>
                <a:cs typeface="Segoe UI Black" panose="020B0A02040204020203" pitchFamily="34" charset="0"/>
              </a:endParaRPr>
            </a:p>
          </p:txBody>
        </p:sp>
        <p:sp>
          <p:nvSpPr>
            <p:cNvPr id="167" name="文本框 166">
              <a:extLst>
                <a:ext uri="{FF2B5EF4-FFF2-40B4-BE49-F238E27FC236}">
                  <a16:creationId xmlns:a16="http://schemas.microsoft.com/office/drawing/2014/main" id="{D6173027-5E16-4397-86A1-AC2B15797D1E}"/>
                </a:ext>
              </a:extLst>
            </p:cNvPr>
            <p:cNvSpPr txBox="1"/>
            <p:nvPr/>
          </p:nvSpPr>
          <p:spPr>
            <a:xfrm>
              <a:off x="5739500" y="3236820"/>
              <a:ext cx="407789" cy="466625"/>
            </a:xfrm>
            <a:prstGeom prst="rect">
              <a:avLst/>
            </a:prstGeom>
            <a:noFill/>
            <a:ln>
              <a:noFill/>
            </a:ln>
          </p:spPr>
          <p:txBody>
            <a:bodyPr wrap="none" rtlCol="0">
              <a:spAutoFit/>
            </a:bodyPr>
            <a:lstStyle/>
            <a:p>
              <a:pPr algn="r" defTabSz="914277">
                <a:defRPr/>
              </a:pPr>
              <a:r>
                <a:rPr lang="en-US" altLang="zh-CN" sz="2275" kern="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2275" kern="0" dirty="0">
                <a:latin typeface="Segoe UI Black" panose="020B0A02040204020203" pitchFamily="34" charset="0"/>
                <a:ea typeface="华文细黑" pitchFamily="2" charset="-122"/>
                <a:cs typeface="Segoe UI Black" panose="020B0A02040204020203" pitchFamily="34" charset="0"/>
              </a:endParaRPr>
            </a:p>
          </p:txBody>
        </p:sp>
      </p:grpSp>
      <p:sp>
        <p:nvSpPr>
          <p:cNvPr id="168" name="矩形 167">
            <a:extLst>
              <a:ext uri="{FF2B5EF4-FFF2-40B4-BE49-F238E27FC236}">
                <a16:creationId xmlns:a16="http://schemas.microsoft.com/office/drawing/2014/main" id="{991775CC-2CED-4C76-A383-DC91C0132496}"/>
              </a:ext>
            </a:extLst>
          </p:cNvPr>
          <p:cNvSpPr/>
          <p:nvPr/>
        </p:nvSpPr>
        <p:spPr>
          <a:xfrm>
            <a:off x="6397724" y="805477"/>
            <a:ext cx="3550261" cy="699359"/>
          </a:xfrm>
          <a:prstGeom prst="rect">
            <a:avLst/>
          </a:prstGeom>
        </p:spPr>
        <p:txBody>
          <a:bodyPr wrap="square">
            <a:spAutoFit/>
          </a:bodyPr>
          <a:lstStyle/>
          <a:p>
            <a:pPr marL="0" lvl="1" algn="ctr">
              <a:lnSpc>
                <a:spcPct val="130000"/>
              </a:lnSpc>
              <a:spcBef>
                <a:spcPts val="569"/>
              </a:spcBef>
              <a:spcAft>
                <a:spcPts val="569"/>
              </a:spcAft>
            </a:pPr>
            <a:r>
              <a:rPr lang="en-US" altLang="zh-CN" sz="3034" b="1" dirty="0">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ADD R0,R1</a:t>
            </a:r>
            <a:endParaRPr lang="en-US" altLang="zh-CN" sz="2655" b="1" dirty="0">
              <a:solidFill>
                <a:srgbClr val="C0000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endParaRPr>
          </a:p>
        </p:txBody>
      </p:sp>
      <p:sp>
        <p:nvSpPr>
          <p:cNvPr id="169" name="矩形 168">
            <a:extLst>
              <a:ext uri="{FF2B5EF4-FFF2-40B4-BE49-F238E27FC236}">
                <a16:creationId xmlns:a16="http://schemas.microsoft.com/office/drawing/2014/main" id="{74E8D708-B96B-46E0-9493-4690D678D092}"/>
              </a:ext>
            </a:extLst>
          </p:cNvPr>
          <p:cNvSpPr/>
          <p:nvPr/>
        </p:nvSpPr>
        <p:spPr>
          <a:xfrm>
            <a:off x="6519922" y="1428687"/>
            <a:ext cx="3318537" cy="618696"/>
          </a:xfrm>
          <a:prstGeom prst="rect">
            <a:avLst/>
          </a:prstGeom>
        </p:spPr>
        <p:txBody>
          <a:bodyPr wrap="none">
            <a:spAutoFit/>
          </a:bodyPr>
          <a:lstStyle/>
          <a:p>
            <a:pPr marL="0" lvl="1" algn="ctr">
              <a:lnSpc>
                <a:spcPct val="130000"/>
              </a:lnSpc>
              <a:spcBef>
                <a:spcPts val="569"/>
              </a:spcBef>
              <a:spcAft>
                <a:spcPts val="569"/>
              </a:spcAft>
            </a:pPr>
            <a:r>
              <a:rPr lang="en-US" altLang="zh-CN" sz="2800" b="1" dirty="0">
                <a:solidFill>
                  <a:srgbClr val="00B05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(R0)+(R1) </a:t>
            </a:r>
            <a:r>
              <a:rPr lang="en-US" altLang="zh-CN" sz="2800" b="1" dirty="0">
                <a:solidFill>
                  <a:srgbClr val="00B05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R0</a:t>
            </a:r>
            <a:endParaRPr lang="en-US" altLang="zh-CN" sz="2800" b="1" dirty="0">
              <a:solidFill>
                <a:srgbClr val="00B05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endParaRPr>
          </a:p>
        </p:txBody>
      </p:sp>
      <p:sp>
        <p:nvSpPr>
          <p:cNvPr id="170" name="Text Box 49">
            <a:extLst>
              <a:ext uri="{FF2B5EF4-FFF2-40B4-BE49-F238E27FC236}">
                <a16:creationId xmlns:a16="http://schemas.microsoft.com/office/drawing/2014/main" id="{260FCB6A-2D35-4F98-8808-DDDEFA8BA182}"/>
              </a:ext>
            </a:extLst>
          </p:cNvPr>
          <p:cNvSpPr txBox="1">
            <a:spLocks noChangeArrowheads="1"/>
          </p:cNvSpPr>
          <p:nvPr/>
        </p:nvSpPr>
        <p:spPr bwMode="auto">
          <a:xfrm>
            <a:off x="2491722" y="4589357"/>
            <a:ext cx="759662"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1" baseline="-25000"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1" name="矩形 170">
            <a:extLst>
              <a:ext uri="{FF2B5EF4-FFF2-40B4-BE49-F238E27FC236}">
                <a16:creationId xmlns:a16="http://schemas.microsoft.com/office/drawing/2014/main" id="{85174875-52C4-43F3-AA35-5E228D68F46B}"/>
              </a:ext>
            </a:extLst>
          </p:cNvPr>
          <p:cNvSpPr/>
          <p:nvPr/>
        </p:nvSpPr>
        <p:spPr>
          <a:xfrm>
            <a:off x="8022398" y="4820468"/>
            <a:ext cx="655949" cy="348813"/>
          </a:xfrm>
          <a:prstGeom prst="rect">
            <a:avLst/>
          </a:prstGeom>
        </p:spPr>
        <p:txBody>
          <a:bodyPr wrap="none">
            <a:spAutoFit/>
          </a:bodyPr>
          <a:lstStyle/>
          <a:p>
            <a:pPr marL="12698">
              <a:lnSpc>
                <a:spcPts val="1975"/>
              </a:lnSpc>
            </a:pPr>
            <a:r>
              <a:rPr lang="en-US" altLang="zh-CN" sz="1896" b="1" dirty="0">
                <a:solidFill>
                  <a:srgbClr val="7FC4FF"/>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6" b="1" baseline="-25000" dirty="0">
                <a:solidFill>
                  <a:srgbClr val="7FC4FF"/>
                </a:solidFill>
                <a:latin typeface="微软雅黑" panose="020B0503020204020204" pitchFamily="34" charset="-122"/>
                <a:ea typeface="微软雅黑" panose="020B0503020204020204" pitchFamily="34" charset="-122"/>
                <a:cs typeface="Segoe UI Black" panose="020B0A02040204020203" pitchFamily="34" charset="0"/>
              </a:rPr>
              <a:t>0</a:t>
            </a:r>
            <a:r>
              <a:rPr lang="en-US" altLang="zh-CN" sz="1896" b="1" dirty="0">
                <a:solidFill>
                  <a:srgbClr val="7FC4FF"/>
                </a:solidFill>
                <a:latin typeface="微软雅黑" panose="020B0503020204020204" pitchFamily="34" charset="-122"/>
                <a:ea typeface="微软雅黑" panose="020B0503020204020204" pitchFamily="34" charset="-122"/>
                <a:cs typeface="Segoe UI Black" panose="020B0A02040204020203" pitchFamily="34" charset="0"/>
              </a:rPr>
              <a:t>)</a:t>
            </a:r>
            <a:endParaRPr lang="en-US" altLang="zh-CN" sz="1896" b="1" baseline="-25000" dirty="0">
              <a:solidFill>
                <a:srgbClr val="7FC4FF"/>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172" name="直接箭头连接符 171">
            <a:extLst>
              <a:ext uri="{FF2B5EF4-FFF2-40B4-BE49-F238E27FC236}">
                <a16:creationId xmlns:a16="http://schemas.microsoft.com/office/drawing/2014/main" id="{58284470-853C-4552-AFE0-959E4A1F73F6}"/>
              </a:ext>
            </a:extLst>
          </p:cNvPr>
          <p:cNvCxnSpPr/>
          <p:nvPr/>
        </p:nvCxnSpPr>
        <p:spPr>
          <a:xfrm>
            <a:off x="1795963" y="5957081"/>
            <a:ext cx="8260860" cy="0"/>
          </a:xfrm>
          <a:prstGeom prst="straightConnector1">
            <a:avLst/>
          </a:prstGeom>
          <a:ln w="92075">
            <a:solidFill>
              <a:srgbClr val="00B0F0"/>
            </a:solidFill>
            <a:headEnd type="none"/>
            <a:tailEnd type="none"/>
          </a:ln>
          <a:effectLst/>
        </p:spPr>
        <p:style>
          <a:lnRef idx="1">
            <a:schemeClr val="accent1"/>
          </a:lnRef>
          <a:fillRef idx="0">
            <a:schemeClr val="accent1"/>
          </a:fillRef>
          <a:effectRef idx="0">
            <a:schemeClr val="accent1"/>
          </a:effectRef>
          <a:fontRef idx="minor">
            <a:schemeClr val="tx1"/>
          </a:fontRef>
        </p:style>
      </p:cxnSp>
      <p:grpSp>
        <p:nvGrpSpPr>
          <p:cNvPr id="80" name="组合 79">
            <a:extLst>
              <a:ext uri="{FF2B5EF4-FFF2-40B4-BE49-F238E27FC236}">
                <a16:creationId xmlns:a16="http://schemas.microsoft.com/office/drawing/2014/main" id="{9BD86816-3910-45EE-88F8-FC12A60FA33A}"/>
              </a:ext>
            </a:extLst>
          </p:cNvPr>
          <p:cNvGrpSpPr/>
          <p:nvPr/>
        </p:nvGrpSpPr>
        <p:grpSpPr>
          <a:xfrm>
            <a:off x="6367234" y="4148695"/>
            <a:ext cx="1196993" cy="412951"/>
            <a:chOff x="6717516" y="4378026"/>
            <a:chExt cx="1262454" cy="435534"/>
          </a:xfrm>
        </p:grpSpPr>
        <p:cxnSp>
          <p:nvCxnSpPr>
            <p:cNvPr id="81" name="直接箭头连接符 80">
              <a:extLst>
                <a:ext uri="{FF2B5EF4-FFF2-40B4-BE49-F238E27FC236}">
                  <a16:creationId xmlns:a16="http://schemas.microsoft.com/office/drawing/2014/main" id="{7217A418-077E-4CBB-8359-64615AFB1F18}"/>
                </a:ext>
              </a:extLst>
            </p:cNvPr>
            <p:cNvCxnSpPr/>
            <p:nvPr/>
          </p:nvCxnSpPr>
          <p:spPr>
            <a:xfrm flipH="1">
              <a:off x="6747600" y="4813560"/>
              <a:ext cx="675750" cy="0"/>
            </a:xfrm>
            <a:prstGeom prst="straightConnector1">
              <a:avLst/>
            </a:prstGeom>
            <a:noFill/>
            <a:ln w="38100">
              <a:solidFill>
                <a:srgbClr val="0000FF"/>
              </a:solidFill>
              <a:round/>
              <a:headEnd w="lg" len="lg"/>
              <a:tailEnd type="stealth" w="lg" len="lg"/>
            </a:ln>
            <a:extLst>
              <a:ext uri="{909E8E84-426E-40DD-AFC4-6F175D3DCCD1}">
                <a14:hiddenFill xmlns:a14="http://schemas.microsoft.com/office/drawing/2010/main">
                  <a:noFill/>
                </a14:hiddenFill>
              </a:ext>
            </a:extLst>
          </p:spPr>
        </p:cxnSp>
        <p:sp>
          <p:nvSpPr>
            <p:cNvPr id="82" name="Text Box 49">
              <a:extLst>
                <a:ext uri="{FF2B5EF4-FFF2-40B4-BE49-F238E27FC236}">
                  <a16:creationId xmlns:a16="http://schemas.microsoft.com/office/drawing/2014/main" id="{2FC68C90-F6E6-4125-8BFD-00D3D84AFAFB}"/>
                </a:ext>
              </a:extLst>
            </p:cNvPr>
            <p:cNvSpPr txBox="1">
              <a:spLocks noChangeArrowheads="1"/>
            </p:cNvSpPr>
            <p:nvPr/>
          </p:nvSpPr>
          <p:spPr bwMode="auto">
            <a:xfrm>
              <a:off x="6717516" y="4378026"/>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IB</a:t>
              </a:r>
              <a:r>
                <a:rPr lang="en-US" altLang="zh-CN" sz="1896"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LB</a:t>
              </a:r>
              <a:endParaRPr lang="en-US" altLang="zh-CN" sz="4551"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83" name="直接箭头连接符 82">
            <a:extLst>
              <a:ext uri="{FF2B5EF4-FFF2-40B4-BE49-F238E27FC236}">
                <a16:creationId xmlns:a16="http://schemas.microsoft.com/office/drawing/2014/main" id="{58976570-7E6D-4200-8557-1837E3851C47}"/>
              </a:ext>
            </a:extLst>
          </p:cNvPr>
          <p:cNvCxnSpPr/>
          <p:nvPr/>
        </p:nvCxnSpPr>
        <p:spPr>
          <a:xfrm flipV="1">
            <a:off x="5939898" y="4861208"/>
            <a:ext cx="0" cy="1044853"/>
          </a:xfrm>
          <a:prstGeom prst="straightConnector1">
            <a:avLst/>
          </a:prstGeom>
          <a:ln w="92075" cap="sq">
            <a:solidFill>
              <a:srgbClr val="FF6600"/>
            </a:solidFill>
            <a:tailEnd type="stealth"/>
          </a:ln>
          <a:effectLst/>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A8A64E13-B192-4BDC-8553-03E19BA484DC}"/>
              </a:ext>
            </a:extLst>
          </p:cNvPr>
          <p:cNvCxnSpPr/>
          <p:nvPr/>
        </p:nvCxnSpPr>
        <p:spPr>
          <a:xfrm flipV="1">
            <a:off x="5937411" y="3558839"/>
            <a:ext cx="0" cy="748836"/>
          </a:xfrm>
          <a:prstGeom prst="straightConnector1">
            <a:avLst/>
          </a:prstGeom>
          <a:ln w="92075">
            <a:solidFill>
              <a:srgbClr val="FF6600"/>
            </a:solidFill>
            <a:tailEnd type="none"/>
          </a:ln>
          <a:effectLst/>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11CF2DF2-3D80-4D08-B901-0128D762F4DB}"/>
              </a:ext>
            </a:extLst>
          </p:cNvPr>
          <p:cNvCxnSpPr/>
          <p:nvPr/>
        </p:nvCxnSpPr>
        <p:spPr>
          <a:xfrm flipV="1">
            <a:off x="8755765" y="4251903"/>
            <a:ext cx="0" cy="1641903"/>
          </a:xfrm>
          <a:prstGeom prst="straightConnector1">
            <a:avLst/>
          </a:prstGeom>
          <a:ln w="92075">
            <a:solidFill>
              <a:srgbClr val="FF6600"/>
            </a:solidFill>
            <a:headEnd type="stealth"/>
            <a:tailEnd type="none"/>
          </a:ln>
          <a:effectLst/>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B308DED9-938A-45CD-A863-637DF8788912}"/>
              </a:ext>
            </a:extLst>
          </p:cNvPr>
          <p:cNvCxnSpPr/>
          <p:nvPr/>
        </p:nvCxnSpPr>
        <p:spPr>
          <a:xfrm>
            <a:off x="1795963" y="5957081"/>
            <a:ext cx="8260860" cy="0"/>
          </a:xfrm>
          <a:prstGeom prst="straightConnector1">
            <a:avLst/>
          </a:prstGeom>
          <a:ln w="92075">
            <a:solidFill>
              <a:srgbClr val="FF6600"/>
            </a:solidFill>
            <a:headEnd type="none"/>
            <a:tailEnd type="none"/>
          </a:ln>
          <a:effectLst/>
        </p:spPr>
        <p:style>
          <a:lnRef idx="1">
            <a:schemeClr val="accent1"/>
          </a:lnRef>
          <a:fillRef idx="0">
            <a:schemeClr val="accent1"/>
          </a:fillRef>
          <a:effectRef idx="0">
            <a:schemeClr val="accent1"/>
          </a:effectRef>
          <a:fontRef idx="minor">
            <a:schemeClr val="tx1"/>
          </a:fontRef>
        </p:style>
      </p:cxnSp>
      <p:sp>
        <p:nvSpPr>
          <p:cNvPr id="90" name="矩形 89">
            <a:extLst>
              <a:ext uri="{FF2B5EF4-FFF2-40B4-BE49-F238E27FC236}">
                <a16:creationId xmlns:a16="http://schemas.microsoft.com/office/drawing/2014/main" id="{C856B711-8DBF-4C38-9591-4D81DA3B4D5F}"/>
              </a:ext>
            </a:extLst>
          </p:cNvPr>
          <p:cNvSpPr/>
          <p:nvPr/>
        </p:nvSpPr>
        <p:spPr>
          <a:xfrm>
            <a:off x="4835007" y="4121057"/>
            <a:ext cx="635110" cy="388824"/>
          </a:xfrm>
          <a:prstGeom prst="rect">
            <a:avLst/>
          </a:prstGeom>
        </p:spPr>
        <p:txBody>
          <a:bodyPr wrap="none">
            <a:spAutoFit/>
          </a:bodyPr>
          <a:lstStyle/>
          <a:p>
            <a:pPr marL="12698">
              <a:lnSpc>
                <a:spcPts val="1975"/>
              </a:lnSpc>
            </a:pPr>
            <a:r>
              <a:rPr lang="zh-CN" altLang="en-US" sz="3413"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②</a:t>
            </a:r>
          </a:p>
        </p:txBody>
      </p:sp>
      <p:sp>
        <p:nvSpPr>
          <p:cNvPr id="91" name="矩形 90">
            <a:extLst>
              <a:ext uri="{FF2B5EF4-FFF2-40B4-BE49-F238E27FC236}">
                <a16:creationId xmlns:a16="http://schemas.microsoft.com/office/drawing/2014/main" id="{BAE4C82F-30AB-427F-ABB7-1F65D83993CE}"/>
              </a:ext>
            </a:extLst>
          </p:cNvPr>
          <p:cNvSpPr/>
          <p:nvPr/>
        </p:nvSpPr>
        <p:spPr>
          <a:xfrm>
            <a:off x="8022398" y="4820468"/>
            <a:ext cx="655949" cy="348813"/>
          </a:xfrm>
          <a:prstGeom prst="rect">
            <a:avLst/>
          </a:prstGeom>
        </p:spPr>
        <p:txBody>
          <a:bodyPr wrap="none">
            <a:spAutoFit/>
          </a:bodyPr>
          <a:lstStyle/>
          <a:p>
            <a:pPr marL="12698">
              <a:lnSpc>
                <a:spcPts val="1975"/>
              </a:lnSpc>
            </a:pPr>
            <a:r>
              <a:rPr lang="en-US" altLang="zh-CN" sz="1896"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6" b="1" baseline="-25000"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1</a:t>
            </a:r>
            <a:r>
              <a:rPr lang="en-US" altLang="zh-CN" sz="1896"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a:t>
            </a:r>
            <a:endParaRPr lang="en-US" altLang="zh-CN" sz="1896" b="1" baseline="-25000"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92" name="Text Box 49">
            <a:extLst>
              <a:ext uri="{FF2B5EF4-FFF2-40B4-BE49-F238E27FC236}">
                <a16:creationId xmlns:a16="http://schemas.microsoft.com/office/drawing/2014/main" id="{EACC0143-761E-4020-99E1-421C4FDA134D}"/>
              </a:ext>
            </a:extLst>
          </p:cNvPr>
          <p:cNvSpPr txBox="1">
            <a:spLocks noChangeArrowheads="1"/>
          </p:cNvSpPr>
          <p:nvPr/>
        </p:nvSpPr>
        <p:spPr bwMode="auto">
          <a:xfrm>
            <a:off x="4819433" y="4594312"/>
            <a:ext cx="759662"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1" baseline="-25000"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9" name="矩形 128">
            <a:extLst>
              <a:ext uri="{FF2B5EF4-FFF2-40B4-BE49-F238E27FC236}">
                <a16:creationId xmlns:a16="http://schemas.microsoft.com/office/drawing/2014/main" id="{2EA9670C-FF11-4132-8AED-0641EFC06FCE}"/>
              </a:ext>
            </a:extLst>
          </p:cNvPr>
          <p:cNvSpPr>
            <a:spLocks/>
          </p:cNvSpPr>
          <p:nvPr/>
        </p:nvSpPr>
        <p:spPr>
          <a:xfrm>
            <a:off x="8277554" y="2882806"/>
            <a:ext cx="1638582" cy="1369097"/>
          </a:xfrm>
          <a:prstGeom prst="rect">
            <a:avLst/>
          </a:prstGeom>
          <a:solidFill>
            <a:srgbClr val="FFCCFF"/>
          </a:solidFill>
          <a:ln w="381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07" b="1" dirty="0">
                <a:solidFill>
                  <a:schemeClr val="tx1"/>
                </a:solidFill>
                <a:latin typeface="微软雅黑" panose="020B0503020204020204" pitchFamily="34" charset="-122"/>
                <a:ea typeface="微软雅黑" panose="020B0503020204020204" pitchFamily="34" charset="-122"/>
              </a:rPr>
              <a:t>通用</a:t>
            </a:r>
            <a:endParaRPr lang="en-US" altLang="zh-CN" sz="1707" b="1" dirty="0">
              <a:solidFill>
                <a:schemeClr val="tx1"/>
              </a:solidFill>
              <a:latin typeface="微软雅黑" panose="020B0503020204020204" pitchFamily="34" charset="-122"/>
              <a:ea typeface="微软雅黑" panose="020B0503020204020204" pitchFamily="34" charset="-122"/>
            </a:endParaRPr>
          </a:p>
          <a:p>
            <a:pPr algn="ctr"/>
            <a:r>
              <a:rPr lang="zh-CN" altLang="en-US" sz="1707" b="1" dirty="0">
                <a:solidFill>
                  <a:schemeClr val="tx1"/>
                </a:solidFill>
                <a:latin typeface="微软雅黑" panose="020B0503020204020204" pitchFamily="34" charset="-122"/>
                <a:ea typeface="微软雅黑" panose="020B0503020204020204" pitchFamily="34" charset="-122"/>
              </a:rPr>
              <a:t>寄存器堆</a:t>
            </a:r>
          </a:p>
        </p:txBody>
      </p:sp>
      <p:grpSp>
        <p:nvGrpSpPr>
          <p:cNvPr id="85" name="组合 84">
            <a:extLst>
              <a:ext uri="{FF2B5EF4-FFF2-40B4-BE49-F238E27FC236}">
                <a16:creationId xmlns:a16="http://schemas.microsoft.com/office/drawing/2014/main" id="{0953AFD6-DFEC-47B1-AF06-DA252027A993}"/>
              </a:ext>
            </a:extLst>
          </p:cNvPr>
          <p:cNvGrpSpPr/>
          <p:nvPr/>
        </p:nvGrpSpPr>
        <p:grpSpPr>
          <a:xfrm>
            <a:off x="5417868" y="4267105"/>
            <a:ext cx="979856" cy="594102"/>
            <a:chOff x="5714158" y="4500264"/>
            <a:chExt cx="1033442" cy="626592"/>
          </a:xfrm>
          <a:solidFill>
            <a:srgbClr val="FF6600"/>
          </a:solidFill>
        </p:grpSpPr>
        <p:sp>
          <p:nvSpPr>
            <p:cNvPr id="86" name="矩形 85">
              <a:extLst>
                <a:ext uri="{FF2B5EF4-FFF2-40B4-BE49-F238E27FC236}">
                  <a16:creationId xmlns:a16="http://schemas.microsoft.com/office/drawing/2014/main" id="{1768637A-1888-4D4C-916A-1033F27878A2}"/>
                </a:ext>
              </a:extLst>
            </p:cNvPr>
            <p:cNvSpPr/>
            <p:nvPr/>
          </p:nvSpPr>
          <p:spPr>
            <a:xfrm>
              <a:off x="5714158" y="4500264"/>
              <a:ext cx="1033442" cy="626592"/>
            </a:xfrm>
            <a:prstGeom prst="rect">
              <a:avLst/>
            </a:prstGeom>
            <a:grpFill/>
            <a:ln w="3175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896" b="1" kern="0" baseline="-25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r>
                <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b="1" kern="0" dirty="0">
                <a:solidFill>
                  <a:schemeClr val="bg1"/>
                </a:solidFill>
                <a:latin typeface="Segoe UI Black" panose="020B0A02040204020203" pitchFamily="34" charset="0"/>
                <a:cs typeface="Segoe UI Black" panose="020B0A02040204020203" pitchFamily="34" charset="0"/>
              </a:endParaRPr>
            </a:p>
          </p:txBody>
        </p:sp>
        <p:sp>
          <p:nvSpPr>
            <p:cNvPr id="87" name="等腰三角形 86">
              <a:extLst>
                <a:ext uri="{FF2B5EF4-FFF2-40B4-BE49-F238E27FC236}">
                  <a16:creationId xmlns:a16="http://schemas.microsoft.com/office/drawing/2014/main" id="{5F02C1D0-808E-43A9-8403-D7F693D07FEE}"/>
                </a:ext>
              </a:extLst>
            </p:cNvPr>
            <p:cNvSpPr/>
            <p:nvPr/>
          </p:nvSpPr>
          <p:spPr>
            <a:xfrm rot="5400000">
              <a:off x="5653553" y="4750506"/>
              <a:ext cx="247318" cy="126108"/>
            </a:xfrm>
            <a:prstGeom prst="triangle">
              <a:avLst>
                <a:gd name="adj" fmla="val 50001"/>
              </a:avLst>
            </a:prstGeom>
            <a:grpFill/>
            <a:ln w="31750" cap="flat" cmpd="sng" algn="ctr">
              <a:solidFill>
                <a:schemeClr val="tx1"/>
              </a:solidFill>
              <a:prstDash val="solid"/>
            </a:ln>
            <a:effectLst/>
          </p:spPr>
          <p:txBody>
            <a:bodyPr rtlCol="0" anchor="ctr"/>
            <a:lstStyle/>
            <a:p>
              <a:pPr algn="ctr" defTabSz="914277">
                <a:defRPr/>
              </a:pPr>
              <a:endParaRPr lang="zh-CN" altLang="en-US" sz="1896" b="1" kern="0">
                <a:solidFill>
                  <a:schemeClr val="bg1"/>
                </a:solidFill>
                <a:latin typeface="Segoe UI Black" panose="020B0A02040204020203" pitchFamily="34" charset="0"/>
                <a:cs typeface="Segoe UI Black" panose="020B0A02040204020203" pitchFamily="34" charset="0"/>
              </a:endParaRPr>
            </a:p>
          </p:txBody>
        </p:sp>
      </p:grpSp>
      <p:sp>
        <p:nvSpPr>
          <p:cNvPr id="93" name="矩形 92">
            <a:extLst>
              <a:ext uri="{FF2B5EF4-FFF2-40B4-BE49-F238E27FC236}">
                <a16:creationId xmlns:a16="http://schemas.microsoft.com/office/drawing/2014/main" id="{E3394C5A-5CBB-4F8A-AF63-9709E13F618A}"/>
              </a:ext>
            </a:extLst>
          </p:cNvPr>
          <p:cNvSpPr>
            <a:spLocks/>
          </p:cNvSpPr>
          <p:nvPr/>
        </p:nvSpPr>
        <p:spPr>
          <a:xfrm>
            <a:off x="8277554" y="2882806"/>
            <a:ext cx="1638582" cy="1369097"/>
          </a:xfrm>
          <a:prstGeom prst="rect">
            <a:avLst/>
          </a:prstGeom>
          <a:solidFill>
            <a:srgbClr val="00B050"/>
          </a:solidFill>
          <a:ln w="381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07" b="1" dirty="0">
                <a:solidFill>
                  <a:schemeClr val="bg1"/>
                </a:solidFill>
                <a:latin typeface="微软雅黑" panose="020B0503020204020204" pitchFamily="34" charset="-122"/>
                <a:ea typeface="微软雅黑" panose="020B0503020204020204" pitchFamily="34" charset="-122"/>
              </a:rPr>
              <a:t>通用</a:t>
            </a:r>
            <a:endParaRPr lang="en-US" altLang="zh-CN" sz="1707" b="1" dirty="0">
              <a:solidFill>
                <a:schemeClr val="bg1"/>
              </a:solidFill>
              <a:latin typeface="微软雅黑" panose="020B0503020204020204" pitchFamily="34" charset="-122"/>
              <a:ea typeface="微软雅黑" panose="020B0503020204020204" pitchFamily="34" charset="-122"/>
            </a:endParaRPr>
          </a:p>
          <a:p>
            <a:pPr algn="ctr"/>
            <a:r>
              <a:rPr lang="zh-CN" altLang="en-US" sz="1707" b="1" dirty="0">
                <a:solidFill>
                  <a:schemeClr val="bg1"/>
                </a:solidFill>
                <a:latin typeface="微软雅黑" panose="020B0503020204020204" pitchFamily="34" charset="-122"/>
                <a:ea typeface="微软雅黑" panose="020B0503020204020204" pitchFamily="34" charset="-122"/>
              </a:rPr>
              <a:t>寄存器堆</a:t>
            </a:r>
          </a:p>
        </p:txBody>
      </p:sp>
      <p:grpSp>
        <p:nvGrpSpPr>
          <p:cNvPr id="94" name="组合 93">
            <a:extLst>
              <a:ext uri="{FF2B5EF4-FFF2-40B4-BE49-F238E27FC236}">
                <a16:creationId xmlns:a16="http://schemas.microsoft.com/office/drawing/2014/main" id="{FD083E48-0195-49A7-92F7-1CA51F1613D2}"/>
              </a:ext>
            </a:extLst>
          </p:cNvPr>
          <p:cNvGrpSpPr/>
          <p:nvPr/>
        </p:nvGrpSpPr>
        <p:grpSpPr>
          <a:xfrm>
            <a:off x="9913602" y="3539793"/>
            <a:ext cx="1196993" cy="393268"/>
            <a:chOff x="10458425" y="3735471"/>
            <a:chExt cx="1262454" cy="414775"/>
          </a:xfrm>
        </p:grpSpPr>
        <p:cxnSp>
          <p:nvCxnSpPr>
            <p:cNvPr id="147" name="直接箭头连接符 146">
              <a:extLst>
                <a:ext uri="{FF2B5EF4-FFF2-40B4-BE49-F238E27FC236}">
                  <a16:creationId xmlns:a16="http://schemas.microsoft.com/office/drawing/2014/main" id="{144F959C-D576-462E-8AD4-B72526F5CCEA}"/>
                </a:ext>
              </a:extLst>
            </p:cNvPr>
            <p:cNvCxnSpPr/>
            <p:nvPr/>
          </p:nvCxnSpPr>
          <p:spPr>
            <a:xfrm flipH="1">
              <a:off x="10458425" y="3735471"/>
              <a:ext cx="675750"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sp>
          <p:nvSpPr>
            <p:cNvPr id="148" name="Text Box 49">
              <a:extLst>
                <a:ext uri="{FF2B5EF4-FFF2-40B4-BE49-F238E27FC236}">
                  <a16:creationId xmlns:a16="http://schemas.microsoft.com/office/drawing/2014/main" id="{C49BBE8A-55B7-48A1-8226-2FC7BD6C467A}"/>
                </a:ext>
              </a:extLst>
            </p:cNvPr>
            <p:cNvSpPr txBox="1">
              <a:spLocks noChangeArrowheads="1"/>
            </p:cNvSpPr>
            <p:nvPr/>
          </p:nvSpPr>
          <p:spPr bwMode="auto">
            <a:xfrm>
              <a:off x="10458425" y="3820188"/>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IBR</a:t>
              </a:r>
              <a:r>
                <a:rPr lang="en-US" altLang="zh-CN" sz="1896" baseline="-25000"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49" name="直接箭头连接符 148">
              <a:extLst>
                <a:ext uri="{FF2B5EF4-FFF2-40B4-BE49-F238E27FC236}">
                  <a16:creationId xmlns:a16="http://schemas.microsoft.com/office/drawing/2014/main" id="{CBCF5D18-6DC7-4C93-931A-1AE423E346C7}"/>
                </a:ext>
              </a:extLst>
            </p:cNvPr>
            <p:cNvCxnSpPr/>
            <p:nvPr/>
          </p:nvCxnSpPr>
          <p:spPr>
            <a:xfrm flipH="1">
              <a:off x="10458425" y="3735471"/>
              <a:ext cx="675750" cy="0"/>
            </a:xfrm>
            <a:prstGeom prst="straightConnector1">
              <a:avLst/>
            </a:prstGeom>
            <a:noFill/>
            <a:ln w="38100">
              <a:solidFill>
                <a:srgbClr val="0000FF"/>
              </a:solidFill>
              <a:round/>
              <a:headEnd w="lg" len="lg"/>
              <a:tailEnd type="stealth" w="lg" len="lg"/>
            </a:ln>
            <a:extLst>
              <a:ext uri="{909E8E84-426E-40DD-AFC4-6F175D3DCCD1}">
                <a14:hiddenFill xmlns:a14="http://schemas.microsoft.com/office/drawing/2010/main">
                  <a:noFill/>
                </a14:hiddenFill>
              </a:ext>
            </a:extLst>
          </p:spPr>
        </p:cxnSp>
        <p:sp>
          <p:nvSpPr>
            <p:cNvPr id="150" name="Text Box 49">
              <a:extLst>
                <a:ext uri="{FF2B5EF4-FFF2-40B4-BE49-F238E27FC236}">
                  <a16:creationId xmlns:a16="http://schemas.microsoft.com/office/drawing/2014/main" id="{EE7A8701-03D3-40DF-BB37-0D8FAEF2EFFF}"/>
                </a:ext>
              </a:extLst>
            </p:cNvPr>
            <p:cNvSpPr txBox="1">
              <a:spLocks noChangeArrowheads="1"/>
            </p:cNvSpPr>
            <p:nvPr/>
          </p:nvSpPr>
          <p:spPr bwMode="auto">
            <a:xfrm>
              <a:off x="10458425" y="3820188"/>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IBR</a:t>
              </a:r>
              <a:r>
                <a:rPr lang="en-US" altLang="zh-CN" sz="1896" baseline="-250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endParaRPr lang="en-US" altLang="zh-CN" sz="4551"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1" name="组合 150">
            <a:extLst>
              <a:ext uri="{FF2B5EF4-FFF2-40B4-BE49-F238E27FC236}">
                <a16:creationId xmlns:a16="http://schemas.microsoft.com/office/drawing/2014/main" id="{ACBC82D8-B698-435D-B86A-7F8EF3582171}"/>
              </a:ext>
            </a:extLst>
          </p:cNvPr>
          <p:cNvGrpSpPr/>
          <p:nvPr/>
        </p:nvGrpSpPr>
        <p:grpSpPr>
          <a:xfrm>
            <a:off x="2330497" y="2023914"/>
            <a:ext cx="2363045" cy="3867511"/>
            <a:chOff x="2374973" y="2136912"/>
            <a:chExt cx="2434291" cy="3984118"/>
          </a:xfrm>
          <a:effectLst/>
        </p:grpSpPr>
        <p:cxnSp>
          <p:nvCxnSpPr>
            <p:cNvPr id="152" name="直接连接符 151">
              <a:extLst>
                <a:ext uri="{FF2B5EF4-FFF2-40B4-BE49-F238E27FC236}">
                  <a16:creationId xmlns:a16="http://schemas.microsoft.com/office/drawing/2014/main" id="{16AD66F6-59B0-4B9C-B71A-6B3904C55C32}"/>
                </a:ext>
              </a:extLst>
            </p:cNvPr>
            <p:cNvCxnSpPr/>
            <p:nvPr/>
          </p:nvCxnSpPr>
          <p:spPr>
            <a:xfrm>
              <a:off x="2374973" y="2136912"/>
              <a:ext cx="2359687" cy="0"/>
            </a:xfrm>
            <a:prstGeom prst="line">
              <a:avLst/>
            </a:prstGeom>
            <a:ln w="92075" cap="sq">
              <a:solidFill>
                <a:srgbClr val="00B050"/>
              </a:solidFill>
              <a:tailEnd type="none"/>
            </a:ln>
            <a:effectLst/>
          </p:spPr>
          <p:style>
            <a:lnRef idx="1">
              <a:schemeClr val="accent1"/>
            </a:lnRef>
            <a:fillRef idx="0">
              <a:schemeClr val="accent1"/>
            </a:fillRef>
            <a:effectRef idx="0">
              <a:schemeClr val="accent1"/>
            </a:effectRef>
            <a:fontRef idx="minor">
              <a:schemeClr val="tx1"/>
            </a:fontRef>
          </p:style>
        </p:cxnSp>
        <p:cxnSp>
          <p:nvCxnSpPr>
            <p:cNvPr id="160" name="直接箭头连接符 159">
              <a:extLst>
                <a:ext uri="{FF2B5EF4-FFF2-40B4-BE49-F238E27FC236}">
                  <a16:creationId xmlns:a16="http://schemas.microsoft.com/office/drawing/2014/main" id="{39638D78-BB47-4672-BDCD-1390801D3A9E}"/>
                </a:ext>
              </a:extLst>
            </p:cNvPr>
            <p:cNvCxnSpPr/>
            <p:nvPr/>
          </p:nvCxnSpPr>
          <p:spPr>
            <a:xfrm flipV="1">
              <a:off x="4809264" y="2136913"/>
              <a:ext cx="0" cy="480542"/>
            </a:xfrm>
            <a:prstGeom prst="straightConnector1">
              <a:avLst/>
            </a:prstGeom>
            <a:ln w="92075" cap="sq">
              <a:solidFill>
                <a:srgbClr val="00B050"/>
              </a:solidFill>
              <a:tailEnd type="none"/>
            </a:ln>
            <a:effectLst/>
          </p:spPr>
          <p:style>
            <a:lnRef idx="1">
              <a:schemeClr val="accent1"/>
            </a:lnRef>
            <a:fillRef idx="0">
              <a:schemeClr val="accent1"/>
            </a:fillRef>
            <a:effectRef idx="0">
              <a:schemeClr val="accent1"/>
            </a:effectRef>
            <a:fontRef idx="minor">
              <a:schemeClr val="tx1"/>
            </a:fontRef>
          </p:style>
        </p:cxnSp>
        <p:cxnSp>
          <p:nvCxnSpPr>
            <p:cNvPr id="173" name="直接箭头连接符 172">
              <a:extLst>
                <a:ext uri="{FF2B5EF4-FFF2-40B4-BE49-F238E27FC236}">
                  <a16:creationId xmlns:a16="http://schemas.microsoft.com/office/drawing/2014/main" id="{E1EBC8C7-4E7D-4DF2-B95A-25D262A12DBE}"/>
                </a:ext>
              </a:extLst>
            </p:cNvPr>
            <p:cNvCxnSpPr/>
            <p:nvPr/>
          </p:nvCxnSpPr>
          <p:spPr>
            <a:xfrm>
              <a:off x="2374973" y="2136912"/>
              <a:ext cx="0" cy="3984118"/>
            </a:xfrm>
            <a:prstGeom prst="straightConnector1">
              <a:avLst/>
            </a:prstGeom>
            <a:ln w="92075" cap="sq">
              <a:solidFill>
                <a:srgbClr val="00B050"/>
              </a:solidFill>
              <a:tailEnd type="stealth"/>
            </a:ln>
            <a:effectLst/>
          </p:spPr>
          <p:style>
            <a:lnRef idx="1">
              <a:schemeClr val="accent1"/>
            </a:lnRef>
            <a:fillRef idx="0">
              <a:schemeClr val="accent1"/>
            </a:fillRef>
            <a:effectRef idx="0">
              <a:schemeClr val="accent1"/>
            </a:effectRef>
            <a:fontRef idx="minor">
              <a:schemeClr val="tx1"/>
            </a:fontRef>
          </p:style>
        </p:cxnSp>
      </p:grpSp>
      <p:cxnSp>
        <p:nvCxnSpPr>
          <p:cNvPr id="174" name="直接箭头连接符 173">
            <a:extLst>
              <a:ext uri="{FF2B5EF4-FFF2-40B4-BE49-F238E27FC236}">
                <a16:creationId xmlns:a16="http://schemas.microsoft.com/office/drawing/2014/main" id="{ADD41326-96E3-406B-AE9E-A4B314341165}"/>
              </a:ext>
            </a:extLst>
          </p:cNvPr>
          <p:cNvCxnSpPr/>
          <p:nvPr/>
        </p:nvCxnSpPr>
        <p:spPr>
          <a:xfrm>
            <a:off x="9574765" y="4278122"/>
            <a:ext cx="0" cy="1679526"/>
          </a:xfrm>
          <a:prstGeom prst="straightConnector1">
            <a:avLst/>
          </a:prstGeom>
          <a:ln w="92075">
            <a:solidFill>
              <a:srgbClr val="00B050"/>
            </a:solidFill>
            <a:headEnd type="stealth"/>
            <a:tailEnd type="none"/>
          </a:ln>
          <a:effectLst/>
        </p:spPr>
        <p:style>
          <a:lnRef idx="1">
            <a:schemeClr val="accent1"/>
          </a:lnRef>
          <a:fillRef idx="0">
            <a:schemeClr val="accent1"/>
          </a:fillRef>
          <a:effectRef idx="0">
            <a:schemeClr val="accent1"/>
          </a:effectRef>
          <a:fontRef idx="minor">
            <a:schemeClr val="tx1"/>
          </a:fontRef>
        </p:style>
      </p:cxnSp>
      <p:cxnSp>
        <p:nvCxnSpPr>
          <p:cNvPr id="175" name="直接箭头连接符 174">
            <a:extLst>
              <a:ext uri="{FF2B5EF4-FFF2-40B4-BE49-F238E27FC236}">
                <a16:creationId xmlns:a16="http://schemas.microsoft.com/office/drawing/2014/main" id="{32430037-7600-4329-AE05-C3C9653C527E}"/>
              </a:ext>
            </a:extLst>
          </p:cNvPr>
          <p:cNvCxnSpPr/>
          <p:nvPr/>
        </p:nvCxnSpPr>
        <p:spPr>
          <a:xfrm>
            <a:off x="1795963" y="5957081"/>
            <a:ext cx="8260860" cy="0"/>
          </a:xfrm>
          <a:prstGeom prst="straightConnector1">
            <a:avLst/>
          </a:prstGeom>
          <a:ln w="92075">
            <a:solidFill>
              <a:srgbClr val="00B050"/>
            </a:solidFill>
            <a:headEnd type="none"/>
            <a:tailEnd type="none"/>
          </a:ln>
          <a:effectLst/>
        </p:spPr>
        <p:style>
          <a:lnRef idx="1">
            <a:schemeClr val="accent1"/>
          </a:lnRef>
          <a:fillRef idx="0">
            <a:schemeClr val="accent1"/>
          </a:fillRef>
          <a:effectRef idx="0">
            <a:schemeClr val="accent1"/>
          </a:effectRef>
          <a:fontRef idx="minor">
            <a:schemeClr val="tx1"/>
          </a:fontRef>
        </p:style>
      </p:cxnSp>
      <p:sp>
        <p:nvSpPr>
          <p:cNvPr id="176" name="矩形 175">
            <a:extLst>
              <a:ext uri="{FF2B5EF4-FFF2-40B4-BE49-F238E27FC236}">
                <a16:creationId xmlns:a16="http://schemas.microsoft.com/office/drawing/2014/main" id="{CCA798EB-5DCB-4F53-B407-B262F756D990}"/>
              </a:ext>
            </a:extLst>
          </p:cNvPr>
          <p:cNvSpPr/>
          <p:nvPr/>
        </p:nvSpPr>
        <p:spPr>
          <a:xfrm>
            <a:off x="8471261" y="2473810"/>
            <a:ext cx="635110" cy="388824"/>
          </a:xfrm>
          <a:prstGeom prst="rect">
            <a:avLst/>
          </a:prstGeom>
        </p:spPr>
        <p:txBody>
          <a:bodyPr wrap="none">
            <a:spAutoFit/>
          </a:bodyPr>
          <a:lstStyle/>
          <a:p>
            <a:pPr marL="12698">
              <a:lnSpc>
                <a:spcPts val="1975"/>
              </a:lnSpc>
            </a:pPr>
            <a:r>
              <a:rPr lang="zh-CN" altLang="en-US" sz="3413"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rPr>
              <a:t>③</a:t>
            </a:r>
          </a:p>
        </p:txBody>
      </p:sp>
      <p:sp>
        <p:nvSpPr>
          <p:cNvPr id="177" name="矩形 176">
            <a:extLst>
              <a:ext uri="{FF2B5EF4-FFF2-40B4-BE49-F238E27FC236}">
                <a16:creationId xmlns:a16="http://schemas.microsoft.com/office/drawing/2014/main" id="{16F54FEB-F1E2-4718-9479-48DD73886BBC}"/>
              </a:ext>
            </a:extLst>
          </p:cNvPr>
          <p:cNvSpPr/>
          <p:nvPr/>
        </p:nvSpPr>
        <p:spPr>
          <a:xfrm>
            <a:off x="2787455" y="2163582"/>
            <a:ext cx="1350050" cy="579774"/>
          </a:xfrm>
          <a:prstGeom prst="rect">
            <a:avLst/>
          </a:prstGeom>
          <a:ln>
            <a:noFill/>
          </a:ln>
        </p:spPr>
        <p:txBody>
          <a:bodyPr wrap="none">
            <a:spAutoFit/>
          </a:bodyPr>
          <a:lstStyle/>
          <a:p>
            <a:pPr marL="12698">
              <a:lnSpc>
                <a:spcPts val="1975"/>
              </a:lnSpc>
            </a:pPr>
            <a:r>
              <a:rPr lang="en-US" altLang="zh-CN" sz="1896" b="1"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6" b="1" baseline="-25000"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0</a:t>
            </a:r>
            <a:r>
              <a:rPr lang="en-US" altLang="zh-CN" sz="1896" b="1"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)+(R1)</a:t>
            </a:r>
            <a:endParaRPr lang="en-US" altLang="zh-CN" sz="1896" b="1" baseline="-25000"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endParaRPr>
          </a:p>
          <a:p>
            <a:pPr marL="12698">
              <a:lnSpc>
                <a:spcPts val="1975"/>
              </a:lnSpc>
            </a:pPr>
            <a:endParaRPr lang="en-US" altLang="zh-CN" sz="1896" b="1" baseline="-25000"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78" name="矩形 177">
            <a:extLst>
              <a:ext uri="{FF2B5EF4-FFF2-40B4-BE49-F238E27FC236}">
                <a16:creationId xmlns:a16="http://schemas.microsoft.com/office/drawing/2014/main" id="{859AEB01-2EF5-4FB0-8F58-AA55139D42FC}"/>
              </a:ext>
            </a:extLst>
          </p:cNvPr>
          <p:cNvSpPr/>
          <p:nvPr/>
        </p:nvSpPr>
        <p:spPr>
          <a:xfrm>
            <a:off x="9695462" y="4864889"/>
            <a:ext cx="1350050" cy="579774"/>
          </a:xfrm>
          <a:prstGeom prst="rect">
            <a:avLst/>
          </a:prstGeom>
          <a:ln>
            <a:noFill/>
          </a:ln>
        </p:spPr>
        <p:txBody>
          <a:bodyPr wrap="none">
            <a:spAutoFit/>
          </a:bodyPr>
          <a:lstStyle/>
          <a:p>
            <a:pPr marL="12698">
              <a:lnSpc>
                <a:spcPts val="1975"/>
              </a:lnSpc>
            </a:pPr>
            <a:r>
              <a:rPr lang="en-US" altLang="zh-CN" sz="1896" b="1"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6" b="1" baseline="-25000"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0</a:t>
            </a:r>
            <a:r>
              <a:rPr lang="en-US" altLang="zh-CN" sz="1896" b="1"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)+(R1)</a:t>
            </a:r>
            <a:endParaRPr lang="en-US" altLang="zh-CN" sz="1896" b="1" baseline="-25000"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endParaRPr>
          </a:p>
          <a:p>
            <a:pPr marL="12698">
              <a:lnSpc>
                <a:spcPts val="1975"/>
              </a:lnSpc>
            </a:pPr>
            <a:endParaRPr lang="en-US" altLang="zh-CN" sz="1896" b="1" baseline="-25000"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79" name="Text Box 49">
            <a:extLst>
              <a:ext uri="{FF2B5EF4-FFF2-40B4-BE49-F238E27FC236}">
                <a16:creationId xmlns:a16="http://schemas.microsoft.com/office/drawing/2014/main" id="{A6BFC20D-15BD-422D-BD5F-8B52D914C406}"/>
              </a:ext>
            </a:extLst>
          </p:cNvPr>
          <p:cNvSpPr txBox="1">
            <a:spLocks noChangeArrowheads="1"/>
          </p:cNvSpPr>
          <p:nvPr/>
        </p:nvSpPr>
        <p:spPr bwMode="auto">
          <a:xfrm>
            <a:off x="9131747" y="2469159"/>
            <a:ext cx="759662"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1" baseline="-25000"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3" name="任意多边形 93">
            <a:extLst>
              <a:ext uri="{FF2B5EF4-FFF2-40B4-BE49-F238E27FC236}">
                <a16:creationId xmlns:a16="http://schemas.microsoft.com/office/drawing/2014/main" id="{B36C4446-7C6E-430A-BA7A-6C01B7718CEF}"/>
              </a:ext>
            </a:extLst>
          </p:cNvPr>
          <p:cNvSpPr/>
          <p:nvPr/>
        </p:nvSpPr>
        <p:spPr>
          <a:xfrm>
            <a:off x="3129068" y="2481923"/>
            <a:ext cx="3198046" cy="1074862"/>
          </a:xfrm>
          <a:custGeom>
            <a:avLst/>
            <a:gdLst>
              <a:gd name="connsiteX0" fmla="*/ 511175 w 1530350"/>
              <a:gd name="connsiteY0" fmla="*/ 3175 h 514350"/>
              <a:gd name="connsiteX1" fmla="*/ 0 w 1530350"/>
              <a:gd name="connsiteY1" fmla="*/ 514350 h 514350"/>
              <a:gd name="connsiteX2" fmla="*/ 615950 w 1530350"/>
              <a:gd name="connsiteY2" fmla="*/ 514350 h 514350"/>
              <a:gd name="connsiteX3" fmla="*/ 765175 w 1530350"/>
              <a:gd name="connsiteY3" fmla="*/ 365125 h 514350"/>
              <a:gd name="connsiteX4" fmla="*/ 908050 w 1530350"/>
              <a:gd name="connsiteY4" fmla="*/ 508000 h 514350"/>
              <a:gd name="connsiteX5" fmla="*/ 1530350 w 1530350"/>
              <a:gd name="connsiteY5" fmla="*/ 508000 h 514350"/>
              <a:gd name="connsiteX6" fmla="*/ 1022350 w 1530350"/>
              <a:gd name="connsiteY6" fmla="*/ 0 h 514350"/>
              <a:gd name="connsiteX7" fmla="*/ 511175 w 1530350"/>
              <a:gd name="connsiteY7" fmla="*/ 317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0350" h="514350">
                <a:moveTo>
                  <a:pt x="511175" y="3175"/>
                </a:moveTo>
                <a:lnTo>
                  <a:pt x="0" y="514350"/>
                </a:lnTo>
                <a:lnTo>
                  <a:pt x="615950" y="514350"/>
                </a:lnTo>
                <a:lnTo>
                  <a:pt x="765175" y="365125"/>
                </a:lnTo>
                <a:lnTo>
                  <a:pt x="908050" y="508000"/>
                </a:lnTo>
                <a:lnTo>
                  <a:pt x="1530350" y="508000"/>
                </a:lnTo>
                <a:lnTo>
                  <a:pt x="1022350" y="0"/>
                </a:lnTo>
                <a:lnTo>
                  <a:pt x="511175" y="3175"/>
                </a:lnTo>
                <a:close/>
              </a:path>
            </a:pathLst>
          </a:custGeom>
          <a:solidFill>
            <a:schemeClr val="accent4">
              <a:lumMod val="20000"/>
              <a:lumOff val="80000"/>
            </a:schemeClr>
          </a:solidFill>
          <a:ln w="3810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2655" kern="0"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2655" kern="0" dirty="0">
              <a:latin typeface="Segoe UI Black" panose="020B0A02040204020203" pitchFamily="34" charset="0"/>
              <a:ea typeface="微软雅黑"/>
              <a:cs typeface="Segoe UI Black" panose="020B0A02040204020203" pitchFamily="34" charset="0"/>
            </a:endParaRPr>
          </a:p>
        </p:txBody>
      </p:sp>
      <p:sp>
        <p:nvSpPr>
          <p:cNvPr id="180" name="TextBox 24">
            <a:extLst>
              <a:ext uri="{FF2B5EF4-FFF2-40B4-BE49-F238E27FC236}">
                <a16:creationId xmlns:a16="http://schemas.microsoft.com/office/drawing/2014/main" id="{A2BCAB93-9C08-4835-AD28-BB3FE06B72F1}"/>
              </a:ext>
            </a:extLst>
          </p:cNvPr>
          <p:cNvSpPr txBox="1"/>
          <p:nvPr/>
        </p:nvSpPr>
        <p:spPr>
          <a:xfrm>
            <a:off x="3351148" y="6074694"/>
            <a:ext cx="5172523" cy="555024"/>
          </a:xfrm>
          <a:prstGeom prst="rect">
            <a:avLst/>
          </a:prstGeom>
          <a:noFill/>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单总线，两个锁存器，</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3</a:t>
            </a: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个时钟周期</a:t>
            </a:r>
            <a:endParaRPr lang="zh-CN" altLang="en-US" sz="2275" b="1"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nvGrpSpPr>
          <p:cNvPr id="130" name="组合 129">
            <a:extLst>
              <a:ext uri="{FF2B5EF4-FFF2-40B4-BE49-F238E27FC236}">
                <a16:creationId xmlns:a16="http://schemas.microsoft.com/office/drawing/2014/main" id="{C33B4835-1849-4AFD-96C3-59833A359C38}"/>
              </a:ext>
            </a:extLst>
          </p:cNvPr>
          <p:cNvGrpSpPr/>
          <p:nvPr/>
        </p:nvGrpSpPr>
        <p:grpSpPr>
          <a:xfrm>
            <a:off x="3075898" y="4278043"/>
            <a:ext cx="979856" cy="594102"/>
            <a:chOff x="2828975" y="4455551"/>
            <a:chExt cx="1495040" cy="626592"/>
          </a:xfrm>
          <a:solidFill>
            <a:srgbClr val="00B0F0"/>
          </a:solidFill>
        </p:grpSpPr>
        <p:sp>
          <p:nvSpPr>
            <p:cNvPr id="131" name="矩形 130">
              <a:extLst>
                <a:ext uri="{FF2B5EF4-FFF2-40B4-BE49-F238E27FC236}">
                  <a16:creationId xmlns:a16="http://schemas.microsoft.com/office/drawing/2014/main" id="{0FDD0E27-AE30-4699-B9D8-89CC763B83F6}"/>
                </a:ext>
              </a:extLst>
            </p:cNvPr>
            <p:cNvSpPr/>
            <p:nvPr/>
          </p:nvSpPr>
          <p:spPr>
            <a:xfrm>
              <a:off x="2828975" y="4455551"/>
              <a:ext cx="1495040" cy="626592"/>
            </a:xfrm>
            <a:prstGeom prst="rect">
              <a:avLst/>
            </a:prstGeom>
            <a:grpFill/>
            <a:ln w="3175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r>
                <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896" b="1" kern="0" baseline="-25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0</a:t>
              </a:r>
              <a:r>
                <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2" name="等腰三角形 131">
              <a:extLst>
                <a:ext uri="{FF2B5EF4-FFF2-40B4-BE49-F238E27FC236}">
                  <a16:creationId xmlns:a16="http://schemas.microsoft.com/office/drawing/2014/main" id="{E5A97165-5322-400F-B710-4AC6DC01DF09}"/>
                </a:ext>
              </a:extLst>
            </p:cNvPr>
            <p:cNvSpPr/>
            <p:nvPr/>
          </p:nvSpPr>
          <p:spPr>
            <a:xfrm rot="5400000">
              <a:off x="2796534" y="4677629"/>
              <a:ext cx="247318" cy="182436"/>
            </a:xfrm>
            <a:prstGeom prst="triangle">
              <a:avLst>
                <a:gd name="adj" fmla="val 50001"/>
              </a:avLst>
            </a:prstGeom>
            <a:grpFill/>
            <a:ln w="31750" cap="flat" cmpd="sng" algn="ctr">
              <a:solidFill>
                <a:srgbClr val="000000"/>
              </a:solidFill>
              <a:prstDash val="solid"/>
            </a:ln>
            <a:effectLst/>
          </p:spPr>
          <p:txBody>
            <a:bodyPr rtlCol="0" anchor="ctr"/>
            <a:lstStyle/>
            <a:p>
              <a:pPr algn="ctr" defTabSz="914277"/>
              <a:endParaRPr lang="zh-CN" altLang="en-US" sz="1896" b="1" kern="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Tree>
    <p:extLst>
      <p:ext uri="{BB962C8B-B14F-4D97-AF65-F5344CB8AC3E}">
        <p14:creationId xmlns:p14="http://schemas.microsoft.com/office/powerpoint/2010/main" val="188329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wipe(left)">
                                      <p:cBhvr>
                                        <p:cTn id="7" dur="500"/>
                                        <p:tgtEl>
                                          <p:spTgt spid="16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repeatCount="3000" fill="hold" nodeType="clickEffect">
                                  <p:stCondLst>
                                    <p:cond delay="0"/>
                                  </p:stCondLst>
                                  <p:childTnLst>
                                    <p:set>
                                      <p:cBhvr>
                                        <p:cTn id="11" dur="1" fill="hold">
                                          <p:stCondLst>
                                            <p:cond delay="0"/>
                                          </p:stCondLst>
                                        </p:cTn>
                                        <p:tgtEl>
                                          <p:spTgt spid="138"/>
                                        </p:tgtEl>
                                        <p:attrNameLst>
                                          <p:attrName>style.visibility</p:attrName>
                                        </p:attrNameLst>
                                      </p:cBhvr>
                                      <p:to>
                                        <p:strVal val="visible"/>
                                      </p:to>
                                    </p:set>
                                    <p:animEffect transition="in" filter="wipe(left)">
                                      <p:cBhvr>
                                        <p:cTn id="12" dur="500"/>
                                        <p:tgtEl>
                                          <p:spTgt spid="13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repeatCount="2000" fill="hold" nodeType="clickEffect">
                                  <p:stCondLst>
                                    <p:cond delay="0"/>
                                  </p:stCondLst>
                                  <p:childTnLst>
                                    <p:set>
                                      <p:cBhvr>
                                        <p:cTn id="16" dur="1" fill="hold">
                                          <p:stCondLst>
                                            <p:cond delay="0"/>
                                          </p:stCondLst>
                                        </p:cTn>
                                        <p:tgtEl>
                                          <p:spTgt spid="161"/>
                                        </p:tgtEl>
                                        <p:attrNameLst>
                                          <p:attrName>style.visibility</p:attrName>
                                        </p:attrNameLst>
                                      </p:cBhvr>
                                      <p:to>
                                        <p:strVal val="visible"/>
                                      </p:to>
                                    </p:set>
                                    <p:animEffect transition="in" filter="wipe(up)">
                                      <p:cBhvr>
                                        <p:cTn id="17" dur="1000"/>
                                        <p:tgtEl>
                                          <p:spTgt spid="161"/>
                                        </p:tgtEl>
                                      </p:cBhvr>
                                    </p:animEffect>
                                  </p:childTnLst>
                                </p:cTn>
                              </p:par>
                              <p:par>
                                <p:cTn id="18" presetID="53" presetClass="entr" presetSubtype="16" repeatCount="3000" fill="hold" grpId="0" nodeType="withEffect">
                                  <p:stCondLst>
                                    <p:cond delay="0"/>
                                  </p:stCondLst>
                                  <p:childTnLst>
                                    <p:set>
                                      <p:cBhvr>
                                        <p:cTn id="19" dur="1" fill="hold">
                                          <p:stCondLst>
                                            <p:cond delay="0"/>
                                          </p:stCondLst>
                                        </p:cTn>
                                        <p:tgtEl>
                                          <p:spTgt spid="171"/>
                                        </p:tgtEl>
                                        <p:attrNameLst>
                                          <p:attrName>style.visibility</p:attrName>
                                        </p:attrNameLst>
                                      </p:cBhvr>
                                      <p:to>
                                        <p:strVal val="visible"/>
                                      </p:to>
                                    </p:set>
                                    <p:anim calcmode="lin" valueType="num">
                                      <p:cBhvr>
                                        <p:cTn id="20" dur="500" fill="hold"/>
                                        <p:tgtEl>
                                          <p:spTgt spid="171"/>
                                        </p:tgtEl>
                                        <p:attrNameLst>
                                          <p:attrName>ppt_w</p:attrName>
                                        </p:attrNameLst>
                                      </p:cBhvr>
                                      <p:tavLst>
                                        <p:tav tm="0">
                                          <p:val>
                                            <p:fltVal val="0"/>
                                          </p:val>
                                        </p:tav>
                                        <p:tav tm="100000">
                                          <p:val>
                                            <p:strVal val="#ppt_w"/>
                                          </p:val>
                                        </p:tav>
                                      </p:tavLst>
                                    </p:anim>
                                    <p:anim calcmode="lin" valueType="num">
                                      <p:cBhvr>
                                        <p:cTn id="21" dur="500" fill="hold"/>
                                        <p:tgtEl>
                                          <p:spTgt spid="171"/>
                                        </p:tgtEl>
                                        <p:attrNameLst>
                                          <p:attrName>ppt_h</p:attrName>
                                        </p:attrNameLst>
                                      </p:cBhvr>
                                      <p:tavLst>
                                        <p:tav tm="0">
                                          <p:val>
                                            <p:fltVal val="0"/>
                                          </p:val>
                                        </p:tav>
                                        <p:tav tm="100000">
                                          <p:val>
                                            <p:strVal val="#ppt_h"/>
                                          </p:val>
                                        </p:tav>
                                      </p:tavLst>
                                    </p:anim>
                                    <p:animEffect transition="in" filter="fade">
                                      <p:cBhvr>
                                        <p:cTn id="22" dur="500"/>
                                        <p:tgtEl>
                                          <p:spTgt spid="171"/>
                                        </p:tgtEl>
                                      </p:cBhvr>
                                    </p:animEffect>
                                  </p:childTnLst>
                                </p:cTn>
                              </p:par>
                            </p:childTnLst>
                          </p:cTn>
                        </p:par>
                        <p:par>
                          <p:cTn id="23" fill="hold">
                            <p:stCondLst>
                              <p:cond delay="2000"/>
                            </p:stCondLst>
                            <p:childTnLst>
                              <p:par>
                                <p:cTn id="24" presetID="22" presetClass="entr" presetSubtype="2" fill="hold" nodeType="afterEffect">
                                  <p:stCondLst>
                                    <p:cond delay="0"/>
                                  </p:stCondLst>
                                  <p:childTnLst>
                                    <p:set>
                                      <p:cBhvr>
                                        <p:cTn id="25" dur="1" fill="hold">
                                          <p:stCondLst>
                                            <p:cond delay="0"/>
                                          </p:stCondLst>
                                        </p:cTn>
                                        <p:tgtEl>
                                          <p:spTgt spid="172"/>
                                        </p:tgtEl>
                                        <p:attrNameLst>
                                          <p:attrName>style.visibility</p:attrName>
                                        </p:attrNameLst>
                                      </p:cBhvr>
                                      <p:to>
                                        <p:strVal val="visible"/>
                                      </p:to>
                                    </p:set>
                                    <p:animEffect transition="in" filter="wipe(right)">
                                      <p:cBhvr>
                                        <p:cTn id="26" dur="1000"/>
                                        <p:tgtEl>
                                          <p:spTgt spid="172"/>
                                        </p:tgtEl>
                                      </p:cBhvr>
                                    </p:animEffect>
                                  </p:childTnLst>
                                </p:cTn>
                              </p:par>
                            </p:childTnLst>
                          </p:cTn>
                        </p:par>
                        <p:par>
                          <p:cTn id="27" fill="hold">
                            <p:stCondLst>
                              <p:cond delay="3000"/>
                            </p:stCondLst>
                            <p:childTnLst>
                              <p:par>
                                <p:cTn id="28" presetID="22" presetClass="entr" presetSubtype="4" fill="hold" nodeType="afterEffect">
                                  <p:stCondLst>
                                    <p:cond delay="0"/>
                                  </p:stCondLst>
                                  <p:childTnLst>
                                    <p:set>
                                      <p:cBhvr>
                                        <p:cTn id="29" dur="1" fill="hold">
                                          <p:stCondLst>
                                            <p:cond delay="0"/>
                                          </p:stCondLst>
                                        </p:cTn>
                                        <p:tgtEl>
                                          <p:spTgt spid="162"/>
                                        </p:tgtEl>
                                        <p:attrNameLst>
                                          <p:attrName>style.visibility</p:attrName>
                                        </p:attrNameLst>
                                      </p:cBhvr>
                                      <p:to>
                                        <p:strVal val="visible"/>
                                      </p:to>
                                    </p:set>
                                    <p:animEffect transition="in" filter="wipe(down)">
                                      <p:cBhvr>
                                        <p:cTn id="30" dur="1000"/>
                                        <p:tgtEl>
                                          <p:spTgt spid="16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repeatCount="5000" fill="hold" nodeType="clickEffect">
                                  <p:stCondLst>
                                    <p:cond delay="0"/>
                                  </p:stCondLst>
                                  <p:childTnLst>
                                    <p:set>
                                      <p:cBhvr>
                                        <p:cTn id="34" dur="1" fill="hold">
                                          <p:stCondLst>
                                            <p:cond delay="0"/>
                                          </p:stCondLst>
                                        </p:cTn>
                                        <p:tgtEl>
                                          <p:spTgt spid="135"/>
                                        </p:tgtEl>
                                        <p:attrNameLst>
                                          <p:attrName>style.visibility</p:attrName>
                                        </p:attrNameLst>
                                      </p:cBhvr>
                                      <p:to>
                                        <p:strVal val="visible"/>
                                      </p:to>
                                    </p:set>
                                    <p:animEffect transition="in" filter="wipe(right)">
                                      <p:cBhvr>
                                        <p:cTn id="35" dur="500"/>
                                        <p:tgtEl>
                                          <p:spTgt spid="135"/>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repeatCount="3000" fill="hold" grpId="0" nodeType="clickEffect">
                                  <p:stCondLst>
                                    <p:cond delay="0"/>
                                  </p:stCondLst>
                                  <p:childTnLst>
                                    <p:set>
                                      <p:cBhvr>
                                        <p:cTn id="39" dur="1" fill="hold">
                                          <p:stCondLst>
                                            <p:cond delay="0"/>
                                          </p:stCondLst>
                                        </p:cTn>
                                        <p:tgtEl>
                                          <p:spTgt spid="164"/>
                                        </p:tgtEl>
                                        <p:attrNameLst>
                                          <p:attrName>style.visibility</p:attrName>
                                        </p:attrNameLst>
                                      </p:cBhvr>
                                      <p:to>
                                        <p:strVal val="visible"/>
                                      </p:to>
                                    </p:set>
                                    <p:anim calcmode="lin" valueType="num">
                                      <p:cBhvr>
                                        <p:cTn id="40" dur="500" fill="hold"/>
                                        <p:tgtEl>
                                          <p:spTgt spid="164"/>
                                        </p:tgtEl>
                                        <p:attrNameLst>
                                          <p:attrName>ppt_w</p:attrName>
                                        </p:attrNameLst>
                                      </p:cBhvr>
                                      <p:tavLst>
                                        <p:tav tm="0">
                                          <p:val>
                                            <p:fltVal val="0"/>
                                          </p:val>
                                        </p:tav>
                                        <p:tav tm="100000">
                                          <p:val>
                                            <p:strVal val="#ppt_w"/>
                                          </p:val>
                                        </p:tav>
                                      </p:tavLst>
                                    </p:anim>
                                    <p:anim calcmode="lin" valueType="num">
                                      <p:cBhvr>
                                        <p:cTn id="41" dur="500" fill="hold"/>
                                        <p:tgtEl>
                                          <p:spTgt spid="164"/>
                                        </p:tgtEl>
                                        <p:attrNameLst>
                                          <p:attrName>ppt_h</p:attrName>
                                        </p:attrNameLst>
                                      </p:cBhvr>
                                      <p:tavLst>
                                        <p:tav tm="0">
                                          <p:val>
                                            <p:fltVal val="0"/>
                                          </p:val>
                                        </p:tav>
                                        <p:tav tm="100000">
                                          <p:val>
                                            <p:strVal val="#ppt_h"/>
                                          </p:val>
                                        </p:tav>
                                      </p:tavLst>
                                    </p:anim>
                                    <p:animEffect transition="in" filter="fade">
                                      <p:cBhvr>
                                        <p:cTn id="42" dur="500"/>
                                        <p:tgtEl>
                                          <p:spTgt spid="164"/>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70"/>
                                        </p:tgtEl>
                                        <p:attrNameLst>
                                          <p:attrName>style.visibility</p:attrName>
                                        </p:attrNameLst>
                                      </p:cBhvr>
                                      <p:to>
                                        <p:strVal val="visible"/>
                                      </p:to>
                                    </p:set>
                                    <p:animEffect transition="in" filter="wipe(down)">
                                      <p:cBhvr>
                                        <p:cTn id="45" dur="500"/>
                                        <p:tgtEl>
                                          <p:spTgt spid="17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130"/>
                                        </p:tgtEl>
                                        <p:attrNameLst>
                                          <p:attrName>style.visibility</p:attrName>
                                        </p:attrNameLst>
                                      </p:cBhvr>
                                      <p:to>
                                        <p:strVal val="visible"/>
                                      </p:to>
                                    </p:set>
                                    <p:animEffect transition="in" filter="wipe(down)">
                                      <p:cBhvr>
                                        <p:cTn id="50" dur="500"/>
                                        <p:tgtEl>
                                          <p:spTgt spid="130"/>
                                        </p:tgtEl>
                                      </p:cBhvr>
                                    </p:animEffect>
                                  </p:childTnLst>
                                </p:cTn>
                              </p:par>
                            </p:childTnLst>
                          </p:cTn>
                        </p:par>
                        <p:par>
                          <p:cTn id="51" fill="hold">
                            <p:stCondLst>
                              <p:cond delay="500"/>
                            </p:stCondLst>
                            <p:childTnLst>
                              <p:par>
                                <p:cTn id="52" presetID="22" presetClass="entr" presetSubtype="4" fill="hold" nodeType="afterEffect">
                                  <p:stCondLst>
                                    <p:cond delay="0"/>
                                  </p:stCondLst>
                                  <p:childTnLst>
                                    <p:set>
                                      <p:cBhvr>
                                        <p:cTn id="53" dur="1" fill="hold">
                                          <p:stCondLst>
                                            <p:cond delay="0"/>
                                          </p:stCondLst>
                                        </p:cTn>
                                        <p:tgtEl>
                                          <p:spTgt spid="128"/>
                                        </p:tgtEl>
                                        <p:attrNameLst>
                                          <p:attrName>style.visibility</p:attrName>
                                        </p:attrNameLst>
                                      </p:cBhvr>
                                      <p:to>
                                        <p:strVal val="visible"/>
                                      </p:to>
                                    </p:set>
                                    <p:animEffect transition="in" filter="wipe(down)">
                                      <p:cBhvr>
                                        <p:cTn id="54" dur="500"/>
                                        <p:tgtEl>
                                          <p:spTgt spid="128"/>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repeatCount="2000" fill="hold" nodeType="clickEffect">
                                  <p:stCondLst>
                                    <p:cond delay="0"/>
                                  </p:stCondLst>
                                  <p:childTnLst>
                                    <p:set>
                                      <p:cBhvr>
                                        <p:cTn id="58" dur="1" fill="hold">
                                          <p:stCondLst>
                                            <p:cond delay="0"/>
                                          </p:stCondLst>
                                        </p:cTn>
                                        <p:tgtEl>
                                          <p:spTgt spid="88"/>
                                        </p:tgtEl>
                                        <p:attrNameLst>
                                          <p:attrName>style.visibility</p:attrName>
                                        </p:attrNameLst>
                                      </p:cBhvr>
                                      <p:to>
                                        <p:strVal val="visible"/>
                                      </p:to>
                                    </p:set>
                                    <p:animEffect transition="in" filter="wipe(up)">
                                      <p:cBhvr>
                                        <p:cTn id="59" dur="1000"/>
                                        <p:tgtEl>
                                          <p:spTgt spid="88"/>
                                        </p:tgtEl>
                                      </p:cBhvr>
                                    </p:animEffect>
                                  </p:childTnLst>
                                </p:cTn>
                              </p:par>
                              <p:par>
                                <p:cTn id="60" presetID="53" presetClass="entr" presetSubtype="16" repeatCount="3000" fill="hold" grpId="0" nodeType="withEffect">
                                  <p:stCondLst>
                                    <p:cond delay="0"/>
                                  </p:stCondLst>
                                  <p:childTnLst>
                                    <p:set>
                                      <p:cBhvr>
                                        <p:cTn id="61" dur="1" fill="hold">
                                          <p:stCondLst>
                                            <p:cond delay="0"/>
                                          </p:stCondLst>
                                        </p:cTn>
                                        <p:tgtEl>
                                          <p:spTgt spid="91"/>
                                        </p:tgtEl>
                                        <p:attrNameLst>
                                          <p:attrName>style.visibility</p:attrName>
                                        </p:attrNameLst>
                                      </p:cBhvr>
                                      <p:to>
                                        <p:strVal val="visible"/>
                                      </p:to>
                                    </p:set>
                                    <p:anim calcmode="lin" valueType="num">
                                      <p:cBhvr>
                                        <p:cTn id="62" dur="500" fill="hold"/>
                                        <p:tgtEl>
                                          <p:spTgt spid="91"/>
                                        </p:tgtEl>
                                        <p:attrNameLst>
                                          <p:attrName>ppt_w</p:attrName>
                                        </p:attrNameLst>
                                      </p:cBhvr>
                                      <p:tavLst>
                                        <p:tav tm="0">
                                          <p:val>
                                            <p:fltVal val="0"/>
                                          </p:val>
                                        </p:tav>
                                        <p:tav tm="100000">
                                          <p:val>
                                            <p:strVal val="#ppt_w"/>
                                          </p:val>
                                        </p:tav>
                                      </p:tavLst>
                                    </p:anim>
                                    <p:anim calcmode="lin" valueType="num">
                                      <p:cBhvr>
                                        <p:cTn id="63" dur="500" fill="hold"/>
                                        <p:tgtEl>
                                          <p:spTgt spid="91"/>
                                        </p:tgtEl>
                                        <p:attrNameLst>
                                          <p:attrName>ppt_h</p:attrName>
                                        </p:attrNameLst>
                                      </p:cBhvr>
                                      <p:tavLst>
                                        <p:tav tm="0">
                                          <p:val>
                                            <p:fltVal val="0"/>
                                          </p:val>
                                        </p:tav>
                                        <p:tav tm="100000">
                                          <p:val>
                                            <p:strVal val="#ppt_h"/>
                                          </p:val>
                                        </p:tav>
                                      </p:tavLst>
                                    </p:anim>
                                    <p:animEffect transition="in" filter="fade">
                                      <p:cBhvr>
                                        <p:cTn id="64" dur="500"/>
                                        <p:tgtEl>
                                          <p:spTgt spid="91"/>
                                        </p:tgtEl>
                                      </p:cBhvr>
                                    </p:animEffect>
                                  </p:childTnLst>
                                </p:cTn>
                              </p:par>
                            </p:childTnLst>
                          </p:cTn>
                        </p:par>
                        <p:par>
                          <p:cTn id="65" fill="hold">
                            <p:stCondLst>
                              <p:cond delay="2000"/>
                            </p:stCondLst>
                            <p:childTnLst>
                              <p:par>
                                <p:cTn id="66" presetID="22" presetClass="entr" presetSubtype="2" repeatCount="2000" fill="hold" nodeType="afterEffect">
                                  <p:stCondLst>
                                    <p:cond delay="0"/>
                                  </p:stCondLst>
                                  <p:childTnLst>
                                    <p:set>
                                      <p:cBhvr>
                                        <p:cTn id="67" dur="1" fill="hold">
                                          <p:stCondLst>
                                            <p:cond delay="0"/>
                                          </p:stCondLst>
                                        </p:cTn>
                                        <p:tgtEl>
                                          <p:spTgt spid="89"/>
                                        </p:tgtEl>
                                        <p:attrNameLst>
                                          <p:attrName>style.visibility</p:attrName>
                                        </p:attrNameLst>
                                      </p:cBhvr>
                                      <p:to>
                                        <p:strVal val="visible"/>
                                      </p:to>
                                    </p:set>
                                    <p:animEffect transition="in" filter="wipe(right)">
                                      <p:cBhvr>
                                        <p:cTn id="68" dur="1000"/>
                                        <p:tgtEl>
                                          <p:spTgt spid="89"/>
                                        </p:tgtEl>
                                      </p:cBhvr>
                                    </p:animEffect>
                                  </p:childTnLst>
                                </p:cTn>
                              </p:par>
                            </p:childTnLst>
                          </p:cTn>
                        </p:par>
                        <p:par>
                          <p:cTn id="69" fill="hold">
                            <p:stCondLst>
                              <p:cond delay="4000"/>
                            </p:stCondLst>
                            <p:childTnLst>
                              <p:par>
                                <p:cTn id="70" presetID="22" presetClass="entr" presetSubtype="4" repeatCount="2000" fill="hold" nodeType="afterEffect">
                                  <p:stCondLst>
                                    <p:cond delay="0"/>
                                  </p:stCondLst>
                                  <p:childTnLst>
                                    <p:set>
                                      <p:cBhvr>
                                        <p:cTn id="71" dur="1" fill="hold">
                                          <p:stCondLst>
                                            <p:cond delay="0"/>
                                          </p:stCondLst>
                                        </p:cTn>
                                        <p:tgtEl>
                                          <p:spTgt spid="83"/>
                                        </p:tgtEl>
                                        <p:attrNameLst>
                                          <p:attrName>style.visibility</p:attrName>
                                        </p:attrNameLst>
                                      </p:cBhvr>
                                      <p:to>
                                        <p:strVal val="visible"/>
                                      </p:to>
                                    </p:set>
                                    <p:animEffect transition="in" filter="wipe(down)">
                                      <p:cBhvr>
                                        <p:cTn id="72" dur="1000"/>
                                        <p:tgtEl>
                                          <p:spTgt spid="8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repeatCount="5000" fill="hold" nodeType="clickEffect">
                                  <p:stCondLst>
                                    <p:cond delay="0"/>
                                  </p:stCondLst>
                                  <p:childTnLst>
                                    <p:set>
                                      <p:cBhvr>
                                        <p:cTn id="76" dur="1" fill="hold">
                                          <p:stCondLst>
                                            <p:cond delay="0"/>
                                          </p:stCondLst>
                                        </p:cTn>
                                        <p:tgtEl>
                                          <p:spTgt spid="80"/>
                                        </p:tgtEl>
                                        <p:attrNameLst>
                                          <p:attrName>style.visibility</p:attrName>
                                        </p:attrNameLst>
                                      </p:cBhvr>
                                      <p:to>
                                        <p:strVal val="visible"/>
                                      </p:to>
                                    </p:set>
                                    <p:animEffect transition="in" filter="wipe(right)">
                                      <p:cBhvr>
                                        <p:cTn id="77" dur="500"/>
                                        <p:tgtEl>
                                          <p:spTgt spid="80"/>
                                        </p:tgtEl>
                                      </p:cBhvr>
                                    </p:animEffect>
                                  </p:childTnLst>
                                </p:cTn>
                              </p:par>
                            </p:childTnLst>
                          </p:cTn>
                        </p:par>
                      </p:childTnLst>
                    </p:cTn>
                  </p:par>
                  <p:par>
                    <p:cTn id="78" fill="hold">
                      <p:stCondLst>
                        <p:cond delay="indefinite"/>
                      </p:stCondLst>
                      <p:childTnLst>
                        <p:par>
                          <p:cTn id="79" fill="hold">
                            <p:stCondLst>
                              <p:cond delay="0"/>
                            </p:stCondLst>
                            <p:childTnLst>
                              <p:par>
                                <p:cTn id="80" presetID="53" presetClass="entr" presetSubtype="16" repeatCount="3000" fill="hold" grpId="0" nodeType="clickEffect">
                                  <p:stCondLst>
                                    <p:cond delay="0"/>
                                  </p:stCondLst>
                                  <p:childTnLst>
                                    <p:set>
                                      <p:cBhvr>
                                        <p:cTn id="81" dur="1" fill="hold">
                                          <p:stCondLst>
                                            <p:cond delay="0"/>
                                          </p:stCondLst>
                                        </p:cTn>
                                        <p:tgtEl>
                                          <p:spTgt spid="90"/>
                                        </p:tgtEl>
                                        <p:attrNameLst>
                                          <p:attrName>style.visibility</p:attrName>
                                        </p:attrNameLst>
                                      </p:cBhvr>
                                      <p:to>
                                        <p:strVal val="visible"/>
                                      </p:to>
                                    </p:set>
                                    <p:anim calcmode="lin" valueType="num">
                                      <p:cBhvr>
                                        <p:cTn id="82" dur="500" fill="hold"/>
                                        <p:tgtEl>
                                          <p:spTgt spid="90"/>
                                        </p:tgtEl>
                                        <p:attrNameLst>
                                          <p:attrName>ppt_w</p:attrName>
                                        </p:attrNameLst>
                                      </p:cBhvr>
                                      <p:tavLst>
                                        <p:tav tm="0">
                                          <p:val>
                                            <p:fltVal val="0"/>
                                          </p:val>
                                        </p:tav>
                                        <p:tav tm="100000">
                                          <p:val>
                                            <p:strVal val="#ppt_w"/>
                                          </p:val>
                                        </p:tav>
                                      </p:tavLst>
                                    </p:anim>
                                    <p:anim calcmode="lin" valueType="num">
                                      <p:cBhvr>
                                        <p:cTn id="83" dur="500" fill="hold"/>
                                        <p:tgtEl>
                                          <p:spTgt spid="90"/>
                                        </p:tgtEl>
                                        <p:attrNameLst>
                                          <p:attrName>ppt_h</p:attrName>
                                        </p:attrNameLst>
                                      </p:cBhvr>
                                      <p:tavLst>
                                        <p:tav tm="0">
                                          <p:val>
                                            <p:fltVal val="0"/>
                                          </p:val>
                                        </p:tav>
                                        <p:tav tm="100000">
                                          <p:val>
                                            <p:strVal val="#ppt_h"/>
                                          </p:val>
                                        </p:tav>
                                      </p:tavLst>
                                    </p:anim>
                                    <p:animEffect transition="in" filter="fade">
                                      <p:cBhvr>
                                        <p:cTn id="84" dur="500"/>
                                        <p:tgtEl>
                                          <p:spTgt spid="90"/>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92"/>
                                        </p:tgtEl>
                                        <p:attrNameLst>
                                          <p:attrName>style.visibility</p:attrName>
                                        </p:attrNameLst>
                                      </p:cBhvr>
                                      <p:to>
                                        <p:strVal val="visible"/>
                                      </p:to>
                                    </p:set>
                                    <p:animEffect transition="in" filter="wipe(down)">
                                      <p:cBhvr>
                                        <p:cTn id="87" dur="500"/>
                                        <p:tgtEl>
                                          <p:spTgt spid="9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repeatCount="2000" fill="hold" nodeType="clickEffect">
                                  <p:stCondLst>
                                    <p:cond delay="0"/>
                                  </p:stCondLst>
                                  <p:childTnLst>
                                    <p:set>
                                      <p:cBhvr>
                                        <p:cTn id="91" dur="1" fill="hold">
                                          <p:stCondLst>
                                            <p:cond delay="0"/>
                                          </p:stCondLst>
                                        </p:cTn>
                                        <p:tgtEl>
                                          <p:spTgt spid="85"/>
                                        </p:tgtEl>
                                        <p:attrNameLst>
                                          <p:attrName>style.visibility</p:attrName>
                                        </p:attrNameLst>
                                      </p:cBhvr>
                                      <p:to>
                                        <p:strVal val="visible"/>
                                      </p:to>
                                    </p:set>
                                    <p:animEffect transition="in" filter="wipe(down)">
                                      <p:cBhvr>
                                        <p:cTn id="92" dur="500"/>
                                        <p:tgtEl>
                                          <p:spTgt spid="85"/>
                                        </p:tgtEl>
                                      </p:cBhvr>
                                    </p:animEffect>
                                  </p:childTnLst>
                                </p:cTn>
                              </p:par>
                            </p:childTnLst>
                          </p:cTn>
                        </p:par>
                        <p:par>
                          <p:cTn id="93" fill="hold">
                            <p:stCondLst>
                              <p:cond delay="1000"/>
                            </p:stCondLst>
                            <p:childTnLst>
                              <p:par>
                                <p:cTn id="94" presetID="22" presetClass="entr" presetSubtype="4" repeatCount="2000" fill="hold" nodeType="afterEffect">
                                  <p:stCondLst>
                                    <p:cond delay="0"/>
                                  </p:stCondLst>
                                  <p:childTnLst>
                                    <p:set>
                                      <p:cBhvr>
                                        <p:cTn id="95" dur="1" fill="hold">
                                          <p:stCondLst>
                                            <p:cond delay="0"/>
                                          </p:stCondLst>
                                        </p:cTn>
                                        <p:tgtEl>
                                          <p:spTgt spid="84"/>
                                        </p:tgtEl>
                                        <p:attrNameLst>
                                          <p:attrName>style.visibility</p:attrName>
                                        </p:attrNameLst>
                                      </p:cBhvr>
                                      <p:to>
                                        <p:strVal val="visible"/>
                                      </p:to>
                                    </p:set>
                                    <p:animEffect transition="in" filter="wipe(down)">
                                      <p:cBhvr>
                                        <p:cTn id="96" dur="1000"/>
                                        <p:tgtEl>
                                          <p:spTgt spid="84"/>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1" repeatCount="2000" fill="hold" nodeType="clickEffect">
                                  <p:stCondLst>
                                    <p:cond delay="0"/>
                                  </p:stCondLst>
                                  <p:childTnLst>
                                    <p:set>
                                      <p:cBhvr>
                                        <p:cTn id="100" dur="1" fill="hold">
                                          <p:stCondLst>
                                            <p:cond delay="0"/>
                                          </p:stCondLst>
                                        </p:cTn>
                                        <p:tgtEl>
                                          <p:spTgt spid="151"/>
                                        </p:tgtEl>
                                        <p:attrNameLst>
                                          <p:attrName>style.visibility</p:attrName>
                                        </p:attrNameLst>
                                      </p:cBhvr>
                                      <p:to>
                                        <p:strVal val="visible"/>
                                      </p:to>
                                    </p:set>
                                    <p:animEffect transition="in" filter="wipe(up)">
                                      <p:cBhvr>
                                        <p:cTn id="101" dur="1000"/>
                                        <p:tgtEl>
                                          <p:spTgt spid="151"/>
                                        </p:tgtEl>
                                      </p:cBhvr>
                                    </p:animEffect>
                                  </p:childTnLst>
                                </p:cTn>
                              </p:par>
                              <p:par>
                                <p:cTn id="102" presetID="53" presetClass="entr" presetSubtype="16" repeatCount="2000" fill="hold" grpId="0" nodeType="withEffect">
                                  <p:stCondLst>
                                    <p:cond delay="0"/>
                                  </p:stCondLst>
                                  <p:childTnLst>
                                    <p:set>
                                      <p:cBhvr>
                                        <p:cTn id="103" dur="1" fill="hold">
                                          <p:stCondLst>
                                            <p:cond delay="0"/>
                                          </p:stCondLst>
                                        </p:cTn>
                                        <p:tgtEl>
                                          <p:spTgt spid="177"/>
                                        </p:tgtEl>
                                        <p:attrNameLst>
                                          <p:attrName>style.visibility</p:attrName>
                                        </p:attrNameLst>
                                      </p:cBhvr>
                                      <p:to>
                                        <p:strVal val="visible"/>
                                      </p:to>
                                    </p:set>
                                    <p:anim calcmode="lin" valueType="num">
                                      <p:cBhvr>
                                        <p:cTn id="104" dur="500" fill="hold"/>
                                        <p:tgtEl>
                                          <p:spTgt spid="177"/>
                                        </p:tgtEl>
                                        <p:attrNameLst>
                                          <p:attrName>ppt_w</p:attrName>
                                        </p:attrNameLst>
                                      </p:cBhvr>
                                      <p:tavLst>
                                        <p:tav tm="0">
                                          <p:val>
                                            <p:fltVal val="0"/>
                                          </p:val>
                                        </p:tav>
                                        <p:tav tm="100000">
                                          <p:val>
                                            <p:strVal val="#ppt_w"/>
                                          </p:val>
                                        </p:tav>
                                      </p:tavLst>
                                    </p:anim>
                                    <p:anim calcmode="lin" valueType="num">
                                      <p:cBhvr>
                                        <p:cTn id="105" dur="500" fill="hold"/>
                                        <p:tgtEl>
                                          <p:spTgt spid="177"/>
                                        </p:tgtEl>
                                        <p:attrNameLst>
                                          <p:attrName>ppt_h</p:attrName>
                                        </p:attrNameLst>
                                      </p:cBhvr>
                                      <p:tavLst>
                                        <p:tav tm="0">
                                          <p:val>
                                            <p:fltVal val="0"/>
                                          </p:val>
                                        </p:tav>
                                        <p:tav tm="100000">
                                          <p:val>
                                            <p:strVal val="#ppt_h"/>
                                          </p:val>
                                        </p:tav>
                                      </p:tavLst>
                                    </p:anim>
                                    <p:animEffect transition="in" filter="fade">
                                      <p:cBhvr>
                                        <p:cTn id="106" dur="500"/>
                                        <p:tgtEl>
                                          <p:spTgt spid="177"/>
                                        </p:tgtEl>
                                      </p:cBhvr>
                                    </p:animEffect>
                                  </p:childTnLst>
                                </p:cTn>
                              </p:par>
                            </p:childTnLst>
                          </p:cTn>
                        </p:par>
                        <p:par>
                          <p:cTn id="107" fill="hold">
                            <p:stCondLst>
                              <p:cond delay="2000"/>
                            </p:stCondLst>
                            <p:childTnLst>
                              <p:par>
                                <p:cTn id="108" presetID="22" presetClass="entr" presetSubtype="8" repeatCount="2000" fill="hold" nodeType="afterEffect">
                                  <p:stCondLst>
                                    <p:cond delay="0"/>
                                  </p:stCondLst>
                                  <p:childTnLst>
                                    <p:set>
                                      <p:cBhvr>
                                        <p:cTn id="109" dur="1" fill="hold">
                                          <p:stCondLst>
                                            <p:cond delay="0"/>
                                          </p:stCondLst>
                                        </p:cTn>
                                        <p:tgtEl>
                                          <p:spTgt spid="175"/>
                                        </p:tgtEl>
                                        <p:attrNameLst>
                                          <p:attrName>style.visibility</p:attrName>
                                        </p:attrNameLst>
                                      </p:cBhvr>
                                      <p:to>
                                        <p:strVal val="visible"/>
                                      </p:to>
                                    </p:set>
                                    <p:animEffect transition="in" filter="wipe(left)">
                                      <p:cBhvr>
                                        <p:cTn id="110" dur="1000"/>
                                        <p:tgtEl>
                                          <p:spTgt spid="175"/>
                                        </p:tgtEl>
                                      </p:cBhvr>
                                    </p:animEffect>
                                  </p:childTnLst>
                                </p:cTn>
                              </p:par>
                            </p:childTnLst>
                          </p:cTn>
                        </p:par>
                        <p:par>
                          <p:cTn id="111" fill="hold">
                            <p:stCondLst>
                              <p:cond delay="4000"/>
                            </p:stCondLst>
                            <p:childTnLst>
                              <p:par>
                                <p:cTn id="112" presetID="22" presetClass="entr" presetSubtype="4" repeatCount="2000" fill="hold" nodeType="afterEffect">
                                  <p:stCondLst>
                                    <p:cond delay="0"/>
                                  </p:stCondLst>
                                  <p:childTnLst>
                                    <p:set>
                                      <p:cBhvr>
                                        <p:cTn id="113" dur="1" fill="hold">
                                          <p:stCondLst>
                                            <p:cond delay="0"/>
                                          </p:stCondLst>
                                        </p:cTn>
                                        <p:tgtEl>
                                          <p:spTgt spid="174"/>
                                        </p:tgtEl>
                                        <p:attrNameLst>
                                          <p:attrName>style.visibility</p:attrName>
                                        </p:attrNameLst>
                                      </p:cBhvr>
                                      <p:to>
                                        <p:strVal val="visible"/>
                                      </p:to>
                                    </p:set>
                                    <p:animEffect transition="in" filter="wipe(down)">
                                      <p:cBhvr>
                                        <p:cTn id="114" dur="1000"/>
                                        <p:tgtEl>
                                          <p:spTgt spid="174"/>
                                        </p:tgtEl>
                                      </p:cBhvr>
                                    </p:animEffect>
                                  </p:childTnLst>
                                </p:cTn>
                              </p:par>
                              <p:par>
                                <p:cTn id="115" presetID="53" presetClass="entr" presetSubtype="16" repeatCount="2000" fill="hold" grpId="0" nodeType="withEffect">
                                  <p:stCondLst>
                                    <p:cond delay="0"/>
                                  </p:stCondLst>
                                  <p:childTnLst>
                                    <p:set>
                                      <p:cBhvr>
                                        <p:cTn id="116" dur="1" fill="hold">
                                          <p:stCondLst>
                                            <p:cond delay="0"/>
                                          </p:stCondLst>
                                        </p:cTn>
                                        <p:tgtEl>
                                          <p:spTgt spid="178"/>
                                        </p:tgtEl>
                                        <p:attrNameLst>
                                          <p:attrName>style.visibility</p:attrName>
                                        </p:attrNameLst>
                                      </p:cBhvr>
                                      <p:to>
                                        <p:strVal val="visible"/>
                                      </p:to>
                                    </p:set>
                                    <p:anim calcmode="lin" valueType="num">
                                      <p:cBhvr>
                                        <p:cTn id="117" dur="500" fill="hold"/>
                                        <p:tgtEl>
                                          <p:spTgt spid="178"/>
                                        </p:tgtEl>
                                        <p:attrNameLst>
                                          <p:attrName>ppt_w</p:attrName>
                                        </p:attrNameLst>
                                      </p:cBhvr>
                                      <p:tavLst>
                                        <p:tav tm="0">
                                          <p:val>
                                            <p:fltVal val="0"/>
                                          </p:val>
                                        </p:tav>
                                        <p:tav tm="100000">
                                          <p:val>
                                            <p:strVal val="#ppt_w"/>
                                          </p:val>
                                        </p:tav>
                                      </p:tavLst>
                                    </p:anim>
                                    <p:anim calcmode="lin" valueType="num">
                                      <p:cBhvr>
                                        <p:cTn id="118" dur="500" fill="hold"/>
                                        <p:tgtEl>
                                          <p:spTgt spid="178"/>
                                        </p:tgtEl>
                                        <p:attrNameLst>
                                          <p:attrName>ppt_h</p:attrName>
                                        </p:attrNameLst>
                                      </p:cBhvr>
                                      <p:tavLst>
                                        <p:tav tm="0">
                                          <p:val>
                                            <p:fltVal val="0"/>
                                          </p:val>
                                        </p:tav>
                                        <p:tav tm="100000">
                                          <p:val>
                                            <p:strVal val="#ppt_h"/>
                                          </p:val>
                                        </p:tav>
                                      </p:tavLst>
                                    </p:anim>
                                    <p:animEffect transition="in" filter="fade">
                                      <p:cBhvr>
                                        <p:cTn id="119" dur="500"/>
                                        <p:tgtEl>
                                          <p:spTgt spid="178"/>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4" repeatCount="5000" fill="hold" nodeType="clickEffect">
                                  <p:stCondLst>
                                    <p:cond delay="0"/>
                                  </p:stCondLst>
                                  <p:childTnLst>
                                    <p:set>
                                      <p:cBhvr>
                                        <p:cTn id="123" dur="1" fill="hold">
                                          <p:stCondLst>
                                            <p:cond delay="0"/>
                                          </p:stCondLst>
                                        </p:cTn>
                                        <p:tgtEl>
                                          <p:spTgt spid="94"/>
                                        </p:tgtEl>
                                        <p:attrNameLst>
                                          <p:attrName>style.visibility</p:attrName>
                                        </p:attrNameLst>
                                      </p:cBhvr>
                                      <p:to>
                                        <p:strVal val="visible"/>
                                      </p:to>
                                    </p:set>
                                    <p:animEffect transition="in" filter="wipe(down)">
                                      <p:cBhvr>
                                        <p:cTn id="124" dur="500"/>
                                        <p:tgtEl>
                                          <p:spTgt spid="94"/>
                                        </p:tgtEl>
                                      </p:cBhvr>
                                    </p:animEffect>
                                  </p:childTnLst>
                                </p:cTn>
                              </p:par>
                            </p:childTnLst>
                          </p:cTn>
                        </p:par>
                      </p:childTnLst>
                    </p:cTn>
                  </p:par>
                  <p:par>
                    <p:cTn id="125" fill="hold">
                      <p:stCondLst>
                        <p:cond delay="indefinite"/>
                      </p:stCondLst>
                      <p:childTnLst>
                        <p:par>
                          <p:cTn id="126" fill="hold">
                            <p:stCondLst>
                              <p:cond delay="0"/>
                            </p:stCondLst>
                            <p:childTnLst>
                              <p:par>
                                <p:cTn id="127" presetID="53" presetClass="entr" presetSubtype="16" repeatCount="2000" fill="hold" grpId="0" nodeType="clickEffect">
                                  <p:stCondLst>
                                    <p:cond delay="0"/>
                                  </p:stCondLst>
                                  <p:childTnLst>
                                    <p:set>
                                      <p:cBhvr>
                                        <p:cTn id="128" dur="1" fill="hold">
                                          <p:stCondLst>
                                            <p:cond delay="0"/>
                                          </p:stCondLst>
                                        </p:cTn>
                                        <p:tgtEl>
                                          <p:spTgt spid="176"/>
                                        </p:tgtEl>
                                        <p:attrNameLst>
                                          <p:attrName>style.visibility</p:attrName>
                                        </p:attrNameLst>
                                      </p:cBhvr>
                                      <p:to>
                                        <p:strVal val="visible"/>
                                      </p:to>
                                    </p:set>
                                    <p:anim calcmode="lin" valueType="num">
                                      <p:cBhvr>
                                        <p:cTn id="129" dur="500" fill="hold"/>
                                        <p:tgtEl>
                                          <p:spTgt spid="176"/>
                                        </p:tgtEl>
                                        <p:attrNameLst>
                                          <p:attrName>ppt_w</p:attrName>
                                        </p:attrNameLst>
                                      </p:cBhvr>
                                      <p:tavLst>
                                        <p:tav tm="0">
                                          <p:val>
                                            <p:fltVal val="0"/>
                                          </p:val>
                                        </p:tav>
                                        <p:tav tm="100000">
                                          <p:val>
                                            <p:strVal val="#ppt_w"/>
                                          </p:val>
                                        </p:tav>
                                      </p:tavLst>
                                    </p:anim>
                                    <p:anim calcmode="lin" valueType="num">
                                      <p:cBhvr>
                                        <p:cTn id="130" dur="500" fill="hold"/>
                                        <p:tgtEl>
                                          <p:spTgt spid="176"/>
                                        </p:tgtEl>
                                        <p:attrNameLst>
                                          <p:attrName>ppt_h</p:attrName>
                                        </p:attrNameLst>
                                      </p:cBhvr>
                                      <p:tavLst>
                                        <p:tav tm="0">
                                          <p:val>
                                            <p:fltVal val="0"/>
                                          </p:val>
                                        </p:tav>
                                        <p:tav tm="100000">
                                          <p:val>
                                            <p:strVal val="#ppt_h"/>
                                          </p:val>
                                        </p:tav>
                                      </p:tavLst>
                                    </p:anim>
                                    <p:animEffect transition="in" filter="fade">
                                      <p:cBhvr>
                                        <p:cTn id="131" dur="500"/>
                                        <p:tgtEl>
                                          <p:spTgt spid="176"/>
                                        </p:tgtEl>
                                      </p:cBhvr>
                                    </p:animEffect>
                                  </p:childTnLst>
                                </p:cTn>
                              </p:par>
                              <p:par>
                                <p:cTn id="132" presetID="22" presetClass="entr" presetSubtype="4" fill="hold" grpId="0" nodeType="withEffect">
                                  <p:stCondLst>
                                    <p:cond delay="0"/>
                                  </p:stCondLst>
                                  <p:childTnLst>
                                    <p:set>
                                      <p:cBhvr>
                                        <p:cTn id="133" dur="1" fill="hold">
                                          <p:stCondLst>
                                            <p:cond delay="0"/>
                                          </p:stCondLst>
                                        </p:cTn>
                                        <p:tgtEl>
                                          <p:spTgt spid="179"/>
                                        </p:tgtEl>
                                        <p:attrNameLst>
                                          <p:attrName>style.visibility</p:attrName>
                                        </p:attrNameLst>
                                      </p:cBhvr>
                                      <p:to>
                                        <p:strVal val="visible"/>
                                      </p:to>
                                    </p:set>
                                    <p:animEffect transition="in" filter="wipe(down)">
                                      <p:cBhvr>
                                        <p:cTn id="134" dur="500"/>
                                        <p:tgtEl>
                                          <p:spTgt spid="179"/>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repeatCount="2000" fill="hold" grpId="0" nodeType="clickEffect">
                                  <p:stCondLst>
                                    <p:cond delay="0"/>
                                  </p:stCondLst>
                                  <p:childTnLst>
                                    <p:set>
                                      <p:cBhvr>
                                        <p:cTn id="138" dur="1" fill="hold">
                                          <p:stCondLst>
                                            <p:cond delay="0"/>
                                          </p:stCondLst>
                                        </p:cTn>
                                        <p:tgtEl>
                                          <p:spTgt spid="93"/>
                                        </p:tgtEl>
                                        <p:attrNameLst>
                                          <p:attrName>style.visibility</p:attrName>
                                        </p:attrNameLst>
                                      </p:cBhvr>
                                      <p:to>
                                        <p:strVal val="visible"/>
                                      </p:to>
                                    </p:set>
                                    <p:animEffect transition="in" filter="wipe(down)">
                                      <p:cBhvr>
                                        <p:cTn id="139" dur="1000"/>
                                        <p:tgtEl>
                                          <p:spTgt spid="93"/>
                                        </p:tgtEl>
                                      </p:cBhvr>
                                    </p:animEffect>
                                  </p:childTnLst>
                                </p:cTn>
                              </p:par>
                            </p:childTnLst>
                          </p:cTn>
                        </p:par>
                      </p:childTnLst>
                    </p:cTn>
                  </p:par>
                  <p:par>
                    <p:cTn id="140" fill="hold">
                      <p:stCondLst>
                        <p:cond delay="indefinite"/>
                      </p:stCondLst>
                      <p:childTnLst>
                        <p:par>
                          <p:cTn id="141" fill="hold">
                            <p:stCondLst>
                              <p:cond delay="0"/>
                            </p:stCondLst>
                            <p:childTnLst>
                              <p:par>
                                <p:cTn id="142" presetID="3" presetClass="entr" presetSubtype="5" repeatCount="2000" fill="hold" grpId="0" nodeType="clickEffect">
                                  <p:stCondLst>
                                    <p:cond delay="0"/>
                                  </p:stCondLst>
                                  <p:childTnLst>
                                    <p:set>
                                      <p:cBhvr>
                                        <p:cTn id="143" dur="1" fill="hold">
                                          <p:stCondLst>
                                            <p:cond delay="0"/>
                                          </p:stCondLst>
                                        </p:cTn>
                                        <p:tgtEl>
                                          <p:spTgt spid="180"/>
                                        </p:tgtEl>
                                        <p:attrNameLst>
                                          <p:attrName>style.visibility</p:attrName>
                                        </p:attrNameLst>
                                      </p:cBhvr>
                                      <p:to>
                                        <p:strVal val="visible"/>
                                      </p:to>
                                    </p:set>
                                    <p:animEffect transition="in" filter="blinds(vertical)">
                                      <p:cBhvr>
                                        <p:cTn id="144" dur="10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p:bldP spid="169" grpId="0"/>
      <p:bldP spid="170" grpId="0"/>
      <p:bldP spid="171" grpId="0"/>
      <p:bldP spid="90" grpId="0"/>
      <p:bldP spid="91" grpId="0"/>
      <p:bldP spid="92" grpId="0"/>
      <p:bldP spid="93" grpId="0" animBg="1"/>
      <p:bldP spid="176" grpId="0"/>
      <p:bldP spid="177" grpId="0"/>
      <p:bldP spid="178" grpId="0"/>
      <p:bldP spid="179" grpId="0"/>
      <p:bldP spid="180" grpId="0"/>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7C063-E462-42C0-847D-439D48CB8C15}"/>
              </a:ext>
            </a:extLst>
          </p:cNvPr>
          <p:cNvSpPr>
            <a:spLocks noGrp="1"/>
          </p:cNvSpPr>
          <p:nvPr>
            <p:ph type="title"/>
          </p:nvPr>
        </p:nvSpPr>
        <p:spPr/>
        <p:txBody>
          <a:bodyPr/>
          <a:lstStyle/>
          <a:p>
            <a:r>
              <a:rPr lang="zh-CN" altLang="en-US" dirty="0"/>
              <a:t>运算器与总线结构</a:t>
            </a:r>
          </a:p>
        </p:txBody>
      </p:sp>
      <p:sp>
        <p:nvSpPr>
          <p:cNvPr id="3" name="内容占位符 2">
            <a:extLst>
              <a:ext uri="{FF2B5EF4-FFF2-40B4-BE49-F238E27FC236}">
                <a16:creationId xmlns:a16="http://schemas.microsoft.com/office/drawing/2014/main" id="{618FB589-684B-44F6-A1E1-92955E8D7057}"/>
              </a:ext>
            </a:extLst>
          </p:cNvPr>
          <p:cNvSpPr>
            <a:spLocks noGrp="1"/>
          </p:cNvSpPr>
          <p:nvPr>
            <p:ph idx="1"/>
          </p:nvPr>
        </p:nvSpPr>
        <p:spPr>
          <a:xfrm>
            <a:off x="487822" y="942764"/>
            <a:ext cx="10515599" cy="924136"/>
          </a:xfrm>
        </p:spPr>
        <p:txBody>
          <a:bodyPr/>
          <a:lstStyle/>
          <a:p>
            <a:r>
              <a:rPr lang="zh-CN" altLang="en-US" dirty="0"/>
              <a:t>双总线结构与运算通路</a:t>
            </a:r>
            <a:r>
              <a:rPr lang="en-US" altLang="zh-CN" dirty="0"/>
              <a:t>1</a:t>
            </a:r>
          </a:p>
        </p:txBody>
      </p:sp>
      <p:cxnSp>
        <p:nvCxnSpPr>
          <p:cNvPr id="262" name="直接箭头连接符 261">
            <a:extLst>
              <a:ext uri="{FF2B5EF4-FFF2-40B4-BE49-F238E27FC236}">
                <a16:creationId xmlns:a16="http://schemas.microsoft.com/office/drawing/2014/main" id="{9DF045A1-2859-4B9F-BA78-C8EFBD5A246B}"/>
              </a:ext>
            </a:extLst>
          </p:cNvPr>
          <p:cNvCxnSpPr/>
          <p:nvPr/>
        </p:nvCxnSpPr>
        <p:spPr>
          <a:xfrm flipV="1">
            <a:off x="3852746" y="3556786"/>
            <a:ext cx="0" cy="728592"/>
          </a:xfrm>
          <a:prstGeom prst="straightConnector1">
            <a:avLst/>
          </a:prstGeom>
          <a:ln w="92075">
            <a:solidFill>
              <a:schemeClr val="bg2">
                <a:lumMod val="50000"/>
              </a:schemeClr>
            </a:solidFill>
            <a:tailEnd type="stealth"/>
          </a:ln>
          <a:effectLst/>
        </p:spPr>
        <p:style>
          <a:lnRef idx="1">
            <a:schemeClr val="accent1"/>
          </a:lnRef>
          <a:fillRef idx="0">
            <a:schemeClr val="accent1"/>
          </a:fillRef>
          <a:effectRef idx="0">
            <a:schemeClr val="accent1"/>
          </a:effectRef>
          <a:fontRef idx="minor">
            <a:schemeClr val="tx1"/>
          </a:fontRef>
        </p:style>
      </p:cxnSp>
      <p:sp>
        <p:nvSpPr>
          <p:cNvPr id="263" name="矩形 262">
            <a:extLst>
              <a:ext uri="{FF2B5EF4-FFF2-40B4-BE49-F238E27FC236}">
                <a16:creationId xmlns:a16="http://schemas.microsoft.com/office/drawing/2014/main" id="{F305053B-0022-4FA2-9BEA-6920F7EC804D}"/>
              </a:ext>
            </a:extLst>
          </p:cNvPr>
          <p:cNvSpPr>
            <a:spLocks/>
          </p:cNvSpPr>
          <p:nvPr/>
        </p:nvSpPr>
        <p:spPr>
          <a:xfrm>
            <a:off x="8277554" y="2882806"/>
            <a:ext cx="1638582" cy="1369097"/>
          </a:xfrm>
          <a:prstGeom prst="rect">
            <a:avLst/>
          </a:prstGeom>
          <a:solidFill>
            <a:srgbClr val="FFCCFF"/>
          </a:solidFill>
          <a:ln w="381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07" b="1" dirty="0">
                <a:solidFill>
                  <a:schemeClr val="tx1"/>
                </a:solidFill>
                <a:latin typeface="微软雅黑" panose="020B0503020204020204" pitchFamily="34" charset="-122"/>
                <a:ea typeface="微软雅黑" panose="020B0503020204020204" pitchFamily="34" charset="-122"/>
              </a:rPr>
              <a:t>通用</a:t>
            </a:r>
            <a:endParaRPr lang="en-US" altLang="zh-CN" sz="1707" b="1" dirty="0">
              <a:solidFill>
                <a:schemeClr val="tx1"/>
              </a:solidFill>
              <a:latin typeface="微软雅黑" panose="020B0503020204020204" pitchFamily="34" charset="-122"/>
              <a:ea typeface="微软雅黑" panose="020B0503020204020204" pitchFamily="34" charset="-122"/>
            </a:endParaRPr>
          </a:p>
          <a:p>
            <a:pPr algn="ctr"/>
            <a:r>
              <a:rPr lang="zh-CN" altLang="en-US" sz="1707" b="1" dirty="0">
                <a:solidFill>
                  <a:schemeClr val="tx1"/>
                </a:solidFill>
                <a:latin typeface="微软雅黑" panose="020B0503020204020204" pitchFamily="34" charset="-122"/>
                <a:ea typeface="微软雅黑" panose="020B0503020204020204" pitchFamily="34" charset="-122"/>
              </a:rPr>
              <a:t>寄存器堆</a:t>
            </a:r>
          </a:p>
        </p:txBody>
      </p:sp>
      <p:grpSp>
        <p:nvGrpSpPr>
          <p:cNvPr id="264" name="组合 263">
            <a:extLst>
              <a:ext uri="{FF2B5EF4-FFF2-40B4-BE49-F238E27FC236}">
                <a16:creationId xmlns:a16="http://schemas.microsoft.com/office/drawing/2014/main" id="{252EE1FD-72B1-4B54-9153-87BF4BC49AA1}"/>
              </a:ext>
            </a:extLst>
          </p:cNvPr>
          <p:cNvGrpSpPr/>
          <p:nvPr/>
        </p:nvGrpSpPr>
        <p:grpSpPr>
          <a:xfrm>
            <a:off x="3333203" y="4275621"/>
            <a:ext cx="979856" cy="594102"/>
            <a:chOff x="2828975" y="4455551"/>
            <a:chExt cx="1495040" cy="626592"/>
          </a:xfrm>
        </p:grpSpPr>
        <p:sp>
          <p:nvSpPr>
            <p:cNvPr id="265" name="矩形 264">
              <a:extLst>
                <a:ext uri="{FF2B5EF4-FFF2-40B4-BE49-F238E27FC236}">
                  <a16:creationId xmlns:a16="http://schemas.microsoft.com/office/drawing/2014/main" id="{35A26962-39D9-4139-A5A3-9A1FEC50CAE8}"/>
                </a:ext>
              </a:extLst>
            </p:cNvPr>
            <p:cNvSpPr/>
            <p:nvPr/>
          </p:nvSpPr>
          <p:spPr>
            <a:xfrm>
              <a:off x="2828975" y="4455551"/>
              <a:ext cx="1495040" cy="626592"/>
            </a:xfrm>
            <a:prstGeom prst="rect">
              <a:avLst/>
            </a:prstGeom>
            <a:solidFill>
              <a:srgbClr val="FFFF00"/>
            </a:solidFill>
            <a:ln w="3175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1896" b="1" kern="0" dirty="0">
                  <a:latin typeface="Segoe UI Black" panose="020B0A02040204020203" pitchFamily="34" charset="0"/>
                  <a:ea typeface="Segoe UI Black" panose="020B0A02040204020203" pitchFamily="34" charset="0"/>
                  <a:cs typeface="Segoe UI Black" panose="020B0A02040204020203" pitchFamily="34" charset="0"/>
                </a:rPr>
                <a:t>LA</a:t>
              </a:r>
              <a:endParaRPr lang="zh-CN" altLang="en-US" sz="1896" b="1" kern="0" dirty="0">
                <a:latin typeface="Segoe UI Black" panose="020B0A02040204020203" pitchFamily="34" charset="0"/>
                <a:cs typeface="Segoe UI Black" panose="020B0A02040204020203" pitchFamily="34" charset="0"/>
              </a:endParaRPr>
            </a:p>
          </p:txBody>
        </p:sp>
        <p:sp>
          <p:nvSpPr>
            <p:cNvPr id="266" name="等腰三角形 265">
              <a:extLst>
                <a:ext uri="{FF2B5EF4-FFF2-40B4-BE49-F238E27FC236}">
                  <a16:creationId xmlns:a16="http://schemas.microsoft.com/office/drawing/2014/main" id="{C4BF8183-532D-4DE9-BE0A-B8DDBDD68A6A}"/>
                </a:ext>
              </a:extLst>
            </p:cNvPr>
            <p:cNvSpPr/>
            <p:nvPr/>
          </p:nvSpPr>
          <p:spPr>
            <a:xfrm rot="5400000">
              <a:off x="2796534" y="4677629"/>
              <a:ext cx="247318" cy="182436"/>
            </a:xfrm>
            <a:prstGeom prst="triangle">
              <a:avLst>
                <a:gd name="adj" fmla="val 50001"/>
              </a:avLst>
            </a:prstGeom>
            <a:solidFill>
              <a:srgbClr val="FFFF00"/>
            </a:solidFill>
            <a:ln w="31750" cap="flat" cmpd="sng" algn="ctr">
              <a:solidFill>
                <a:srgbClr val="000000"/>
              </a:solidFill>
              <a:prstDash val="solid"/>
            </a:ln>
            <a:effectLst/>
          </p:spPr>
          <p:txBody>
            <a:bodyPr rtlCol="0" anchor="ctr"/>
            <a:lstStyle/>
            <a:p>
              <a:pPr algn="ctr" defTabSz="914277">
                <a:defRPr/>
              </a:pPr>
              <a:endParaRPr lang="zh-CN" altLang="en-US" sz="1896" b="1" kern="0">
                <a:latin typeface="Segoe UI Black" panose="020B0A02040204020203" pitchFamily="34" charset="0"/>
                <a:cs typeface="Segoe UI Black" panose="020B0A02040204020203" pitchFamily="34" charset="0"/>
              </a:endParaRPr>
            </a:p>
          </p:txBody>
        </p:sp>
      </p:grpSp>
      <p:cxnSp>
        <p:nvCxnSpPr>
          <p:cNvPr id="267" name="直接箭头连接符 266">
            <a:extLst>
              <a:ext uri="{FF2B5EF4-FFF2-40B4-BE49-F238E27FC236}">
                <a16:creationId xmlns:a16="http://schemas.microsoft.com/office/drawing/2014/main" id="{02A37B51-AA09-4441-B009-DC761FE2965B}"/>
              </a:ext>
            </a:extLst>
          </p:cNvPr>
          <p:cNvCxnSpPr/>
          <p:nvPr/>
        </p:nvCxnSpPr>
        <p:spPr>
          <a:xfrm flipH="1">
            <a:off x="4313060" y="4572672"/>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sp>
        <p:nvSpPr>
          <p:cNvPr id="268" name="Text Box 49">
            <a:extLst>
              <a:ext uri="{FF2B5EF4-FFF2-40B4-BE49-F238E27FC236}">
                <a16:creationId xmlns:a16="http://schemas.microsoft.com/office/drawing/2014/main" id="{2BE20685-C0F0-4EE9-A11C-947FAF4DF654}"/>
              </a:ext>
            </a:extLst>
          </p:cNvPr>
          <p:cNvSpPr txBox="1">
            <a:spLocks noChangeArrowheads="1"/>
          </p:cNvSpPr>
          <p:nvPr/>
        </p:nvSpPr>
        <p:spPr bwMode="auto">
          <a:xfrm>
            <a:off x="4434348" y="4563256"/>
            <a:ext cx="1196993"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IB</a:t>
            </a: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LA</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69" name="直接箭头连接符 268">
            <a:extLst>
              <a:ext uri="{FF2B5EF4-FFF2-40B4-BE49-F238E27FC236}">
                <a16:creationId xmlns:a16="http://schemas.microsoft.com/office/drawing/2014/main" id="{44647FC0-CA33-430E-8EB6-67A3B6A2E140}"/>
              </a:ext>
            </a:extLst>
          </p:cNvPr>
          <p:cNvCxnSpPr/>
          <p:nvPr/>
        </p:nvCxnSpPr>
        <p:spPr>
          <a:xfrm>
            <a:off x="2937122" y="4572672"/>
            <a:ext cx="396082" cy="0"/>
          </a:xfrm>
          <a:prstGeom prst="straightConnector1">
            <a:avLst/>
          </a:prstGeom>
          <a:noFill/>
          <a:ln w="38100">
            <a:solidFill>
              <a:schemeClr val="tx1"/>
            </a:solidFill>
            <a:round/>
            <a:headEnd type="none" w="med" len="med"/>
            <a:tailEnd type="none" w="med" len="med"/>
          </a:ln>
          <a:extLst>
            <a:ext uri="{909E8E84-426E-40DD-AFC4-6F175D3DCCD1}">
              <a14:hiddenFill xmlns:a14="http://schemas.microsoft.com/office/drawing/2010/main">
                <a:noFill/>
              </a14:hiddenFill>
            </a:ext>
          </a:extLst>
        </p:spPr>
      </p:cxnSp>
      <p:sp>
        <p:nvSpPr>
          <p:cNvPr id="270" name="Text Box 49">
            <a:extLst>
              <a:ext uri="{FF2B5EF4-FFF2-40B4-BE49-F238E27FC236}">
                <a16:creationId xmlns:a16="http://schemas.microsoft.com/office/drawing/2014/main" id="{E1C1FB97-9FE8-47CD-867D-615718F4165C}"/>
              </a:ext>
            </a:extLst>
          </p:cNvPr>
          <p:cNvSpPr txBox="1">
            <a:spLocks noChangeArrowheads="1"/>
          </p:cNvSpPr>
          <p:nvPr/>
        </p:nvSpPr>
        <p:spPr bwMode="auto">
          <a:xfrm>
            <a:off x="2770015" y="4558808"/>
            <a:ext cx="759662"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71" name="直接箭头连接符 270">
            <a:extLst>
              <a:ext uri="{FF2B5EF4-FFF2-40B4-BE49-F238E27FC236}">
                <a16:creationId xmlns:a16="http://schemas.microsoft.com/office/drawing/2014/main" id="{FA4CCAC7-5764-44A5-9F68-807951CEAB02}"/>
              </a:ext>
            </a:extLst>
          </p:cNvPr>
          <p:cNvCxnSpPr/>
          <p:nvPr/>
        </p:nvCxnSpPr>
        <p:spPr>
          <a:xfrm flipV="1">
            <a:off x="3852746" y="4869725"/>
            <a:ext cx="0" cy="1059859"/>
          </a:xfrm>
          <a:prstGeom prst="straightConnector1">
            <a:avLst/>
          </a:prstGeom>
          <a:ln w="92075">
            <a:solidFill>
              <a:schemeClr val="bg2">
                <a:lumMod val="50000"/>
              </a:schemeClr>
            </a:solidFill>
            <a:tailEnd type="stealth"/>
          </a:ln>
          <a:effectLst/>
        </p:spPr>
        <p:style>
          <a:lnRef idx="1">
            <a:schemeClr val="accent1"/>
          </a:lnRef>
          <a:fillRef idx="0">
            <a:schemeClr val="accent1"/>
          </a:fillRef>
          <a:effectRef idx="0">
            <a:schemeClr val="accent1"/>
          </a:effectRef>
          <a:fontRef idx="minor">
            <a:schemeClr val="tx1"/>
          </a:fontRef>
        </p:style>
      </p:cxnSp>
      <p:cxnSp>
        <p:nvCxnSpPr>
          <p:cNvPr id="272" name="直接箭头连接符 271">
            <a:extLst>
              <a:ext uri="{FF2B5EF4-FFF2-40B4-BE49-F238E27FC236}">
                <a16:creationId xmlns:a16="http://schemas.microsoft.com/office/drawing/2014/main" id="{DFA4EC8F-F598-40CB-BBFC-C1D719DD132B}"/>
              </a:ext>
            </a:extLst>
          </p:cNvPr>
          <p:cNvCxnSpPr/>
          <p:nvPr/>
        </p:nvCxnSpPr>
        <p:spPr>
          <a:xfrm>
            <a:off x="9574765" y="4275621"/>
            <a:ext cx="0" cy="1653963"/>
          </a:xfrm>
          <a:prstGeom prst="straightConnector1">
            <a:avLst/>
          </a:prstGeom>
          <a:ln w="92075">
            <a:solidFill>
              <a:schemeClr val="bg2">
                <a:lumMod val="50000"/>
              </a:schemeClr>
            </a:solidFill>
            <a:headEnd type="stealth"/>
            <a:tailEnd type="none"/>
          </a:ln>
          <a:effectLst/>
        </p:spPr>
        <p:style>
          <a:lnRef idx="1">
            <a:schemeClr val="accent1"/>
          </a:lnRef>
          <a:fillRef idx="0">
            <a:schemeClr val="accent1"/>
          </a:fillRef>
          <a:effectRef idx="0">
            <a:schemeClr val="accent1"/>
          </a:effectRef>
          <a:fontRef idx="minor">
            <a:schemeClr val="tx1"/>
          </a:fontRef>
        </p:style>
      </p:cxnSp>
      <p:cxnSp>
        <p:nvCxnSpPr>
          <p:cNvPr id="273" name="直接箭头连接符 272">
            <a:extLst>
              <a:ext uri="{FF2B5EF4-FFF2-40B4-BE49-F238E27FC236}">
                <a16:creationId xmlns:a16="http://schemas.microsoft.com/office/drawing/2014/main" id="{2EDFAD55-0AA4-458B-BE26-25E019826F91}"/>
              </a:ext>
            </a:extLst>
          </p:cNvPr>
          <p:cNvCxnSpPr/>
          <p:nvPr/>
        </p:nvCxnSpPr>
        <p:spPr>
          <a:xfrm flipV="1">
            <a:off x="9083766" y="4251905"/>
            <a:ext cx="0" cy="1641903"/>
          </a:xfrm>
          <a:prstGeom prst="straightConnector1">
            <a:avLst/>
          </a:prstGeom>
          <a:ln w="92075">
            <a:solidFill>
              <a:schemeClr val="bg2">
                <a:lumMod val="50000"/>
              </a:schemeClr>
            </a:solidFill>
            <a:headEnd type="stealth"/>
            <a:tailEnd type="none"/>
          </a:ln>
          <a:effectLst/>
        </p:spPr>
        <p:style>
          <a:lnRef idx="1">
            <a:schemeClr val="accent1"/>
          </a:lnRef>
          <a:fillRef idx="0">
            <a:schemeClr val="accent1"/>
          </a:fillRef>
          <a:effectRef idx="0">
            <a:schemeClr val="accent1"/>
          </a:effectRef>
          <a:fontRef idx="minor">
            <a:schemeClr val="tx1"/>
          </a:fontRef>
        </p:style>
      </p:cxnSp>
      <p:grpSp>
        <p:nvGrpSpPr>
          <p:cNvPr id="274" name="组合 273">
            <a:extLst>
              <a:ext uri="{FF2B5EF4-FFF2-40B4-BE49-F238E27FC236}">
                <a16:creationId xmlns:a16="http://schemas.microsoft.com/office/drawing/2014/main" id="{41E8CA98-FD92-4A80-9928-C493A478AD43}"/>
              </a:ext>
            </a:extLst>
          </p:cNvPr>
          <p:cNvGrpSpPr/>
          <p:nvPr/>
        </p:nvGrpSpPr>
        <p:grpSpPr>
          <a:xfrm>
            <a:off x="2330177" y="2026297"/>
            <a:ext cx="2363045" cy="3867511"/>
            <a:chOff x="2374973" y="2136912"/>
            <a:chExt cx="2434291" cy="3984118"/>
          </a:xfrm>
          <a:effectLst/>
        </p:grpSpPr>
        <p:cxnSp>
          <p:nvCxnSpPr>
            <p:cNvPr id="275" name="直接连接符 274">
              <a:extLst>
                <a:ext uri="{FF2B5EF4-FFF2-40B4-BE49-F238E27FC236}">
                  <a16:creationId xmlns:a16="http://schemas.microsoft.com/office/drawing/2014/main" id="{B88E09BA-7FD9-486F-A3B0-5419439E600F}"/>
                </a:ext>
              </a:extLst>
            </p:cNvPr>
            <p:cNvCxnSpPr/>
            <p:nvPr/>
          </p:nvCxnSpPr>
          <p:spPr>
            <a:xfrm>
              <a:off x="2374973" y="2136912"/>
              <a:ext cx="2359687" cy="0"/>
            </a:xfrm>
            <a:prstGeom prst="line">
              <a:avLst/>
            </a:prstGeom>
            <a:ln w="92075" cap="sq">
              <a:solidFill>
                <a:schemeClr val="bg2">
                  <a:lumMod val="50000"/>
                </a:schemeClr>
              </a:solidFill>
              <a:tailEnd type="none"/>
            </a:ln>
            <a:effectLst/>
          </p:spPr>
          <p:style>
            <a:lnRef idx="1">
              <a:schemeClr val="accent1"/>
            </a:lnRef>
            <a:fillRef idx="0">
              <a:schemeClr val="accent1"/>
            </a:fillRef>
            <a:effectRef idx="0">
              <a:schemeClr val="accent1"/>
            </a:effectRef>
            <a:fontRef idx="minor">
              <a:schemeClr val="tx1"/>
            </a:fontRef>
          </p:style>
        </p:cxnSp>
        <p:cxnSp>
          <p:nvCxnSpPr>
            <p:cNvPr id="276" name="直接箭头连接符 275">
              <a:extLst>
                <a:ext uri="{FF2B5EF4-FFF2-40B4-BE49-F238E27FC236}">
                  <a16:creationId xmlns:a16="http://schemas.microsoft.com/office/drawing/2014/main" id="{96D8A922-B39E-434E-BDBF-00FE28FABE8F}"/>
                </a:ext>
              </a:extLst>
            </p:cNvPr>
            <p:cNvCxnSpPr/>
            <p:nvPr/>
          </p:nvCxnSpPr>
          <p:spPr>
            <a:xfrm flipV="1">
              <a:off x="4809264" y="2136913"/>
              <a:ext cx="0" cy="480542"/>
            </a:xfrm>
            <a:prstGeom prst="straightConnector1">
              <a:avLst/>
            </a:prstGeom>
            <a:ln w="92075" cap="sq">
              <a:solidFill>
                <a:schemeClr val="bg2">
                  <a:lumMod val="50000"/>
                </a:schemeClr>
              </a:solidFill>
              <a:tailEnd type="none"/>
            </a:ln>
            <a:effectLst/>
          </p:spPr>
          <p:style>
            <a:lnRef idx="1">
              <a:schemeClr val="accent1"/>
            </a:lnRef>
            <a:fillRef idx="0">
              <a:schemeClr val="accent1"/>
            </a:fillRef>
            <a:effectRef idx="0">
              <a:schemeClr val="accent1"/>
            </a:effectRef>
            <a:fontRef idx="minor">
              <a:schemeClr val="tx1"/>
            </a:fontRef>
          </p:style>
        </p:cxnSp>
        <p:cxnSp>
          <p:nvCxnSpPr>
            <p:cNvPr id="277" name="直接箭头连接符 276">
              <a:extLst>
                <a:ext uri="{FF2B5EF4-FFF2-40B4-BE49-F238E27FC236}">
                  <a16:creationId xmlns:a16="http://schemas.microsoft.com/office/drawing/2014/main" id="{54699F41-60F9-4077-88DA-42EBC3FEA3AD}"/>
                </a:ext>
              </a:extLst>
            </p:cNvPr>
            <p:cNvCxnSpPr/>
            <p:nvPr/>
          </p:nvCxnSpPr>
          <p:spPr>
            <a:xfrm>
              <a:off x="2374973" y="2136912"/>
              <a:ext cx="0" cy="3984118"/>
            </a:xfrm>
            <a:prstGeom prst="straightConnector1">
              <a:avLst/>
            </a:prstGeom>
            <a:ln w="92075" cap="sq">
              <a:solidFill>
                <a:schemeClr val="bg2">
                  <a:lumMod val="50000"/>
                </a:schemeClr>
              </a:solidFill>
              <a:tailEnd type="stealth"/>
            </a:ln>
            <a:effectLst/>
          </p:spPr>
          <p:style>
            <a:lnRef idx="1">
              <a:schemeClr val="accent1"/>
            </a:lnRef>
            <a:fillRef idx="0">
              <a:schemeClr val="accent1"/>
            </a:fillRef>
            <a:effectRef idx="0">
              <a:schemeClr val="accent1"/>
            </a:effectRef>
            <a:fontRef idx="minor">
              <a:schemeClr val="tx1"/>
            </a:fontRef>
          </p:style>
        </p:cxnSp>
      </p:grpSp>
      <p:sp>
        <p:nvSpPr>
          <p:cNvPr id="278" name="任意多边形 23">
            <a:extLst>
              <a:ext uri="{FF2B5EF4-FFF2-40B4-BE49-F238E27FC236}">
                <a16:creationId xmlns:a16="http://schemas.microsoft.com/office/drawing/2014/main" id="{76BC1A5B-9D28-4E80-9C74-E21FC4DE1D1B}"/>
              </a:ext>
            </a:extLst>
          </p:cNvPr>
          <p:cNvSpPr/>
          <p:nvPr/>
        </p:nvSpPr>
        <p:spPr>
          <a:xfrm>
            <a:off x="3129068" y="2481923"/>
            <a:ext cx="3198046" cy="1074862"/>
          </a:xfrm>
          <a:custGeom>
            <a:avLst/>
            <a:gdLst>
              <a:gd name="connsiteX0" fmla="*/ 511175 w 1530350"/>
              <a:gd name="connsiteY0" fmla="*/ 3175 h 514350"/>
              <a:gd name="connsiteX1" fmla="*/ 0 w 1530350"/>
              <a:gd name="connsiteY1" fmla="*/ 514350 h 514350"/>
              <a:gd name="connsiteX2" fmla="*/ 615950 w 1530350"/>
              <a:gd name="connsiteY2" fmla="*/ 514350 h 514350"/>
              <a:gd name="connsiteX3" fmla="*/ 765175 w 1530350"/>
              <a:gd name="connsiteY3" fmla="*/ 365125 h 514350"/>
              <a:gd name="connsiteX4" fmla="*/ 908050 w 1530350"/>
              <a:gd name="connsiteY4" fmla="*/ 508000 h 514350"/>
              <a:gd name="connsiteX5" fmla="*/ 1530350 w 1530350"/>
              <a:gd name="connsiteY5" fmla="*/ 508000 h 514350"/>
              <a:gd name="connsiteX6" fmla="*/ 1022350 w 1530350"/>
              <a:gd name="connsiteY6" fmla="*/ 0 h 514350"/>
              <a:gd name="connsiteX7" fmla="*/ 511175 w 1530350"/>
              <a:gd name="connsiteY7" fmla="*/ 317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0350" h="514350">
                <a:moveTo>
                  <a:pt x="511175" y="3175"/>
                </a:moveTo>
                <a:lnTo>
                  <a:pt x="0" y="514350"/>
                </a:lnTo>
                <a:lnTo>
                  <a:pt x="615950" y="514350"/>
                </a:lnTo>
                <a:lnTo>
                  <a:pt x="765175" y="365125"/>
                </a:lnTo>
                <a:lnTo>
                  <a:pt x="908050" y="508000"/>
                </a:lnTo>
                <a:lnTo>
                  <a:pt x="1530350" y="508000"/>
                </a:lnTo>
                <a:lnTo>
                  <a:pt x="1022350" y="0"/>
                </a:lnTo>
                <a:lnTo>
                  <a:pt x="511175" y="3175"/>
                </a:lnTo>
                <a:close/>
              </a:path>
            </a:pathLst>
          </a:custGeom>
          <a:solidFill>
            <a:schemeClr val="accent4">
              <a:lumMod val="20000"/>
              <a:lumOff val="80000"/>
            </a:schemeClr>
          </a:solidFill>
          <a:ln w="3810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2655" kern="0"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2655" kern="0" dirty="0">
              <a:latin typeface="Segoe UI Black" panose="020B0A02040204020203" pitchFamily="34" charset="0"/>
              <a:ea typeface="微软雅黑"/>
              <a:cs typeface="Segoe UI Black" panose="020B0A02040204020203" pitchFamily="34" charset="0"/>
            </a:endParaRPr>
          </a:p>
        </p:txBody>
      </p:sp>
      <p:sp>
        <p:nvSpPr>
          <p:cNvPr id="279" name="等腰三角形 278">
            <a:extLst>
              <a:ext uri="{FF2B5EF4-FFF2-40B4-BE49-F238E27FC236}">
                <a16:creationId xmlns:a16="http://schemas.microsoft.com/office/drawing/2014/main" id="{66F8AE86-1979-4F1F-B456-5782404E7A54}"/>
              </a:ext>
            </a:extLst>
          </p:cNvPr>
          <p:cNvSpPr/>
          <p:nvPr/>
        </p:nvSpPr>
        <p:spPr>
          <a:xfrm rot="10800000">
            <a:off x="8979598" y="2882806"/>
            <a:ext cx="234494" cy="119569"/>
          </a:xfrm>
          <a:prstGeom prst="triangle">
            <a:avLst>
              <a:gd name="adj" fmla="val 50001"/>
            </a:avLst>
          </a:prstGeom>
          <a:solidFill>
            <a:srgbClr val="FFCCFF"/>
          </a:solidFill>
          <a:ln w="31750" cap="flat" cmpd="sng" algn="ctr">
            <a:solidFill>
              <a:srgbClr val="000000"/>
            </a:solidFill>
            <a:prstDash val="solid"/>
          </a:ln>
          <a:effectLst/>
        </p:spPr>
        <p:txBody>
          <a:bodyPr rtlCol="0" anchor="ctr"/>
          <a:lstStyle/>
          <a:p>
            <a:pPr algn="ctr" defTabSz="914277">
              <a:defRPr/>
            </a:pPr>
            <a:endParaRPr lang="zh-CN" altLang="en-US" sz="1896" b="1" kern="0">
              <a:latin typeface="Segoe UI Black" panose="020B0A02040204020203" pitchFamily="34" charset="0"/>
              <a:cs typeface="Segoe UI Black" panose="020B0A02040204020203" pitchFamily="34" charset="0"/>
            </a:endParaRPr>
          </a:p>
        </p:txBody>
      </p:sp>
      <p:sp>
        <p:nvSpPr>
          <p:cNvPr id="280" name="Text Box 49">
            <a:extLst>
              <a:ext uri="{FF2B5EF4-FFF2-40B4-BE49-F238E27FC236}">
                <a16:creationId xmlns:a16="http://schemas.microsoft.com/office/drawing/2014/main" id="{9DCF174B-A8C9-4BAF-A13E-97D0C841F5BB}"/>
              </a:ext>
            </a:extLst>
          </p:cNvPr>
          <p:cNvSpPr txBox="1">
            <a:spLocks noChangeArrowheads="1"/>
          </p:cNvSpPr>
          <p:nvPr/>
        </p:nvSpPr>
        <p:spPr bwMode="auto">
          <a:xfrm>
            <a:off x="9156474" y="2483530"/>
            <a:ext cx="759662"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81" name="直接箭头连接符 280">
            <a:extLst>
              <a:ext uri="{FF2B5EF4-FFF2-40B4-BE49-F238E27FC236}">
                <a16:creationId xmlns:a16="http://schemas.microsoft.com/office/drawing/2014/main" id="{7CDFEC30-1BE7-45AB-AFC0-88C958AD1C94}"/>
              </a:ext>
            </a:extLst>
          </p:cNvPr>
          <p:cNvCxnSpPr/>
          <p:nvPr/>
        </p:nvCxnSpPr>
        <p:spPr>
          <a:xfrm>
            <a:off x="9096845" y="2576455"/>
            <a:ext cx="0" cy="313371"/>
          </a:xfrm>
          <a:prstGeom prst="straightConnector1">
            <a:avLst/>
          </a:prstGeom>
          <a:noFill/>
          <a:ln w="38100">
            <a:solidFill>
              <a:schemeClr val="tx1"/>
            </a:solidFill>
            <a:round/>
            <a:headEnd type="none" w="med" len="med"/>
            <a:tailEnd type="none" w="med" len="med"/>
          </a:ln>
          <a:extLst>
            <a:ext uri="{909E8E84-426E-40DD-AFC4-6F175D3DCCD1}">
              <a14:hiddenFill xmlns:a14="http://schemas.microsoft.com/office/drawing/2010/main">
                <a:noFill/>
              </a14:hiddenFill>
            </a:ext>
          </a:extLst>
        </p:spPr>
      </p:cxnSp>
      <p:sp>
        <p:nvSpPr>
          <p:cNvPr id="282" name="文本框 281">
            <a:extLst>
              <a:ext uri="{FF2B5EF4-FFF2-40B4-BE49-F238E27FC236}">
                <a16:creationId xmlns:a16="http://schemas.microsoft.com/office/drawing/2014/main" id="{5A53B643-1957-4AC8-8195-5EC3F7410010}"/>
              </a:ext>
            </a:extLst>
          </p:cNvPr>
          <p:cNvSpPr txBox="1"/>
          <p:nvPr/>
        </p:nvSpPr>
        <p:spPr>
          <a:xfrm>
            <a:off x="6769121" y="4496565"/>
            <a:ext cx="742511" cy="500906"/>
          </a:xfrm>
          <a:prstGeom prst="rect">
            <a:avLst/>
          </a:prstGeom>
          <a:noFill/>
          <a:ln>
            <a:noFill/>
          </a:ln>
        </p:spPr>
        <p:txBody>
          <a:bodyPr wrap="none" rtlCol="0">
            <a:spAutoFit/>
          </a:bodyPr>
          <a:lstStyle/>
          <a:p>
            <a:pPr algn="r" defTabSz="914277">
              <a:defRPr/>
            </a:pPr>
            <a:r>
              <a:rPr lang="en-US" altLang="zh-CN" sz="2655" kern="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IB2</a:t>
            </a:r>
            <a:endParaRPr lang="zh-CN" altLang="en-US" sz="2655" kern="0" dirty="0">
              <a:solidFill>
                <a:schemeClr val="accent5"/>
              </a:solidFill>
              <a:latin typeface="Segoe UI Black" panose="020B0A02040204020203" pitchFamily="34" charset="0"/>
              <a:ea typeface="华文细黑" pitchFamily="2" charset="-122"/>
              <a:cs typeface="Segoe UI Black" panose="020B0A02040204020203" pitchFamily="34" charset="0"/>
            </a:endParaRPr>
          </a:p>
        </p:txBody>
      </p:sp>
      <p:cxnSp>
        <p:nvCxnSpPr>
          <p:cNvPr id="283" name="直接箭头连接符 282">
            <a:extLst>
              <a:ext uri="{FF2B5EF4-FFF2-40B4-BE49-F238E27FC236}">
                <a16:creationId xmlns:a16="http://schemas.microsoft.com/office/drawing/2014/main" id="{4F1546B6-DFB6-4EE7-B8AF-C2CB0D251CDC}"/>
              </a:ext>
            </a:extLst>
          </p:cNvPr>
          <p:cNvCxnSpPr/>
          <p:nvPr/>
        </p:nvCxnSpPr>
        <p:spPr>
          <a:xfrm flipH="1">
            <a:off x="5686403" y="2882805"/>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sp>
        <p:nvSpPr>
          <p:cNvPr id="284" name="Text Box 49">
            <a:extLst>
              <a:ext uri="{FF2B5EF4-FFF2-40B4-BE49-F238E27FC236}">
                <a16:creationId xmlns:a16="http://schemas.microsoft.com/office/drawing/2014/main" id="{C4332A36-0007-41FE-993E-F483A88952F1}"/>
              </a:ext>
            </a:extLst>
          </p:cNvPr>
          <p:cNvSpPr txBox="1">
            <a:spLocks noChangeArrowheads="1"/>
          </p:cNvSpPr>
          <p:nvPr/>
        </p:nvSpPr>
        <p:spPr bwMode="auto">
          <a:xfrm>
            <a:off x="6306003" y="2686451"/>
            <a:ext cx="1196993"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AluOP</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85" name="Text Box 49">
            <a:extLst>
              <a:ext uri="{FF2B5EF4-FFF2-40B4-BE49-F238E27FC236}">
                <a16:creationId xmlns:a16="http://schemas.microsoft.com/office/drawing/2014/main" id="{CB830625-4470-4E95-9771-4084D45F82D2}"/>
              </a:ext>
            </a:extLst>
          </p:cNvPr>
          <p:cNvSpPr txBox="1">
            <a:spLocks noChangeArrowheads="1"/>
          </p:cNvSpPr>
          <p:nvPr/>
        </p:nvSpPr>
        <p:spPr bwMode="auto">
          <a:xfrm>
            <a:off x="7279495" y="2962309"/>
            <a:ext cx="1196993"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R</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IB2</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86" name="直接箭头连接符 285">
            <a:extLst>
              <a:ext uri="{FF2B5EF4-FFF2-40B4-BE49-F238E27FC236}">
                <a16:creationId xmlns:a16="http://schemas.microsoft.com/office/drawing/2014/main" id="{744C2530-2D78-4E91-9DD8-DE1D7FE5B678}"/>
              </a:ext>
            </a:extLst>
          </p:cNvPr>
          <p:cNvCxnSpPr/>
          <p:nvPr/>
        </p:nvCxnSpPr>
        <p:spPr>
          <a:xfrm>
            <a:off x="7636843" y="3429000"/>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cxnSp>
        <p:nvCxnSpPr>
          <p:cNvPr id="287" name="直接箭头连接符 286">
            <a:extLst>
              <a:ext uri="{FF2B5EF4-FFF2-40B4-BE49-F238E27FC236}">
                <a16:creationId xmlns:a16="http://schemas.microsoft.com/office/drawing/2014/main" id="{1263ACD4-A3DE-48AB-9C21-25B49509EBD4}"/>
              </a:ext>
            </a:extLst>
          </p:cNvPr>
          <p:cNvCxnSpPr/>
          <p:nvPr/>
        </p:nvCxnSpPr>
        <p:spPr>
          <a:xfrm flipH="1">
            <a:off x="9916136" y="3541968"/>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sp>
        <p:nvSpPr>
          <p:cNvPr id="288" name="Text Box 49">
            <a:extLst>
              <a:ext uri="{FF2B5EF4-FFF2-40B4-BE49-F238E27FC236}">
                <a16:creationId xmlns:a16="http://schemas.microsoft.com/office/drawing/2014/main" id="{51335640-6F85-45BC-934F-84A2BFAFC9D7}"/>
              </a:ext>
            </a:extLst>
          </p:cNvPr>
          <p:cNvSpPr txBox="1">
            <a:spLocks noChangeArrowheads="1"/>
          </p:cNvSpPr>
          <p:nvPr/>
        </p:nvSpPr>
        <p:spPr bwMode="auto">
          <a:xfrm>
            <a:off x="9916137" y="3622292"/>
            <a:ext cx="1196993"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IB1R</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89" name="直接箭头连接符 288">
            <a:extLst>
              <a:ext uri="{FF2B5EF4-FFF2-40B4-BE49-F238E27FC236}">
                <a16:creationId xmlns:a16="http://schemas.microsoft.com/office/drawing/2014/main" id="{718CFA2C-A6AF-409E-8839-6AD5D2CFDD79}"/>
              </a:ext>
            </a:extLst>
          </p:cNvPr>
          <p:cNvCxnSpPr/>
          <p:nvPr/>
        </p:nvCxnSpPr>
        <p:spPr>
          <a:xfrm>
            <a:off x="7636843" y="3702097"/>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sp>
        <p:nvSpPr>
          <p:cNvPr id="290" name="Text Box 49">
            <a:extLst>
              <a:ext uri="{FF2B5EF4-FFF2-40B4-BE49-F238E27FC236}">
                <a16:creationId xmlns:a16="http://schemas.microsoft.com/office/drawing/2014/main" id="{1C0A6F65-397C-4B13-ACA9-4BEAD376EC37}"/>
              </a:ext>
            </a:extLst>
          </p:cNvPr>
          <p:cNvSpPr txBox="1">
            <a:spLocks noChangeArrowheads="1"/>
          </p:cNvSpPr>
          <p:nvPr/>
        </p:nvSpPr>
        <p:spPr bwMode="auto">
          <a:xfrm>
            <a:off x="7279495" y="3778426"/>
            <a:ext cx="1196993"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R</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IB1</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91" name="文本框 290">
            <a:extLst>
              <a:ext uri="{FF2B5EF4-FFF2-40B4-BE49-F238E27FC236}">
                <a16:creationId xmlns:a16="http://schemas.microsoft.com/office/drawing/2014/main" id="{F790A75F-42F7-4AFB-BF68-0C956CAD082B}"/>
              </a:ext>
            </a:extLst>
          </p:cNvPr>
          <p:cNvSpPr txBox="1"/>
          <p:nvPr/>
        </p:nvSpPr>
        <p:spPr>
          <a:xfrm>
            <a:off x="6794801" y="5433494"/>
            <a:ext cx="704040" cy="500906"/>
          </a:xfrm>
          <a:prstGeom prst="rect">
            <a:avLst/>
          </a:prstGeom>
          <a:noFill/>
          <a:ln>
            <a:noFill/>
          </a:ln>
        </p:spPr>
        <p:txBody>
          <a:bodyPr wrap="none" rtlCol="0">
            <a:spAutoFit/>
          </a:bodyPr>
          <a:lstStyle/>
          <a:p>
            <a:pPr algn="r" defTabSz="914277">
              <a:defRPr/>
            </a:pPr>
            <a:r>
              <a:rPr lang="en-US" altLang="zh-CN" sz="2655" kern="0" dirty="0">
                <a:solidFill>
                  <a:srgbClr val="ED7D31"/>
                </a:solidFill>
                <a:latin typeface="Segoe UI Black" panose="020B0A02040204020203" pitchFamily="34" charset="0"/>
                <a:ea typeface="Segoe UI Black" panose="020B0A02040204020203" pitchFamily="34" charset="0"/>
                <a:cs typeface="Segoe UI Black" panose="020B0A02040204020203" pitchFamily="34" charset="0"/>
              </a:rPr>
              <a:t>IB1</a:t>
            </a:r>
            <a:endParaRPr lang="zh-CN" altLang="en-US" sz="2655" kern="0" dirty="0">
              <a:solidFill>
                <a:srgbClr val="ED7D31"/>
              </a:solidFill>
              <a:latin typeface="Segoe UI Black" panose="020B0A02040204020203" pitchFamily="34" charset="0"/>
              <a:ea typeface="华文细黑" pitchFamily="2" charset="-122"/>
              <a:cs typeface="Segoe UI Black" panose="020B0A02040204020203" pitchFamily="34" charset="0"/>
            </a:endParaRPr>
          </a:p>
        </p:txBody>
      </p:sp>
      <p:grpSp>
        <p:nvGrpSpPr>
          <p:cNvPr id="292" name="组合 291">
            <a:extLst>
              <a:ext uri="{FF2B5EF4-FFF2-40B4-BE49-F238E27FC236}">
                <a16:creationId xmlns:a16="http://schemas.microsoft.com/office/drawing/2014/main" id="{306F9DAE-8CED-4F3F-98E0-F21F75773C41}"/>
              </a:ext>
            </a:extLst>
          </p:cNvPr>
          <p:cNvGrpSpPr/>
          <p:nvPr/>
        </p:nvGrpSpPr>
        <p:grpSpPr>
          <a:xfrm>
            <a:off x="5678524" y="3558840"/>
            <a:ext cx="2875350" cy="1419997"/>
            <a:chOff x="6262113" y="3753265"/>
            <a:chExt cx="2759551" cy="1497653"/>
          </a:xfrm>
          <a:effectLst>
            <a:outerShdw blurRad="50800" dist="38100" dir="2700000" algn="tl" rotWithShape="0">
              <a:prstClr val="black">
                <a:alpha val="40000"/>
              </a:prstClr>
            </a:outerShdw>
          </a:effectLst>
        </p:grpSpPr>
        <p:cxnSp>
          <p:nvCxnSpPr>
            <p:cNvPr id="293" name="直接箭头连接符 292">
              <a:extLst>
                <a:ext uri="{FF2B5EF4-FFF2-40B4-BE49-F238E27FC236}">
                  <a16:creationId xmlns:a16="http://schemas.microsoft.com/office/drawing/2014/main" id="{0AAE7479-2FCF-4CAC-921D-DB3B4BF8620E}"/>
                </a:ext>
              </a:extLst>
            </p:cNvPr>
            <p:cNvCxnSpPr/>
            <p:nvPr/>
          </p:nvCxnSpPr>
          <p:spPr>
            <a:xfrm flipV="1">
              <a:off x="6262113" y="3753265"/>
              <a:ext cx="0" cy="1497652"/>
            </a:xfrm>
            <a:prstGeom prst="straightConnector1">
              <a:avLst/>
            </a:prstGeom>
            <a:ln w="92075">
              <a:solidFill>
                <a:schemeClr val="accent3">
                  <a:lumMod val="40000"/>
                  <a:lumOff val="60000"/>
                </a:schemeClr>
              </a:solidFill>
              <a:tailEnd type="stealth"/>
            </a:ln>
            <a:effectLst/>
          </p:spPr>
          <p:style>
            <a:lnRef idx="1">
              <a:schemeClr val="accent1"/>
            </a:lnRef>
            <a:fillRef idx="0">
              <a:schemeClr val="accent1"/>
            </a:fillRef>
            <a:effectRef idx="0">
              <a:schemeClr val="accent1"/>
            </a:effectRef>
            <a:fontRef idx="minor">
              <a:schemeClr val="tx1"/>
            </a:fontRef>
          </p:style>
        </p:cxnSp>
        <p:cxnSp>
          <p:nvCxnSpPr>
            <p:cNvPr id="294" name="直接箭头连接符 293">
              <a:extLst>
                <a:ext uri="{FF2B5EF4-FFF2-40B4-BE49-F238E27FC236}">
                  <a16:creationId xmlns:a16="http://schemas.microsoft.com/office/drawing/2014/main" id="{3EC730B5-9585-47DC-B7A8-D7C32E515A35}"/>
                </a:ext>
              </a:extLst>
            </p:cNvPr>
            <p:cNvCxnSpPr/>
            <p:nvPr/>
          </p:nvCxnSpPr>
          <p:spPr>
            <a:xfrm flipH="1">
              <a:off x="6262113" y="5250918"/>
              <a:ext cx="2759551" cy="0"/>
            </a:xfrm>
            <a:prstGeom prst="straightConnector1">
              <a:avLst/>
            </a:prstGeom>
            <a:ln w="92075" cap="sq">
              <a:solidFill>
                <a:schemeClr val="accent3">
                  <a:lumMod val="40000"/>
                  <a:lumOff val="60000"/>
                </a:schemeClr>
              </a:solidFill>
              <a:tailEnd type="none"/>
            </a:ln>
            <a:effectLst/>
          </p:spPr>
          <p:style>
            <a:lnRef idx="1">
              <a:schemeClr val="accent1"/>
            </a:lnRef>
            <a:fillRef idx="0">
              <a:schemeClr val="accent1"/>
            </a:fillRef>
            <a:effectRef idx="0">
              <a:schemeClr val="accent1"/>
            </a:effectRef>
            <a:fontRef idx="minor">
              <a:schemeClr val="tx1"/>
            </a:fontRef>
          </p:style>
        </p:cxnSp>
        <p:cxnSp>
          <p:nvCxnSpPr>
            <p:cNvPr id="295" name="直接箭头连接符 294">
              <a:extLst>
                <a:ext uri="{FF2B5EF4-FFF2-40B4-BE49-F238E27FC236}">
                  <a16:creationId xmlns:a16="http://schemas.microsoft.com/office/drawing/2014/main" id="{651E4D15-C50C-4C2F-98BB-72EB203301D3}"/>
                </a:ext>
              </a:extLst>
            </p:cNvPr>
            <p:cNvCxnSpPr/>
            <p:nvPr/>
          </p:nvCxnSpPr>
          <p:spPr>
            <a:xfrm flipV="1">
              <a:off x="9021663" y="4552035"/>
              <a:ext cx="0" cy="698882"/>
            </a:xfrm>
            <a:prstGeom prst="straightConnector1">
              <a:avLst/>
            </a:prstGeom>
            <a:ln w="92075" cap="sq">
              <a:solidFill>
                <a:schemeClr val="accent3">
                  <a:lumMod val="40000"/>
                  <a:lumOff val="60000"/>
                </a:schemeClr>
              </a:solidFill>
              <a:tailEnd type="none"/>
            </a:ln>
            <a:effectLst/>
          </p:spPr>
          <p:style>
            <a:lnRef idx="1">
              <a:schemeClr val="accent1"/>
            </a:lnRef>
            <a:fillRef idx="0">
              <a:schemeClr val="accent1"/>
            </a:fillRef>
            <a:effectRef idx="0">
              <a:schemeClr val="accent1"/>
            </a:effectRef>
            <a:fontRef idx="minor">
              <a:schemeClr val="tx1"/>
            </a:fontRef>
          </p:style>
        </p:cxnSp>
      </p:grpSp>
      <p:cxnSp>
        <p:nvCxnSpPr>
          <p:cNvPr id="296" name="直接箭头连接符 295">
            <a:extLst>
              <a:ext uri="{FF2B5EF4-FFF2-40B4-BE49-F238E27FC236}">
                <a16:creationId xmlns:a16="http://schemas.microsoft.com/office/drawing/2014/main" id="{8A8E9410-72A0-4278-88D3-8D572F5F3640}"/>
              </a:ext>
            </a:extLst>
          </p:cNvPr>
          <p:cNvCxnSpPr/>
          <p:nvPr/>
        </p:nvCxnSpPr>
        <p:spPr>
          <a:xfrm>
            <a:off x="1806981" y="5955147"/>
            <a:ext cx="8260860" cy="0"/>
          </a:xfrm>
          <a:prstGeom prst="straightConnector1">
            <a:avLst/>
          </a:prstGeom>
          <a:ln w="92075">
            <a:solidFill>
              <a:schemeClr val="bg2">
                <a:lumMod val="50000"/>
              </a:schemeClr>
            </a:solidFill>
            <a:headEnd type="none"/>
            <a:tailEnd type="none"/>
          </a:ln>
          <a:effectLst/>
        </p:spPr>
        <p:style>
          <a:lnRef idx="1">
            <a:schemeClr val="accent1"/>
          </a:lnRef>
          <a:fillRef idx="0">
            <a:schemeClr val="accent1"/>
          </a:fillRef>
          <a:effectRef idx="0">
            <a:schemeClr val="accent1"/>
          </a:effectRef>
          <a:fontRef idx="minor">
            <a:schemeClr val="tx1"/>
          </a:fontRef>
        </p:style>
      </p:cxnSp>
      <p:grpSp>
        <p:nvGrpSpPr>
          <p:cNvPr id="297" name="组合 296">
            <a:extLst>
              <a:ext uri="{FF2B5EF4-FFF2-40B4-BE49-F238E27FC236}">
                <a16:creationId xmlns:a16="http://schemas.microsoft.com/office/drawing/2014/main" id="{0EFF0BE5-9202-47D8-9277-693A39B7A78E}"/>
              </a:ext>
            </a:extLst>
          </p:cNvPr>
          <p:cNvGrpSpPr/>
          <p:nvPr/>
        </p:nvGrpSpPr>
        <p:grpSpPr>
          <a:xfrm>
            <a:off x="3635665" y="3133994"/>
            <a:ext cx="2233488" cy="477497"/>
            <a:chOff x="3791658" y="3236820"/>
            <a:chExt cx="2355631" cy="503611"/>
          </a:xfrm>
        </p:grpSpPr>
        <p:sp>
          <p:nvSpPr>
            <p:cNvPr id="298" name="文本框 297">
              <a:extLst>
                <a:ext uri="{FF2B5EF4-FFF2-40B4-BE49-F238E27FC236}">
                  <a16:creationId xmlns:a16="http://schemas.microsoft.com/office/drawing/2014/main" id="{32D343DC-DADF-49C5-B5E2-9AFDF3EBB1A9}"/>
                </a:ext>
              </a:extLst>
            </p:cNvPr>
            <p:cNvSpPr txBox="1"/>
            <p:nvPr/>
          </p:nvSpPr>
          <p:spPr>
            <a:xfrm>
              <a:off x="3791658" y="3273806"/>
              <a:ext cx="426387" cy="466625"/>
            </a:xfrm>
            <a:prstGeom prst="rect">
              <a:avLst/>
            </a:prstGeom>
            <a:noFill/>
            <a:ln>
              <a:noFill/>
            </a:ln>
          </p:spPr>
          <p:txBody>
            <a:bodyPr wrap="none" rtlCol="0">
              <a:spAutoFit/>
            </a:bodyPr>
            <a:lstStyle/>
            <a:p>
              <a:pPr algn="r" defTabSz="914277">
                <a:defRPr/>
              </a:pPr>
              <a:r>
                <a:rPr lang="en-US" altLang="zh-CN" sz="2275" kern="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2275" kern="0" dirty="0">
                <a:latin typeface="Segoe UI Black" panose="020B0A02040204020203" pitchFamily="34" charset="0"/>
                <a:ea typeface="华文细黑" pitchFamily="2" charset="-122"/>
                <a:cs typeface="Segoe UI Black" panose="020B0A02040204020203" pitchFamily="34" charset="0"/>
              </a:endParaRPr>
            </a:p>
          </p:txBody>
        </p:sp>
        <p:sp>
          <p:nvSpPr>
            <p:cNvPr id="299" name="文本框 298">
              <a:extLst>
                <a:ext uri="{FF2B5EF4-FFF2-40B4-BE49-F238E27FC236}">
                  <a16:creationId xmlns:a16="http://schemas.microsoft.com/office/drawing/2014/main" id="{E9A52E36-6164-47DE-A6BE-DA4DBC7BCD9D}"/>
                </a:ext>
              </a:extLst>
            </p:cNvPr>
            <p:cNvSpPr txBox="1"/>
            <p:nvPr/>
          </p:nvSpPr>
          <p:spPr>
            <a:xfrm>
              <a:off x="5739500" y="3236820"/>
              <a:ext cx="407789" cy="466625"/>
            </a:xfrm>
            <a:prstGeom prst="rect">
              <a:avLst/>
            </a:prstGeom>
            <a:noFill/>
            <a:ln>
              <a:noFill/>
            </a:ln>
          </p:spPr>
          <p:txBody>
            <a:bodyPr wrap="none" rtlCol="0">
              <a:spAutoFit/>
            </a:bodyPr>
            <a:lstStyle/>
            <a:p>
              <a:pPr algn="r" defTabSz="914277">
                <a:defRPr/>
              </a:pPr>
              <a:r>
                <a:rPr lang="en-US" altLang="zh-CN" sz="2275" kern="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2275" kern="0" dirty="0">
                <a:latin typeface="Segoe UI Black" panose="020B0A02040204020203" pitchFamily="34" charset="0"/>
                <a:ea typeface="华文细黑" pitchFamily="2" charset="-122"/>
                <a:cs typeface="Segoe UI Black" panose="020B0A02040204020203" pitchFamily="34" charset="0"/>
              </a:endParaRPr>
            </a:p>
          </p:txBody>
        </p:sp>
      </p:grpSp>
      <p:grpSp>
        <p:nvGrpSpPr>
          <p:cNvPr id="302" name="组合 301">
            <a:extLst>
              <a:ext uri="{FF2B5EF4-FFF2-40B4-BE49-F238E27FC236}">
                <a16:creationId xmlns:a16="http://schemas.microsoft.com/office/drawing/2014/main" id="{8EFE171E-E670-4B1E-8F7D-C4805517529F}"/>
              </a:ext>
            </a:extLst>
          </p:cNvPr>
          <p:cNvGrpSpPr/>
          <p:nvPr/>
        </p:nvGrpSpPr>
        <p:grpSpPr>
          <a:xfrm>
            <a:off x="4313060" y="4563256"/>
            <a:ext cx="1318281" cy="312944"/>
            <a:chOff x="4548930" y="4812611"/>
            <a:chExt cx="1390375" cy="330058"/>
          </a:xfrm>
        </p:grpSpPr>
        <p:cxnSp>
          <p:nvCxnSpPr>
            <p:cNvPr id="303" name="直接箭头连接符 302">
              <a:extLst>
                <a:ext uri="{FF2B5EF4-FFF2-40B4-BE49-F238E27FC236}">
                  <a16:creationId xmlns:a16="http://schemas.microsoft.com/office/drawing/2014/main" id="{3838F1C1-08BF-4E03-94A0-B86036C811D0}"/>
                </a:ext>
              </a:extLst>
            </p:cNvPr>
            <p:cNvCxnSpPr/>
            <p:nvPr/>
          </p:nvCxnSpPr>
          <p:spPr>
            <a:xfrm flipH="1">
              <a:off x="4548930" y="4822542"/>
              <a:ext cx="675750" cy="0"/>
            </a:xfrm>
            <a:prstGeom prst="straightConnector1">
              <a:avLst/>
            </a:prstGeom>
            <a:noFill/>
            <a:ln w="38100">
              <a:solidFill>
                <a:srgbClr val="0000FF"/>
              </a:solidFill>
              <a:round/>
              <a:headEnd w="lg" len="lg"/>
              <a:tailEnd type="stealth" w="lg" len="lg"/>
            </a:ln>
            <a:extLst>
              <a:ext uri="{909E8E84-426E-40DD-AFC4-6F175D3DCCD1}">
                <a14:hiddenFill xmlns:a14="http://schemas.microsoft.com/office/drawing/2010/main">
                  <a:noFill/>
                </a14:hiddenFill>
              </a:ext>
            </a:extLst>
          </p:spPr>
        </p:cxnSp>
        <p:sp>
          <p:nvSpPr>
            <p:cNvPr id="304" name="Text Box 49">
              <a:extLst>
                <a:ext uri="{FF2B5EF4-FFF2-40B4-BE49-F238E27FC236}">
                  <a16:creationId xmlns:a16="http://schemas.microsoft.com/office/drawing/2014/main" id="{A26F895B-5212-49AC-AACA-02AC975884BC}"/>
                </a:ext>
              </a:extLst>
            </p:cNvPr>
            <p:cNvSpPr txBox="1">
              <a:spLocks noChangeArrowheads="1"/>
            </p:cNvSpPr>
            <p:nvPr/>
          </p:nvSpPr>
          <p:spPr bwMode="auto">
            <a:xfrm>
              <a:off x="4676851" y="4812611"/>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IB</a:t>
              </a:r>
              <a:r>
                <a:rPr lang="en-US" altLang="zh-CN" sz="1896"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LA</a:t>
              </a:r>
              <a:endParaRPr lang="en-US" altLang="zh-CN" sz="4551"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305" name="直接箭头连接符 304">
            <a:extLst>
              <a:ext uri="{FF2B5EF4-FFF2-40B4-BE49-F238E27FC236}">
                <a16:creationId xmlns:a16="http://schemas.microsoft.com/office/drawing/2014/main" id="{AB14203E-A1BD-44A2-AF4A-6DF3100DDD61}"/>
              </a:ext>
            </a:extLst>
          </p:cNvPr>
          <p:cNvCxnSpPr/>
          <p:nvPr/>
        </p:nvCxnSpPr>
        <p:spPr>
          <a:xfrm flipV="1">
            <a:off x="3852746" y="4869725"/>
            <a:ext cx="0" cy="1059859"/>
          </a:xfrm>
          <a:prstGeom prst="straightConnector1">
            <a:avLst/>
          </a:prstGeom>
          <a:ln w="92075">
            <a:solidFill>
              <a:srgbClr val="FF6600"/>
            </a:solidFill>
            <a:tailEnd type="stealth"/>
          </a:ln>
          <a:effectLst/>
        </p:spPr>
        <p:style>
          <a:lnRef idx="1">
            <a:schemeClr val="accent1"/>
          </a:lnRef>
          <a:fillRef idx="0">
            <a:schemeClr val="accent1"/>
          </a:fillRef>
          <a:effectRef idx="0">
            <a:schemeClr val="accent1"/>
          </a:effectRef>
          <a:fontRef idx="minor">
            <a:schemeClr val="tx1"/>
          </a:fontRef>
        </p:style>
      </p:cxnSp>
      <p:cxnSp>
        <p:nvCxnSpPr>
          <p:cNvPr id="306" name="直接箭头连接符 305">
            <a:extLst>
              <a:ext uri="{FF2B5EF4-FFF2-40B4-BE49-F238E27FC236}">
                <a16:creationId xmlns:a16="http://schemas.microsoft.com/office/drawing/2014/main" id="{DAE82AA2-C05A-45B9-A9AF-9A187F321850}"/>
              </a:ext>
            </a:extLst>
          </p:cNvPr>
          <p:cNvCxnSpPr/>
          <p:nvPr/>
        </p:nvCxnSpPr>
        <p:spPr>
          <a:xfrm flipV="1">
            <a:off x="9083766" y="4251904"/>
            <a:ext cx="0" cy="1641903"/>
          </a:xfrm>
          <a:prstGeom prst="straightConnector1">
            <a:avLst/>
          </a:prstGeom>
          <a:ln w="92075">
            <a:solidFill>
              <a:srgbClr val="FF6600"/>
            </a:solidFill>
            <a:headEnd type="stealth"/>
            <a:tailEnd type="none"/>
          </a:ln>
          <a:effectLst/>
        </p:spPr>
        <p:style>
          <a:lnRef idx="1">
            <a:schemeClr val="accent1"/>
          </a:lnRef>
          <a:fillRef idx="0">
            <a:schemeClr val="accent1"/>
          </a:fillRef>
          <a:effectRef idx="0">
            <a:schemeClr val="accent1"/>
          </a:effectRef>
          <a:fontRef idx="minor">
            <a:schemeClr val="tx1"/>
          </a:fontRef>
        </p:style>
      </p:cxnSp>
      <p:grpSp>
        <p:nvGrpSpPr>
          <p:cNvPr id="307" name="组合 306">
            <a:extLst>
              <a:ext uri="{FF2B5EF4-FFF2-40B4-BE49-F238E27FC236}">
                <a16:creationId xmlns:a16="http://schemas.microsoft.com/office/drawing/2014/main" id="{4485E380-180A-4889-80BB-775DD4EA4E5D}"/>
              </a:ext>
            </a:extLst>
          </p:cNvPr>
          <p:cNvGrpSpPr/>
          <p:nvPr/>
        </p:nvGrpSpPr>
        <p:grpSpPr>
          <a:xfrm>
            <a:off x="7279495" y="3702097"/>
            <a:ext cx="1196993" cy="389273"/>
            <a:chOff x="7677592" y="3904357"/>
            <a:chExt cx="1262454" cy="410561"/>
          </a:xfrm>
        </p:grpSpPr>
        <p:cxnSp>
          <p:nvCxnSpPr>
            <p:cNvPr id="308" name="直接箭头连接符 307">
              <a:extLst>
                <a:ext uri="{FF2B5EF4-FFF2-40B4-BE49-F238E27FC236}">
                  <a16:creationId xmlns:a16="http://schemas.microsoft.com/office/drawing/2014/main" id="{CC93F826-EA60-47C1-BA84-7A8FB0AC3082}"/>
                </a:ext>
              </a:extLst>
            </p:cNvPr>
            <p:cNvCxnSpPr/>
            <p:nvPr/>
          </p:nvCxnSpPr>
          <p:spPr>
            <a:xfrm>
              <a:off x="8054483" y="3904357"/>
              <a:ext cx="675750" cy="0"/>
            </a:xfrm>
            <a:prstGeom prst="straightConnector1">
              <a:avLst/>
            </a:prstGeom>
            <a:noFill/>
            <a:ln w="38100">
              <a:solidFill>
                <a:srgbClr val="0000FF"/>
              </a:solidFill>
              <a:round/>
              <a:headEnd w="lg" len="lg"/>
              <a:tailEnd type="stealth" w="lg" len="lg"/>
            </a:ln>
            <a:extLst>
              <a:ext uri="{909E8E84-426E-40DD-AFC4-6F175D3DCCD1}">
                <a14:hiddenFill xmlns:a14="http://schemas.microsoft.com/office/drawing/2010/main">
                  <a:noFill/>
                </a14:hiddenFill>
              </a:ext>
            </a:extLst>
          </p:spPr>
        </p:cxnSp>
        <p:sp>
          <p:nvSpPr>
            <p:cNvPr id="309" name="Text Box 49">
              <a:extLst>
                <a:ext uri="{FF2B5EF4-FFF2-40B4-BE49-F238E27FC236}">
                  <a16:creationId xmlns:a16="http://schemas.microsoft.com/office/drawing/2014/main" id="{91C928B8-68A0-4107-AB6B-62AEA419F895}"/>
                </a:ext>
              </a:extLst>
            </p:cNvPr>
            <p:cNvSpPr txBox="1">
              <a:spLocks noChangeArrowheads="1"/>
            </p:cNvSpPr>
            <p:nvPr/>
          </p:nvSpPr>
          <p:spPr bwMode="auto">
            <a:xfrm>
              <a:off x="7677592" y="3984860"/>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R</a:t>
              </a:r>
              <a:r>
                <a:rPr lang="en-US" altLang="zh-CN" sz="1896"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r>
                <a:rPr lang="en-US" altLang="zh-CN" sz="1896"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IB1</a:t>
              </a:r>
              <a:endParaRPr lang="en-US" altLang="zh-CN" sz="4551"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310" name="直接箭头连接符 309">
            <a:extLst>
              <a:ext uri="{FF2B5EF4-FFF2-40B4-BE49-F238E27FC236}">
                <a16:creationId xmlns:a16="http://schemas.microsoft.com/office/drawing/2014/main" id="{77CED03B-DEDB-4864-AD20-E60DAA80AFBD}"/>
              </a:ext>
            </a:extLst>
          </p:cNvPr>
          <p:cNvCxnSpPr/>
          <p:nvPr/>
        </p:nvCxnSpPr>
        <p:spPr>
          <a:xfrm>
            <a:off x="1806981" y="5955147"/>
            <a:ext cx="8260860" cy="0"/>
          </a:xfrm>
          <a:prstGeom prst="straightConnector1">
            <a:avLst/>
          </a:prstGeom>
          <a:ln w="92075">
            <a:solidFill>
              <a:srgbClr val="FF6600"/>
            </a:solidFill>
            <a:headEnd type="none"/>
            <a:tailEnd type="none"/>
          </a:ln>
          <a:effectLst/>
        </p:spPr>
        <p:style>
          <a:lnRef idx="1">
            <a:schemeClr val="accent1"/>
          </a:lnRef>
          <a:fillRef idx="0">
            <a:schemeClr val="accent1"/>
          </a:fillRef>
          <a:effectRef idx="0">
            <a:schemeClr val="accent1"/>
          </a:effectRef>
          <a:fontRef idx="minor">
            <a:schemeClr val="tx1"/>
          </a:fontRef>
        </p:style>
      </p:cxnSp>
      <p:sp>
        <p:nvSpPr>
          <p:cNvPr id="311" name="矩形 310">
            <a:extLst>
              <a:ext uri="{FF2B5EF4-FFF2-40B4-BE49-F238E27FC236}">
                <a16:creationId xmlns:a16="http://schemas.microsoft.com/office/drawing/2014/main" id="{26A4AAF9-FDAA-4F7D-B2C1-B0E735F0AF63}"/>
              </a:ext>
            </a:extLst>
          </p:cNvPr>
          <p:cNvSpPr/>
          <p:nvPr/>
        </p:nvSpPr>
        <p:spPr>
          <a:xfrm>
            <a:off x="2726366" y="4175429"/>
            <a:ext cx="635110" cy="388824"/>
          </a:xfrm>
          <a:prstGeom prst="rect">
            <a:avLst/>
          </a:prstGeom>
        </p:spPr>
        <p:txBody>
          <a:bodyPr wrap="none">
            <a:spAutoFit/>
          </a:bodyPr>
          <a:lstStyle/>
          <a:p>
            <a:pPr marL="12698">
              <a:lnSpc>
                <a:spcPts val="1975"/>
              </a:lnSpc>
            </a:pPr>
            <a:r>
              <a:rPr lang="zh-CN" altLang="en-US" sz="3413"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sp>
        <p:nvSpPr>
          <p:cNvPr id="312" name="矩形 311">
            <a:extLst>
              <a:ext uri="{FF2B5EF4-FFF2-40B4-BE49-F238E27FC236}">
                <a16:creationId xmlns:a16="http://schemas.microsoft.com/office/drawing/2014/main" id="{3A209BB2-6B02-4E47-890D-17BADEE6D369}"/>
              </a:ext>
            </a:extLst>
          </p:cNvPr>
          <p:cNvSpPr/>
          <p:nvPr/>
        </p:nvSpPr>
        <p:spPr>
          <a:xfrm>
            <a:off x="8372999" y="5252637"/>
            <a:ext cx="655949" cy="348813"/>
          </a:xfrm>
          <a:prstGeom prst="rect">
            <a:avLst/>
          </a:prstGeom>
        </p:spPr>
        <p:txBody>
          <a:bodyPr wrap="none">
            <a:spAutoFit/>
          </a:bodyPr>
          <a:lstStyle/>
          <a:p>
            <a:pPr marL="12698">
              <a:lnSpc>
                <a:spcPts val="1975"/>
              </a:lnSpc>
            </a:pPr>
            <a:r>
              <a:rPr lang="en-US" altLang="zh-CN" sz="1896"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6" b="1" baseline="-25000"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0</a:t>
            </a:r>
            <a:r>
              <a:rPr lang="en-US" altLang="zh-CN" sz="1896"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a:t>
            </a:r>
            <a:endParaRPr lang="en-US" altLang="zh-CN" sz="1896" b="1" baseline="-25000"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13" name="矩形 312">
            <a:extLst>
              <a:ext uri="{FF2B5EF4-FFF2-40B4-BE49-F238E27FC236}">
                <a16:creationId xmlns:a16="http://schemas.microsoft.com/office/drawing/2014/main" id="{5A3A44C6-C213-4C72-BA12-53FA9ED97107}"/>
              </a:ext>
            </a:extLst>
          </p:cNvPr>
          <p:cNvSpPr/>
          <p:nvPr/>
        </p:nvSpPr>
        <p:spPr>
          <a:xfrm>
            <a:off x="3936348" y="5256794"/>
            <a:ext cx="655949" cy="348813"/>
          </a:xfrm>
          <a:prstGeom prst="rect">
            <a:avLst/>
          </a:prstGeom>
        </p:spPr>
        <p:txBody>
          <a:bodyPr wrap="none">
            <a:spAutoFit/>
          </a:bodyPr>
          <a:lstStyle/>
          <a:p>
            <a:pPr marL="12698">
              <a:lnSpc>
                <a:spcPts val="1975"/>
              </a:lnSpc>
            </a:pPr>
            <a:r>
              <a:rPr lang="en-US" altLang="zh-CN" sz="1896"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6" b="1" baseline="-25000"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0</a:t>
            </a:r>
            <a:r>
              <a:rPr lang="en-US" altLang="zh-CN" sz="1896"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a:t>
            </a:r>
            <a:endParaRPr lang="en-US" altLang="zh-CN" sz="1896" b="1" baseline="-25000"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14" name="Text Box 49">
            <a:extLst>
              <a:ext uri="{FF2B5EF4-FFF2-40B4-BE49-F238E27FC236}">
                <a16:creationId xmlns:a16="http://schemas.microsoft.com/office/drawing/2014/main" id="{D7772BE9-61FC-4E2F-925C-2909A04B6D3C}"/>
              </a:ext>
            </a:extLst>
          </p:cNvPr>
          <p:cNvSpPr txBox="1">
            <a:spLocks noChangeArrowheads="1"/>
          </p:cNvSpPr>
          <p:nvPr/>
        </p:nvSpPr>
        <p:spPr bwMode="auto">
          <a:xfrm>
            <a:off x="2770015" y="4546833"/>
            <a:ext cx="759662"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1" baseline="-25000"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15" name="直接箭头连接符 314">
            <a:extLst>
              <a:ext uri="{FF2B5EF4-FFF2-40B4-BE49-F238E27FC236}">
                <a16:creationId xmlns:a16="http://schemas.microsoft.com/office/drawing/2014/main" id="{D022019B-6771-42E2-BD01-A6D95D38170F}"/>
              </a:ext>
            </a:extLst>
          </p:cNvPr>
          <p:cNvCxnSpPr/>
          <p:nvPr/>
        </p:nvCxnSpPr>
        <p:spPr>
          <a:xfrm flipV="1">
            <a:off x="3852746" y="3545345"/>
            <a:ext cx="0" cy="728592"/>
          </a:xfrm>
          <a:prstGeom prst="straightConnector1">
            <a:avLst/>
          </a:prstGeom>
          <a:ln w="92075">
            <a:solidFill>
              <a:srgbClr val="FF6600"/>
            </a:solidFill>
            <a:tailEnd type="stealth"/>
          </a:ln>
          <a:effectLst/>
        </p:spPr>
        <p:style>
          <a:lnRef idx="1">
            <a:schemeClr val="accent1"/>
          </a:lnRef>
          <a:fillRef idx="0">
            <a:schemeClr val="accent1"/>
          </a:fillRef>
          <a:effectRef idx="0">
            <a:schemeClr val="accent1"/>
          </a:effectRef>
          <a:fontRef idx="minor">
            <a:schemeClr val="tx1"/>
          </a:fontRef>
        </p:style>
      </p:cxnSp>
      <p:grpSp>
        <p:nvGrpSpPr>
          <p:cNvPr id="316" name="组合 315">
            <a:extLst>
              <a:ext uri="{FF2B5EF4-FFF2-40B4-BE49-F238E27FC236}">
                <a16:creationId xmlns:a16="http://schemas.microsoft.com/office/drawing/2014/main" id="{B9D0E9FE-FE73-4DD1-BBA4-BA8A90CA17C0}"/>
              </a:ext>
            </a:extLst>
          </p:cNvPr>
          <p:cNvGrpSpPr/>
          <p:nvPr/>
        </p:nvGrpSpPr>
        <p:grpSpPr>
          <a:xfrm>
            <a:off x="3333203" y="4275621"/>
            <a:ext cx="979856" cy="594102"/>
            <a:chOff x="2828975" y="4455551"/>
            <a:chExt cx="1495040" cy="626592"/>
          </a:xfrm>
          <a:solidFill>
            <a:srgbClr val="FF6600"/>
          </a:solidFill>
        </p:grpSpPr>
        <p:sp>
          <p:nvSpPr>
            <p:cNvPr id="317" name="矩形 316">
              <a:extLst>
                <a:ext uri="{FF2B5EF4-FFF2-40B4-BE49-F238E27FC236}">
                  <a16:creationId xmlns:a16="http://schemas.microsoft.com/office/drawing/2014/main" id="{DD01E8FE-00E4-4F15-94C0-0FAD62DD5405}"/>
                </a:ext>
              </a:extLst>
            </p:cNvPr>
            <p:cNvSpPr/>
            <p:nvPr/>
          </p:nvSpPr>
          <p:spPr>
            <a:xfrm>
              <a:off x="2828975" y="4455551"/>
              <a:ext cx="1495040" cy="626592"/>
            </a:xfrm>
            <a:prstGeom prst="rect">
              <a:avLst/>
            </a:prstGeom>
            <a:grpFill/>
            <a:ln w="3175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896" b="1" kern="0" baseline="-25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0</a:t>
              </a:r>
              <a:r>
                <a:rPr lang="en-US" altLang="zh-CN" sz="1896"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b="1" kern="0" dirty="0">
                <a:solidFill>
                  <a:schemeClr val="bg1"/>
                </a:solidFill>
                <a:latin typeface="Segoe UI Black" panose="020B0A02040204020203" pitchFamily="34" charset="0"/>
                <a:cs typeface="Segoe UI Black" panose="020B0A02040204020203" pitchFamily="34" charset="0"/>
              </a:endParaRPr>
            </a:p>
          </p:txBody>
        </p:sp>
        <p:sp>
          <p:nvSpPr>
            <p:cNvPr id="318" name="等腰三角形 317">
              <a:extLst>
                <a:ext uri="{FF2B5EF4-FFF2-40B4-BE49-F238E27FC236}">
                  <a16:creationId xmlns:a16="http://schemas.microsoft.com/office/drawing/2014/main" id="{95385243-5BBD-4C86-8828-B8137A835EDA}"/>
                </a:ext>
              </a:extLst>
            </p:cNvPr>
            <p:cNvSpPr/>
            <p:nvPr/>
          </p:nvSpPr>
          <p:spPr>
            <a:xfrm rot="5400000">
              <a:off x="2796534" y="4677629"/>
              <a:ext cx="247318" cy="182436"/>
            </a:xfrm>
            <a:prstGeom prst="triangle">
              <a:avLst>
                <a:gd name="adj" fmla="val 50001"/>
              </a:avLst>
            </a:prstGeom>
            <a:grpFill/>
            <a:ln w="31750" cap="flat" cmpd="sng" algn="ctr">
              <a:solidFill>
                <a:srgbClr val="000000"/>
              </a:solidFill>
              <a:prstDash val="solid"/>
            </a:ln>
            <a:effectLst/>
          </p:spPr>
          <p:txBody>
            <a:bodyPr rtlCol="0" anchor="ctr"/>
            <a:lstStyle/>
            <a:p>
              <a:pPr algn="ctr" defTabSz="914277">
                <a:defRPr/>
              </a:pPr>
              <a:endParaRPr lang="zh-CN" altLang="en-US" sz="1896" b="1" kern="0">
                <a:solidFill>
                  <a:schemeClr val="bg1"/>
                </a:solidFill>
                <a:latin typeface="Segoe UI Black" panose="020B0A02040204020203" pitchFamily="34" charset="0"/>
                <a:cs typeface="Segoe UI Black" panose="020B0A02040204020203" pitchFamily="34" charset="0"/>
              </a:endParaRPr>
            </a:p>
          </p:txBody>
        </p:sp>
      </p:grpSp>
      <p:cxnSp>
        <p:nvCxnSpPr>
          <p:cNvPr id="319" name="直接箭头连接符 318">
            <a:extLst>
              <a:ext uri="{FF2B5EF4-FFF2-40B4-BE49-F238E27FC236}">
                <a16:creationId xmlns:a16="http://schemas.microsoft.com/office/drawing/2014/main" id="{13BAF886-2DDB-4B6C-9EC1-C9724E540F8D}"/>
              </a:ext>
            </a:extLst>
          </p:cNvPr>
          <p:cNvCxnSpPr/>
          <p:nvPr/>
        </p:nvCxnSpPr>
        <p:spPr>
          <a:xfrm>
            <a:off x="9574612" y="4272895"/>
            <a:ext cx="0" cy="1653963"/>
          </a:xfrm>
          <a:prstGeom prst="straightConnector1">
            <a:avLst/>
          </a:prstGeom>
          <a:ln w="92075">
            <a:solidFill>
              <a:srgbClr val="00B050"/>
            </a:solidFill>
            <a:headEnd type="stealth"/>
            <a:tailEnd type="none"/>
          </a:ln>
          <a:effectLst/>
        </p:spPr>
        <p:style>
          <a:lnRef idx="1">
            <a:schemeClr val="accent1"/>
          </a:lnRef>
          <a:fillRef idx="0">
            <a:schemeClr val="accent1"/>
          </a:fillRef>
          <a:effectRef idx="0">
            <a:schemeClr val="accent1"/>
          </a:effectRef>
          <a:fontRef idx="minor">
            <a:schemeClr val="tx1"/>
          </a:fontRef>
        </p:style>
      </p:cxnSp>
      <p:grpSp>
        <p:nvGrpSpPr>
          <p:cNvPr id="320" name="组合 319">
            <a:extLst>
              <a:ext uri="{FF2B5EF4-FFF2-40B4-BE49-F238E27FC236}">
                <a16:creationId xmlns:a16="http://schemas.microsoft.com/office/drawing/2014/main" id="{7D030BE8-1DAC-4BEC-BA0E-A1D08892661C}"/>
              </a:ext>
            </a:extLst>
          </p:cNvPr>
          <p:cNvGrpSpPr/>
          <p:nvPr/>
        </p:nvGrpSpPr>
        <p:grpSpPr>
          <a:xfrm>
            <a:off x="2330605" y="2029547"/>
            <a:ext cx="2363042" cy="3875276"/>
            <a:chOff x="2374973" y="2136912"/>
            <a:chExt cx="2434291" cy="3992118"/>
          </a:xfrm>
          <a:effectLst/>
        </p:grpSpPr>
        <p:cxnSp>
          <p:nvCxnSpPr>
            <p:cNvPr id="321" name="直接连接符 320">
              <a:extLst>
                <a:ext uri="{FF2B5EF4-FFF2-40B4-BE49-F238E27FC236}">
                  <a16:creationId xmlns:a16="http://schemas.microsoft.com/office/drawing/2014/main" id="{7BE23254-3C16-40ED-ABC4-4AEB0D8007A0}"/>
                </a:ext>
              </a:extLst>
            </p:cNvPr>
            <p:cNvCxnSpPr/>
            <p:nvPr/>
          </p:nvCxnSpPr>
          <p:spPr>
            <a:xfrm>
              <a:off x="2374973" y="2136912"/>
              <a:ext cx="2359687" cy="0"/>
            </a:xfrm>
            <a:prstGeom prst="line">
              <a:avLst/>
            </a:prstGeom>
            <a:ln w="92075" cap="sq">
              <a:solidFill>
                <a:srgbClr val="00B050"/>
              </a:solidFill>
              <a:tailEnd type="none"/>
            </a:ln>
            <a:effectLst/>
          </p:spPr>
          <p:style>
            <a:lnRef idx="1">
              <a:schemeClr val="accent1"/>
            </a:lnRef>
            <a:fillRef idx="0">
              <a:schemeClr val="accent1"/>
            </a:fillRef>
            <a:effectRef idx="0">
              <a:schemeClr val="accent1"/>
            </a:effectRef>
            <a:fontRef idx="minor">
              <a:schemeClr val="tx1"/>
            </a:fontRef>
          </p:style>
        </p:cxnSp>
        <p:cxnSp>
          <p:nvCxnSpPr>
            <p:cNvPr id="322" name="直接箭头连接符 321">
              <a:extLst>
                <a:ext uri="{FF2B5EF4-FFF2-40B4-BE49-F238E27FC236}">
                  <a16:creationId xmlns:a16="http://schemas.microsoft.com/office/drawing/2014/main" id="{220267C3-0B79-4E0B-BB78-84858242FE00}"/>
                </a:ext>
              </a:extLst>
            </p:cNvPr>
            <p:cNvCxnSpPr/>
            <p:nvPr/>
          </p:nvCxnSpPr>
          <p:spPr>
            <a:xfrm flipV="1">
              <a:off x="4809264" y="2136913"/>
              <a:ext cx="0" cy="480542"/>
            </a:xfrm>
            <a:prstGeom prst="straightConnector1">
              <a:avLst/>
            </a:prstGeom>
            <a:ln w="92075" cap="sq">
              <a:solidFill>
                <a:srgbClr val="00B050"/>
              </a:solidFill>
              <a:tailEnd type="none"/>
            </a:ln>
            <a:effectLst/>
          </p:spPr>
          <p:style>
            <a:lnRef idx="1">
              <a:schemeClr val="accent1"/>
            </a:lnRef>
            <a:fillRef idx="0">
              <a:schemeClr val="accent1"/>
            </a:fillRef>
            <a:effectRef idx="0">
              <a:schemeClr val="accent1"/>
            </a:effectRef>
            <a:fontRef idx="minor">
              <a:schemeClr val="tx1"/>
            </a:fontRef>
          </p:style>
        </p:cxnSp>
        <p:cxnSp>
          <p:nvCxnSpPr>
            <p:cNvPr id="323" name="直接箭头连接符 322">
              <a:extLst>
                <a:ext uri="{FF2B5EF4-FFF2-40B4-BE49-F238E27FC236}">
                  <a16:creationId xmlns:a16="http://schemas.microsoft.com/office/drawing/2014/main" id="{1413C2A9-9197-44A9-9FEC-4E8CA0D73146}"/>
                </a:ext>
              </a:extLst>
            </p:cNvPr>
            <p:cNvCxnSpPr/>
            <p:nvPr/>
          </p:nvCxnSpPr>
          <p:spPr>
            <a:xfrm>
              <a:off x="2375196" y="2144912"/>
              <a:ext cx="0" cy="3984118"/>
            </a:xfrm>
            <a:prstGeom prst="straightConnector1">
              <a:avLst/>
            </a:prstGeom>
            <a:ln w="92075" cap="sq">
              <a:solidFill>
                <a:srgbClr val="00B050"/>
              </a:solidFill>
              <a:tailEnd type="stealth"/>
            </a:ln>
            <a:effectLst/>
          </p:spPr>
          <p:style>
            <a:lnRef idx="1">
              <a:schemeClr val="accent1"/>
            </a:lnRef>
            <a:fillRef idx="0">
              <a:schemeClr val="accent1"/>
            </a:fillRef>
            <a:effectRef idx="0">
              <a:schemeClr val="accent1"/>
            </a:effectRef>
            <a:fontRef idx="minor">
              <a:schemeClr val="tx1"/>
            </a:fontRef>
          </p:style>
        </p:cxnSp>
      </p:grpSp>
      <p:sp>
        <p:nvSpPr>
          <p:cNvPr id="324" name="任意多边形 110">
            <a:extLst>
              <a:ext uri="{FF2B5EF4-FFF2-40B4-BE49-F238E27FC236}">
                <a16:creationId xmlns:a16="http://schemas.microsoft.com/office/drawing/2014/main" id="{127335F5-A591-4C8C-9CB1-88A757536545}"/>
              </a:ext>
            </a:extLst>
          </p:cNvPr>
          <p:cNvSpPr/>
          <p:nvPr/>
        </p:nvSpPr>
        <p:spPr>
          <a:xfrm>
            <a:off x="3145146" y="2481922"/>
            <a:ext cx="3198046" cy="1074862"/>
          </a:xfrm>
          <a:custGeom>
            <a:avLst/>
            <a:gdLst>
              <a:gd name="connsiteX0" fmla="*/ 511175 w 1530350"/>
              <a:gd name="connsiteY0" fmla="*/ 3175 h 514350"/>
              <a:gd name="connsiteX1" fmla="*/ 0 w 1530350"/>
              <a:gd name="connsiteY1" fmla="*/ 514350 h 514350"/>
              <a:gd name="connsiteX2" fmla="*/ 615950 w 1530350"/>
              <a:gd name="connsiteY2" fmla="*/ 514350 h 514350"/>
              <a:gd name="connsiteX3" fmla="*/ 765175 w 1530350"/>
              <a:gd name="connsiteY3" fmla="*/ 365125 h 514350"/>
              <a:gd name="connsiteX4" fmla="*/ 908050 w 1530350"/>
              <a:gd name="connsiteY4" fmla="*/ 508000 h 514350"/>
              <a:gd name="connsiteX5" fmla="*/ 1530350 w 1530350"/>
              <a:gd name="connsiteY5" fmla="*/ 508000 h 514350"/>
              <a:gd name="connsiteX6" fmla="*/ 1022350 w 1530350"/>
              <a:gd name="connsiteY6" fmla="*/ 0 h 514350"/>
              <a:gd name="connsiteX7" fmla="*/ 511175 w 1530350"/>
              <a:gd name="connsiteY7" fmla="*/ 317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0350" h="514350">
                <a:moveTo>
                  <a:pt x="511175" y="3175"/>
                </a:moveTo>
                <a:lnTo>
                  <a:pt x="0" y="514350"/>
                </a:lnTo>
                <a:lnTo>
                  <a:pt x="615950" y="514350"/>
                </a:lnTo>
                <a:lnTo>
                  <a:pt x="765175" y="365125"/>
                </a:lnTo>
                <a:lnTo>
                  <a:pt x="908050" y="508000"/>
                </a:lnTo>
                <a:lnTo>
                  <a:pt x="1530350" y="508000"/>
                </a:lnTo>
                <a:lnTo>
                  <a:pt x="1022350" y="0"/>
                </a:lnTo>
                <a:lnTo>
                  <a:pt x="511175" y="3175"/>
                </a:lnTo>
                <a:close/>
              </a:path>
            </a:pathLst>
          </a:custGeom>
          <a:solidFill>
            <a:schemeClr val="accent6">
              <a:lumMod val="40000"/>
              <a:lumOff val="60000"/>
            </a:schemeClr>
          </a:solidFill>
          <a:ln w="3810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2655" kern="0"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2655" kern="0" dirty="0">
              <a:latin typeface="Segoe UI Black" panose="020B0A02040204020203" pitchFamily="34" charset="0"/>
              <a:ea typeface="微软雅黑"/>
              <a:cs typeface="Segoe UI Black" panose="020B0A02040204020203" pitchFamily="34" charset="0"/>
            </a:endParaRPr>
          </a:p>
        </p:txBody>
      </p:sp>
      <p:grpSp>
        <p:nvGrpSpPr>
          <p:cNvPr id="325" name="组合 324">
            <a:extLst>
              <a:ext uri="{FF2B5EF4-FFF2-40B4-BE49-F238E27FC236}">
                <a16:creationId xmlns:a16="http://schemas.microsoft.com/office/drawing/2014/main" id="{55AECBAD-FDD7-4E8A-AB8F-8166E68D28C3}"/>
              </a:ext>
            </a:extLst>
          </p:cNvPr>
          <p:cNvGrpSpPr/>
          <p:nvPr/>
        </p:nvGrpSpPr>
        <p:grpSpPr>
          <a:xfrm>
            <a:off x="5686403" y="2686451"/>
            <a:ext cx="1816593" cy="312944"/>
            <a:chOff x="5997378" y="2833168"/>
            <a:chExt cx="1915938" cy="330058"/>
          </a:xfrm>
        </p:grpSpPr>
        <p:cxnSp>
          <p:nvCxnSpPr>
            <p:cNvPr id="326" name="直接箭头连接符 325">
              <a:extLst>
                <a:ext uri="{FF2B5EF4-FFF2-40B4-BE49-F238E27FC236}">
                  <a16:creationId xmlns:a16="http://schemas.microsoft.com/office/drawing/2014/main" id="{DB5A4495-76A5-4581-89FF-716544532075}"/>
                </a:ext>
              </a:extLst>
            </p:cNvPr>
            <p:cNvCxnSpPr/>
            <p:nvPr/>
          </p:nvCxnSpPr>
          <p:spPr>
            <a:xfrm flipH="1">
              <a:off x="5997378" y="3040260"/>
              <a:ext cx="675750" cy="0"/>
            </a:xfrm>
            <a:prstGeom prst="straightConnector1">
              <a:avLst/>
            </a:prstGeom>
            <a:noFill/>
            <a:ln w="381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27" name="Text Box 49">
              <a:extLst>
                <a:ext uri="{FF2B5EF4-FFF2-40B4-BE49-F238E27FC236}">
                  <a16:creationId xmlns:a16="http://schemas.microsoft.com/office/drawing/2014/main" id="{0D0423F0-A66F-48C2-B374-5DE36367D48A}"/>
                </a:ext>
              </a:extLst>
            </p:cNvPr>
            <p:cNvSpPr txBox="1">
              <a:spLocks noChangeArrowheads="1"/>
            </p:cNvSpPr>
            <p:nvPr/>
          </p:nvSpPr>
          <p:spPr bwMode="auto">
            <a:xfrm>
              <a:off x="6650862" y="2833168"/>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AluOP</a:t>
              </a:r>
              <a:endParaRPr lang="en-US" altLang="zh-CN" sz="4551"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28" name="组合 327">
            <a:extLst>
              <a:ext uri="{FF2B5EF4-FFF2-40B4-BE49-F238E27FC236}">
                <a16:creationId xmlns:a16="http://schemas.microsoft.com/office/drawing/2014/main" id="{0A3F462B-491E-4C10-A4FD-3CA839856D1F}"/>
              </a:ext>
            </a:extLst>
          </p:cNvPr>
          <p:cNvGrpSpPr/>
          <p:nvPr/>
        </p:nvGrpSpPr>
        <p:grpSpPr>
          <a:xfrm>
            <a:off x="7279495" y="2962310"/>
            <a:ext cx="1196993" cy="466691"/>
            <a:chOff x="7677592" y="3124112"/>
            <a:chExt cx="1262454" cy="492213"/>
          </a:xfrm>
        </p:grpSpPr>
        <p:sp>
          <p:nvSpPr>
            <p:cNvPr id="329" name="Text Box 49">
              <a:extLst>
                <a:ext uri="{FF2B5EF4-FFF2-40B4-BE49-F238E27FC236}">
                  <a16:creationId xmlns:a16="http://schemas.microsoft.com/office/drawing/2014/main" id="{68675CF9-4E1B-4D09-8DC2-431FC2C6E5FB}"/>
                </a:ext>
              </a:extLst>
            </p:cNvPr>
            <p:cNvSpPr txBox="1">
              <a:spLocks noChangeArrowheads="1"/>
            </p:cNvSpPr>
            <p:nvPr/>
          </p:nvSpPr>
          <p:spPr bwMode="auto">
            <a:xfrm>
              <a:off x="7677592" y="3124112"/>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R</a:t>
              </a:r>
              <a:r>
                <a:rPr lang="en-US" altLang="zh-CN" sz="1896"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r>
                <a:rPr lang="en-US" altLang="zh-CN" sz="1896"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IB2</a:t>
              </a:r>
              <a:endParaRPr lang="en-US" altLang="zh-CN" sz="4551"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30" name="直接箭头连接符 329">
              <a:extLst>
                <a:ext uri="{FF2B5EF4-FFF2-40B4-BE49-F238E27FC236}">
                  <a16:creationId xmlns:a16="http://schemas.microsoft.com/office/drawing/2014/main" id="{F1B25E77-E400-4003-B4A3-8E1CC3892CB4}"/>
                </a:ext>
              </a:extLst>
            </p:cNvPr>
            <p:cNvCxnSpPr/>
            <p:nvPr/>
          </p:nvCxnSpPr>
          <p:spPr>
            <a:xfrm>
              <a:off x="8054483" y="3616325"/>
              <a:ext cx="675750" cy="0"/>
            </a:xfrm>
            <a:prstGeom prst="straightConnector1">
              <a:avLst/>
            </a:prstGeom>
            <a:noFill/>
            <a:ln w="381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331" name="组合 330">
            <a:extLst>
              <a:ext uri="{FF2B5EF4-FFF2-40B4-BE49-F238E27FC236}">
                <a16:creationId xmlns:a16="http://schemas.microsoft.com/office/drawing/2014/main" id="{7BF60F2F-552E-44A9-B104-21E4F1D1E0AB}"/>
              </a:ext>
            </a:extLst>
          </p:cNvPr>
          <p:cNvGrpSpPr/>
          <p:nvPr/>
        </p:nvGrpSpPr>
        <p:grpSpPr>
          <a:xfrm>
            <a:off x="9916131" y="3541969"/>
            <a:ext cx="1196995" cy="393268"/>
            <a:chOff x="10458425" y="3735471"/>
            <a:chExt cx="1262457" cy="414775"/>
          </a:xfrm>
        </p:grpSpPr>
        <p:cxnSp>
          <p:nvCxnSpPr>
            <p:cNvPr id="332" name="直接箭头连接符 331">
              <a:extLst>
                <a:ext uri="{FF2B5EF4-FFF2-40B4-BE49-F238E27FC236}">
                  <a16:creationId xmlns:a16="http://schemas.microsoft.com/office/drawing/2014/main" id="{348F2324-8DDA-48A3-BD89-C5E1E7541068}"/>
                </a:ext>
              </a:extLst>
            </p:cNvPr>
            <p:cNvCxnSpPr/>
            <p:nvPr/>
          </p:nvCxnSpPr>
          <p:spPr>
            <a:xfrm flipH="1">
              <a:off x="10458425" y="3735471"/>
              <a:ext cx="675750" cy="0"/>
            </a:xfrm>
            <a:prstGeom prst="straightConnector1">
              <a:avLst/>
            </a:prstGeom>
            <a:noFill/>
            <a:ln w="38100">
              <a:solidFill>
                <a:srgbClr val="0000FF"/>
              </a:solidFill>
              <a:round/>
              <a:headEnd w="lg" len="lg"/>
              <a:tailEnd type="stealth" w="lg" len="lg"/>
            </a:ln>
            <a:extLst>
              <a:ext uri="{909E8E84-426E-40DD-AFC4-6F175D3DCCD1}">
                <a14:hiddenFill xmlns:a14="http://schemas.microsoft.com/office/drawing/2010/main">
                  <a:noFill/>
                </a14:hiddenFill>
              </a:ext>
            </a:extLst>
          </p:spPr>
        </p:cxnSp>
        <p:sp>
          <p:nvSpPr>
            <p:cNvPr id="333" name="Text Box 49">
              <a:extLst>
                <a:ext uri="{FF2B5EF4-FFF2-40B4-BE49-F238E27FC236}">
                  <a16:creationId xmlns:a16="http://schemas.microsoft.com/office/drawing/2014/main" id="{0B7913E1-872C-40C6-98C1-E2DD33B9BD08}"/>
                </a:ext>
              </a:extLst>
            </p:cNvPr>
            <p:cNvSpPr txBox="1">
              <a:spLocks noChangeArrowheads="1"/>
            </p:cNvSpPr>
            <p:nvPr/>
          </p:nvSpPr>
          <p:spPr bwMode="auto">
            <a:xfrm>
              <a:off x="10458428" y="3820188"/>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IB1R</a:t>
              </a:r>
              <a:r>
                <a:rPr lang="en-US" altLang="zh-CN" sz="1896"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endParaRPr lang="en-US" altLang="zh-CN" sz="4551"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334" name="直接箭头连接符 333">
            <a:extLst>
              <a:ext uri="{FF2B5EF4-FFF2-40B4-BE49-F238E27FC236}">
                <a16:creationId xmlns:a16="http://schemas.microsoft.com/office/drawing/2014/main" id="{0C3DADF6-179D-4BB2-9FB9-BA2382D3AD24}"/>
              </a:ext>
            </a:extLst>
          </p:cNvPr>
          <p:cNvCxnSpPr/>
          <p:nvPr/>
        </p:nvCxnSpPr>
        <p:spPr>
          <a:xfrm flipV="1">
            <a:off x="5684714" y="3595177"/>
            <a:ext cx="0" cy="1419996"/>
          </a:xfrm>
          <a:prstGeom prst="straightConnector1">
            <a:avLst/>
          </a:prstGeom>
          <a:ln w="92075">
            <a:solidFill>
              <a:srgbClr val="00B050"/>
            </a:solidFill>
            <a:tailEnd type="stealth"/>
          </a:ln>
          <a:effectLst/>
        </p:spPr>
        <p:style>
          <a:lnRef idx="1">
            <a:schemeClr val="accent1"/>
          </a:lnRef>
          <a:fillRef idx="0">
            <a:schemeClr val="accent1"/>
          </a:fillRef>
          <a:effectRef idx="0">
            <a:schemeClr val="accent1"/>
          </a:effectRef>
          <a:fontRef idx="minor">
            <a:schemeClr val="tx1"/>
          </a:fontRef>
        </p:style>
      </p:cxnSp>
      <p:cxnSp>
        <p:nvCxnSpPr>
          <p:cNvPr id="335" name="直接箭头连接符 334">
            <a:extLst>
              <a:ext uri="{FF2B5EF4-FFF2-40B4-BE49-F238E27FC236}">
                <a16:creationId xmlns:a16="http://schemas.microsoft.com/office/drawing/2014/main" id="{316CD64C-B3F0-4E85-8A2E-D4821D8256D7}"/>
              </a:ext>
            </a:extLst>
          </p:cNvPr>
          <p:cNvCxnSpPr/>
          <p:nvPr/>
        </p:nvCxnSpPr>
        <p:spPr>
          <a:xfrm flipH="1">
            <a:off x="5686403" y="4978836"/>
            <a:ext cx="2867471" cy="0"/>
          </a:xfrm>
          <a:prstGeom prst="straightConnector1">
            <a:avLst/>
          </a:prstGeom>
          <a:ln w="92075" cap="sq">
            <a:solidFill>
              <a:srgbClr val="00B050"/>
            </a:solidFill>
            <a:tailEnd type="none"/>
          </a:ln>
          <a:effectLst/>
        </p:spPr>
        <p:style>
          <a:lnRef idx="1">
            <a:schemeClr val="accent1"/>
          </a:lnRef>
          <a:fillRef idx="0">
            <a:schemeClr val="accent1"/>
          </a:fillRef>
          <a:effectRef idx="0">
            <a:schemeClr val="accent1"/>
          </a:effectRef>
          <a:fontRef idx="minor">
            <a:schemeClr val="tx1"/>
          </a:fontRef>
        </p:style>
      </p:cxnSp>
      <p:cxnSp>
        <p:nvCxnSpPr>
          <p:cNvPr id="336" name="直接箭头连接符 335">
            <a:extLst>
              <a:ext uri="{FF2B5EF4-FFF2-40B4-BE49-F238E27FC236}">
                <a16:creationId xmlns:a16="http://schemas.microsoft.com/office/drawing/2014/main" id="{A33CD6F2-A42F-47DC-94E1-D14BD76D9749}"/>
              </a:ext>
            </a:extLst>
          </p:cNvPr>
          <p:cNvCxnSpPr/>
          <p:nvPr/>
        </p:nvCxnSpPr>
        <p:spPr>
          <a:xfrm flipV="1">
            <a:off x="8553873" y="4316192"/>
            <a:ext cx="0" cy="662644"/>
          </a:xfrm>
          <a:prstGeom prst="straightConnector1">
            <a:avLst/>
          </a:prstGeom>
          <a:ln w="92075" cap="sq">
            <a:solidFill>
              <a:srgbClr val="00B050"/>
            </a:solidFill>
            <a:tailEnd type="none"/>
          </a:ln>
          <a:effectLst/>
        </p:spPr>
        <p:style>
          <a:lnRef idx="1">
            <a:schemeClr val="accent1"/>
          </a:lnRef>
          <a:fillRef idx="0">
            <a:schemeClr val="accent1"/>
          </a:fillRef>
          <a:effectRef idx="0">
            <a:schemeClr val="accent1"/>
          </a:effectRef>
          <a:fontRef idx="minor">
            <a:schemeClr val="tx1"/>
          </a:fontRef>
        </p:style>
      </p:cxnSp>
      <p:cxnSp>
        <p:nvCxnSpPr>
          <p:cNvPr id="337" name="直接箭头连接符 336">
            <a:extLst>
              <a:ext uri="{FF2B5EF4-FFF2-40B4-BE49-F238E27FC236}">
                <a16:creationId xmlns:a16="http://schemas.microsoft.com/office/drawing/2014/main" id="{750570F8-3EE0-4059-8492-82D9AAB4AF62}"/>
              </a:ext>
            </a:extLst>
          </p:cNvPr>
          <p:cNvCxnSpPr/>
          <p:nvPr/>
        </p:nvCxnSpPr>
        <p:spPr>
          <a:xfrm>
            <a:off x="1806981" y="5955147"/>
            <a:ext cx="8260860" cy="0"/>
          </a:xfrm>
          <a:prstGeom prst="straightConnector1">
            <a:avLst/>
          </a:prstGeom>
          <a:ln w="92075">
            <a:solidFill>
              <a:srgbClr val="00B050"/>
            </a:solidFill>
            <a:headEnd type="none"/>
            <a:tailEnd type="none"/>
          </a:ln>
          <a:effectLst/>
        </p:spPr>
        <p:style>
          <a:lnRef idx="1">
            <a:schemeClr val="accent1"/>
          </a:lnRef>
          <a:fillRef idx="0">
            <a:schemeClr val="accent1"/>
          </a:fillRef>
          <a:effectRef idx="0">
            <a:schemeClr val="accent1"/>
          </a:effectRef>
          <a:fontRef idx="minor">
            <a:schemeClr val="tx1"/>
          </a:fontRef>
        </p:style>
      </p:cxnSp>
      <p:sp>
        <p:nvSpPr>
          <p:cNvPr id="338" name="矩形 337">
            <a:extLst>
              <a:ext uri="{FF2B5EF4-FFF2-40B4-BE49-F238E27FC236}">
                <a16:creationId xmlns:a16="http://schemas.microsoft.com/office/drawing/2014/main" id="{897126D0-A1EF-4D70-8EDD-584571F2EE06}"/>
              </a:ext>
            </a:extLst>
          </p:cNvPr>
          <p:cNvSpPr/>
          <p:nvPr/>
        </p:nvSpPr>
        <p:spPr>
          <a:xfrm>
            <a:off x="5739847" y="4015741"/>
            <a:ext cx="655949" cy="348813"/>
          </a:xfrm>
          <a:prstGeom prst="rect">
            <a:avLst/>
          </a:prstGeom>
        </p:spPr>
        <p:txBody>
          <a:bodyPr wrap="none">
            <a:spAutoFit/>
          </a:bodyPr>
          <a:lstStyle/>
          <a:p>
            <a:pPr marL="12698">
              <a:lnSpc>
                <a:spcPts val="1975"/>
              </a:lnSpc>
            </a:pPr>
            <a:r>
              <a:rPr lang="en-US" altLang="zh-CN" sz="1896"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6" b="1" baseline="-25000"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rPr>
              <a:t>1</a:t>
            </a:r>
            <a:r>
              <a:rPr lang="en-US" altLang="zh-CN" sz="1896"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rPr>
              <a:t>)</a:t>
            </a:r>
            <a:endParaRPr lang="en-US" altLang="zh-CN" sz="1896" b="1" baseline="-25000"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39" name="矩形 338">
            <a:extLst>
              <a:ext uri="{FF2B5EF4-FFF2-40B4-BE49-F238E27FC236}">
                <a16:creationId xmlns:a16="http://schemas.microsoft.com/office/drawing/2014/main" id="{084DFE4E-BF67-4A6E-9FFB-607957FF23A8}"/>
              </a:ext>
            </a:extLst>
          </p:cNvPr>
          <p:cNvSpPr/>
          <p:nvPr/>
        </p:nvSpPr>
        <p:spPr>
          <a:xfrm>
            <a:off x="2768031" y="2211763"/>
            <a:ext cx="1298753" cy="348813"/>
          </a:xfrm>
          <a:prstGeom prst="rect">
            <a:avLst/>
          </a:prstGeom>
        </p:spPr>
        <p:txBody>
          <a:bodyPr wrap="none">
            <a:spAutoFit/>
          </a:bodyPr>
          <a:lstStyle/>
          <a:p>
            <a:pPr marL="12698">
              <a:lnSpc>
                <a:spcPts val="1975"/>
              </a:lnSpc>
            </a:pPr>
            <a:r>
              <a:rPr lang="en-US" altLang="zh-CN" sz="1896" b="1"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6" b="1" baseline="-25000"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0</a:t>
            </a:r>
            <a:r>
              <a:rPr lang="en-US" altLang="zh-CN" sz="1896" b="1"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6" b="1" baseline="-25000"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1</a:t>
            </a:r>
            <a:r>
              <a:rPr lang="en-US" altLang="zh-CN" sz="1896" b="1"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a:t>
            </a:r>
            <a:endParaRPr lang="en-US" altLang="zh-CN" sz="1896" b="1" baseline="-25000"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40" name="矩形 339">
            <a:extLst>
              <a:ext uri="{FF2B5EF4-FFF2-40B4-BE49-F238E27FC236}">
                <a16:creationId xmlns:a16="http://schemas.microsoft.com/office/drawing/2014/main" id="{3E9A4F13-BB4D-4B87-B05B-0CF4FEFD4F6B}"/>
              </a:ext>
            </a:extLst>
          </p:cNvPr>
          <p:cNvSpPr/>
          <p:nvPr/>
        </p:nvSpPr>
        <p:spPr>
          <a:xfrm>
            <a:off x="9734004" y="4747532"/>
            <a:ext cx="1298753" cy="348813"/>
          </a:xfrm>
          <a:prstGeom prst="rect">
            <a:avLst/>
          </a:prstGeom>
        </p:spPr>
        <p:txBody>
          <a:bodyPr wrap="none">
            <a:spAutoFit/>
          </a:bodyPr>
          <a:lstStyle/>
          <a:p>
            <a:pPr marL="12698">
              <a:lnSpc>
                <a:spcPts val="1975"/>
              </a:lnSpc>
            </a:pPr>
            <a:r>
              <a:rPr lang="en-US" altLang="zh-CN" sz="1896" b="1"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6" b="1" baseline="-25000"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0</a:t>
            </a:r>
            <a:r>
              <a:rPr lang="en-US" altLang="zh-CN" sz="1896" b="1"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6" b="1" baseline="-25000"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1</a:t>
            </a:r>
            <a:r>
              <a:rPr lang="en-US" altLang="zh-CN" sz="1896" b="1"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a:t>
            </a:r>
            <a:endParaRPr lang="en-US" altLang="zh-CN" sz="1896" b="1" baseline="-25000"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nvGrpSpPr>
          <p:cNvPr id="341" name="组合 340">
            <a:extLst>
              <a:ext uri="{FF2B5EF4-FFF2-40B4-BE49-F238E27FC236}">
                <a16:creationId xmlns:a16="http://schemas.microsoft.com/office/drawing/2014/main" id="{023297F6-D291-44D7-B14A-7C3AC860E62D}"/>
              </a:ext>
            </a:extLst>
          </p:cNvPr>
          <p:cNvGrpSpPr/>
          <p:nvPr/>
        </p:nvGrpSpPr>
        <p:grpSpPr>
          <a:xfrm>
            <a:off x="8282904" y="2897503"/>
            <a:ext cx="1638582" cy="1369097"/>
            <a:chOff x="8730233" y="3040261"/>
            <a:chExt cx="1728192" cy="1443970"/>
          </a:xfrm>
          <a:solidFill>
            <a:srgbClr val="00B050"/>
          </a:solidFill>
        </p:grpSpPr>
        <p:sp>
          <p:nvSpPr>
            <p:cNvPr id="342" name="矩形 341">
              <a:extLst>
                <a:ext uri="{FF2B5EF4-FFF2-40B4-BE49-F238E27FC236}">
                  <a16:creationId xmlns:a16="http://schemas.microsoft.com/office/drawing/2014/main" id="{5FF07FB2-C384-4B68-841D-D694C0118E13}"/>
                </a:ext>
              </a:extLst>
            </p:cNvPr>
            <p:cNvSpPr>
              <a:spLocks/>
            </p:cNvSpPr>
            <p:nvPr/>
          </p:nvSpPr>
          <p:spPr>
            <a:xfrm>
              <a:off x="8730233" y="3040261"/>
              <a:ext cx="1728192" cy="1443970"/>
            </a:xfrm>
            <a:prstGeom prst="rect">
              <a:avLst/>
            </a:prstGeom>
            <a:grpFill/>
            <a:ln w="381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07" b="1" dirty="0">
                  <a:solidFill>
                    <a:schemeClr val="bg1"/>
                  </a:solidFill>
                  <a:latin typeface="微软雅黑" panose="020B0503020204020204" pitchFamily="34" charset="-122"/>
                  <a:ea typeface="微软雅黑" panose="020B0503020204020204" pitchFamily="34" charset="-122"/>
                </a:rPr>
                <a:t>通用</a:t>
              </a:r>
              <a:endParaRPr lang="en-US" altLang="zh-CN" sz="1707" b="1" dirty="0">
                <a:solidFill>
                  <a:schemeClr val="bg1"/>
                </a:solidFill>
                <a:latin typeface="微软雅黑" panose="020B0503020204020204" pitchFamily="34" charset="-122"/>
                <a:ea typeface="微软雅黑" panose="020B0503020204020204" pitchFamily="34" charset="-122"/>
              </a:endParaRPr>
            </a:p>
            <a:p>
              <a:pPr algn="ctr"/>
              <a:r>
                <a:rPr lang="zh-CN" altLang="en-US" sz="1707" b="1" dirty="0">
                  <a:solidFill>
                    <a:schemeClr val="bg1"/>
                  </a:solidFill>
                  <a:latin typeface="微软雅黑" panose="020B0503020204020204" pitchFamily="34" charset="-122"/>
                  <a:ea typeface="微软雅黑" panose="020B0503020204020204" pitchFamily="34" charset="-122"/>
                </a:rPr>
                <a:t>寄存器堆</a:t>
              </a:r>
            </a:p>
          </p:txBody>
        </p:sp>
        <p:sp>
          <p:nvSpPr>
            <p:cNvPr id="343" name="等腰三角形 342">
              <a:extLst>
                <a:ext uri="{FF2B5EF4-FFF2-40B4-BE49-F238E27FC236}">
                  <a16:creationId xmlns:a16="http://schemas.microsoft.com/office/drawing/2014/main" id="{AE923191-2240-4524-9E8E-91A1C5B2FE88}"/>
                </a:ext>
              </a:extLst>
            </p:cNvPr>
            <p:cNvSpPr/>
            <p:nvPr/>
          </p:nvSpPr>
          <p:spPr>
            <a:xfrm rot="10800000">
              <a:off x="9470670" y="3040261"/>
              <a:ext cx="247318" cy="126108"/>
            </a:xfrm>
            <a:prstGeom prst="triangle">
              <a:avLst>
                <a:gd name="adj" fmla="val 50001"/>
              </a:avLst>
            </a:prstGeom>
            <a:grpFill/>
            <a:ln w="31750" cap="flat" cmpd="sng" algn="ctr">
              <a:solidFill>
                <a:srgbClr val="000000"/>
              </a:solidFill>
              <a:prstDash val="solid"/>
            </a:ln>
            <a:effectLst/>
          </p:spPr>
          <p:txBody>
            <a:bodyPr rtlCol="0" anchor="ctr"/>
            <a:lstStyle/>
            <a:p>
              <a:pPr algn="ctr" defTabSz="914277">
                <a:defRPr/>
              </a:pPr>
              <a:endParaRPr lang="zh-CN" altLang="en-US" sz="1896" b="1" kern="0">
                <a:solidFill>
                  <a:schemeClr val="bg1"/>
                </a:solidFill>
                <a:latin typeface="Segoe UI Black" panose="020B0A02040204020203" pitchFamily="34" charset="0"/>
                <a:cs typeface="Segoe UI Black" panose="020B0A02040204020203" pitchFamily="34" charset="0"/>
              </a:endParaRPr>
            </a:p>
          </p:txBody>
        </p:sp>
      </p:grpSp>
      <p:sp>
        <p:nvSpPr>
          <p:cNvPr id="344" name="矩形 343">
            <a:extLst>
              <a:ext uri="{FF2B5EF4-FFF2-40B4-BE49-F238E27FC236}">
                <a16:creationId xmlns:a16="http://schemas.microsoft.com/office/drawing/2014/main" id="{63E9DB10-49AA-4E83-9487-5326FE62F602}"/>
              </a:ext>
            </a:extLst>
          </p:cNvPr>
          <p:cNvSpPr/>
          <p:nvPr/>
        </p:nvSpPr>
        <p:spPr>
          <a:xfrm>
            <a:off x="8466042" y="2465677"/>
            <a:ext cx="635110" cy="388824"/>
          </a:xfrm>
          <a:prstGeom prst="rect">
            <a:avLst/>
          </a:prstGeom>
        </p:spPr>
        <p:txBody>
          <a:bodyPr wrap="none">
            <a:spAutoFit/>
          </a:bodyPr>
          <a:lstStyle/>
          <a:p>
            <a:pPr marL="12698">
              <a:lnSpc>
                <a:spcPts val="1975"/>
              </a:lnSpc>
            </a:pPr>
            <a:r>
              <a:rPr lang="zh-CN" altLang="en-US" sz="3413"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rPr>
              <a:t>②</a:t>
            </a:r>
          </a:p>
        </p:txBody>
      </p:sp>
      <p:sp>
        <p:nvSpPr>
          <p:cNvPr id="345" name="TextBox 24">
            <a:extLst>
              <a:ext uri="{FF2B5EF4-FFF2-40B4-BE49-F238E27FC236}">
                <a16:creationId xmlns:a16="http://schemas.microsoft.com/office/drawing/2014/main" id="{5F6FDCDC-89DB-4942-8A65-F01A751BB119}"/>
              </a:ext>
            </a:extLst>
          </p:cNvPr>
          <p:cNvSpPr txBox="1"/>
          <p:nvPr/>
        </p:nvSpPr>
        <p:spPr>
          <a:xfrm>
            <a:off x="3362648" y="6093360"/>
            <a:ext cx="5172523" cy="555024"/>
          </a:xfrm>
          <a:prstGeom prst="rect">
            <a:avLst/>
          </a:prstGeom>
          <a:noFill/>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双总线，</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1</a:t>
            </a: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个锁存器，</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2</a:t>
            </a: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个时钟周期</a:t>
            </a:r>
            <a:endParaRPr lang="zh-CN" altLang="en-US" sz="2275" b="1"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sp>
        <p:nvSpPr>
          <p:cNvPr id="346" name="Text Box 49">
            <a:extLst>
              <a:ext uri="{FF2B5EF4-FFF2-40B4-BE49-F238E27FC236}">
                <a16:creationId xmlns:a16="http://schemas.microsoft.com/office/drawing/2014/main" id="{A18F93EA-BABC-4F3B-9BED-7FDAA7209234}"/>
              </a:ext>
            </a:extLst>
          </p:cNvPr>
          <p:cNvSpPr txBox="1">
            <a:spLocks noChangeArrowheads="1"/>
          </p:cNvSpPr>
          <p:nvPr/>
        </p:nvSpPr>
        <p:spPr bwMode="auto">
          <a:xfrm>
            <a:off x="9166173" y="2487971"/>
            <a:ext cx="759662"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1" baseline="-25000"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0" name="矩形 89">
            <a:extLst>
              <a:ext uri="{FF2B5EF4-FFF2-40B4-BE49-F238E27FC236}">
                <a16:creationId xmlns:a16="http://schemas.microsoft.com/office/drawing/2014/main" id="{991775CC-2CED-4C76-A383-DC91C0132496}"/>
              </a:ext>
            </a:extLst>
          </p:cNvPr>
          <p:cNvSpPr/>
          <p:nvPr/>
        </p:nvSpPr>
        <p:spPr>
          <a:xfrm>
            <a:off x="6397724" y="805477"/>
            <a:ext cx="3550261" cy="699359"/>
          </a:xfrm>
          <a:prstGeom prst="rect">
            <a:avLst/>
          </a:prstGeom>
        </p:spPr>
        <p:txBody>
          <a:bodyPr wrap="square">
            <a:spAutoFit/>
          </a:bodyPr>
          <a:lstStyle/>
          <a:p>
            <a:pPr marL="0" lvl="1" algn="ctr">
              <a:lnSpc>
                <a:spcPct val="130000"/>
              </a:lnSpc>
              <a:spcBef>
                <a:spcPts val="569"/>
              </a:spcBef>
              <a:spcAft>
                <a:spcPts val="569"/>
              </a:spcAft>
            </a:pPr>
            <a:r>
              <a:rPr lang="en-US" altLang="zh-CN" sz="3034" b="1" dirty="0">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ADD R0,R1</a:t>
            </a:r>
            <a:endParaRPr lang="en-US" altLang="zh-CN" sz="2655" b="1" dirty="0">
              <a:solidFill>
                <a:srgbClr val="C0000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endParaRPr>
          </a:p>
        </p:txBody>
      </p:sp>
      <p:sp>
        <p:nvSpPr>
          <p:cNvPr id="91" name="矩形 90">
            <a:extLst>
              <a:ext uri="{FF2B5EF4-FFF2-40B4-BE49-F238E27FC236}">
                <a16:creationId xmlns:a16="http://schemas.microsoft.com/office/drawing/2014/main" id="{74E8D708-B96B-46E0-9493-4690D678D092}"/>
              </a:ext>
            </a:extLst>
          </p:cNvPr>
          <p:cNvSpPr/>
          <p:nvPr/>
        </p:nvSpPr>
        <p:spPr>
          <a:xfrm>
            <a:off x="6519922" y="1428687"/>
            <a:ext cx="3318537" cy="618696"/>
          </a:xfrm>
          <a:prstGeom prst="rect">
            <a:avLst/>
          </a:prstGeom>
        </p:spPr>
        <p:txBody>
          <a:bodyPr wrap="none">
            <a:spAutoFit/>
          </a:bodyPr>
          <a:lstStyle/>
          <a:p>
            <a:pPr marL="0" lvl="1" algn="ctr">
              <a:lnSpc>
                <a:spcPct val="130000"/>
              </a:lnSpc>
              <a:spcBef>
                <a:spcPts val="569"/>
              </a:spcBef>
              <a:spcAft>
                <a:spcPts val="569"/>
              </a:spcAft>
            </a:pPr>
            <a:r>
              <a:rPr lang="en-US" altLang="zh-CN" sz="2800" b="1" dirty="0">
                <a:solidFill>
                  <a:srgbClr val="00B05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(R0)+(R1) </a:t>
            </a:r>
            <a:r>
              <a:rPr lang="en-US" altLang="zh-CN" sz="2800" b="1" dirty="0">
                <a:solidFill>
                  <a:srgbClr val="00B05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R0</a:t>
            </a:r>
            <a:endParaRPr lang="en-US" altLang="zh-CN" sz="2800" b="1" dirty="0">
              <a:solidFill>
                <a:srgbClr val="00B05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endParaRPr>
          </a:p>
        </p:txBody>
      </p:sp>
    </p:spTree>
    <p:extLst>
      <p:ext uri="{BB962C8B-B14F-4D97-AF65-F5344CB8AC3E}">
        <p14:creationId xmlns:p14="http://schemas.microsoft.com/office/powerpoint/2010/main" val="321970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5000" fill="hold" nodeType="clickEffect">
                                  <p:stCondLst>
                                    <p:cond delay="0"/>
                                  </p:stCondLst>
                                  <p:childTnLst>
                                    <p:set>
                                      <p:cBhvr>
                                        <p:cTn id="6" dur="1" fill="hold">
                                          <p:stCondLst>
                                            <p:cond delay="0"/>
                                          </p:stCondLst>
                                        </p:cTn>
                                        <p:tgtEl>
                                          <p:spTgt spid="307"/>
                                        </p:tgtEl>
                                        <p:attrNameLst>
                                          <p:attrName>style.visibility</p:attrName>
                                        </p:attrNameLst>
                                      </p:cBhvr>
                                      <p:to>
                                        <p:strVal val="visible"/>
                                      </p:to>
                                    </p:set>
                                    <p:animEffect transition="in" filter="wipe(left)">
                                      <p:cBhvr>
                                        <p:cTn id="7" dur="500"/>
                                        <p:tgtEl>
                                          <p:spTgt spid="30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06"/>
                                        </p:tgtEl>
                                        <p:attrNameLst>
                                          <p:attrName>style.visibility</p:attrName>
                                        </p:attrNameLst>
                                      </p:cBhvr>
                                      <p:to>
                                        <p:strVal val="visible"/>
                                      </p:to>
                                    </p:set>
                                    <p:animEffect transition="in" filter="wipe(up)">
                                      <p:cBhvr>
                                        <p:cTn id="12" dur="1000"/>
                                        <p:tgtEl>
                                          <p:spTgt spid="306"/>
                                        </p:tgtEl>
                                      </p:cBhvr>
                                    </p:animEffect>
                                  </p:childTnLst>
                                </p:cTn>
                              </p:par>
                              <p:par>
                                <p:cTn id="13" presetID="53" presetClass="entr" presetSubtype="16" repeatCount="3000" fill="hold" grpId="0" nodeType="withEffect">
                                  <p:stCondLst>
                                    <p:cond delay="0"/>
                                  </p:stCondLst>
                                  <p:childTnLst>
                                    <p:set>
                                      <p:cBhvr>
                                        <p:cTn id="14" dur="1" fill="hold">
                                          <p:stCondLst>
                                            <p:cond delay="0"/>
                                          </p:stCondLst>
                                        </p:cTn>
                                        <p:tgtEl>
                                          <p:spTgt spid="312"/>
                                        </p:tgtEl>
                                        <p:attrNameLst>
                                          <p:attrName>style.visibility</p:attrName>
                                        </p:attrNameLst>
                                      </p:cBhvr>
                                      <p:to>
                                        <p:strVal val="visible"/>
                                      </p:to>
                                    </p:set>
                                    <p:anim calcmode="lin" valueType="num">
                                      <p:cBhvr>
                                        <p:cTn id="15" dur="500" fill="hold"/>
                                        <p:tgtEl>
                                          <p:spTgt spid="312"/>
                                        </p:tgtEl>
                                        <p:attrNameLst>
                                          <p:attrName>ppt_w</p:attrName>
                                        </p:attrNameLst>
                                      </p:cBhvr>
                                      <p:tavLst>
                                        <p:tav tm="0">
                                          <p:val>
                                            <p:fltVal val="0"/>
                                          </p:val>
                                        </p:tav>
                                        <p:tav tm="100000">
                                          <p:val>
                                            <p:strVal val="#ppt_w"/>
                                          </p:val>
                                        </p:tav>
                                      </p:tavLst>
                                    </p:anim>
                                    <p:anim calcmode="lin" valueType="num">
                                      <p:cBhvr>
                                        <p:cTn id="16" dur="500" fill="hold"/>
                                        <p:tgtEl>
                                          <p:spTgt spid="312"/>
                                        </p:tgtEl>
                                        <p:attrNameLst>
                                          <p:attrName>ppt_h</p:attrName>
                                        </p:attrNameLst>
                                      </p:cBhvr>
                                      <p:tavLst>
                                        <p:tav tm="0">
                                          <p:val>
                                            <p:fltVal val="0"/>
                                          </p:val>
                                        </p:tav>
                                        <p:tav tm="100000">
                                          <p:val>
                                            <p:strVal val="#ppt_h"/>
                                          </p:val>
                                        </p:tav>
                                      </p:tavLst>
                                    </p:anim>
                                    <p:animEffect transition="in" filter="fade">
                                      <p:cBhvr>
                                        <p:cTn id="17" dur="500"/>
                                        <p:tgtEl>
                                          <p:spTgt spid="312"/>
                                        </p:tgtEl>
                                      </p:cBhvr>
                                    </p:animEffect>
                                  </p:childTnLst>
                                </p:cTn>
                              </p:par>
                            </p:childTnLst>
                          </p:cTn>
                        </p:par>
                        <p:par>
                          <p:cTn id="18" fill="hold">
                            <p:stCondLst>
                              <p:cond delay="1500"/>
                            </p:stCondLst>
                            <p:childTnLst>
                              <p:par>
                                <p:cTn id="19" presetID="22" presetClass="entr" presetSubtype="2" fill="hold" nodeType="afterEffect">
                                  <p:stCondLst>
                                    <p:cond delay="0"/>
                                  </p:stCondLst>
                                  <p:childTnLst>
                                    <p:set>
                                      <p:cBhvr>
                                        <p:cTn id="20" dur="1" fill="hold">
                                          <p:stCondLst>
                                            <p:cond delay="0"/>
                                          </p:stCondLst>
                                        </p:cTn>
                                        <p:tgtEl>
                                          <p:spTgt spid="310"/>
                                        </p:tgtEl>
                                        <p:attrNameLst>
                                          <p:attrName>style.visibility</p:attrName>
                                        </p:attrNameLst>
                                      </p:cBhvr>
                                      <p:to>
                                        <p:strVal val="visible"/>
                                      </p:to>
                                    </p:set>
                                    <p:animEffect transition="in" filter="wipe(right)">
                                      <p:cBhvr>
                                        <p:cTn id="21" dur="1000"/>
                                        <p:tgtEl>
                                          <p:spTgt spid="310"/>
                                        </p:tgtEl>
                                      </p:cBhvr>
                                    </p:animEffect>
                                  </p:childTnLst>
                                </p:cTn>
                              </p:par>
                            </p:childTnLst>
                          </p:cTn>
                        </p:par>
                        <p:par>
                          <p:cTn id="22" fill="hold">
                            <p:stCondLst>
                              <p:cond delay="2500"/>
                            </p:stCondLst>
                            <p:childTnLst>
                              <p:par>
                                <p:cTn id="23" presetID="22" presetClass="entr" presetSubtype="4" fill="hold" nodeType="afterEffect">
                                  <p:stCondLst>
                                    <p:cond delay="0"/>
                                  </p:stCondLst>
                                  <p:childTnLst>
                                    <p:set>
                                      <p:cBhvr>
                                        <p:cTn id="24" dur="1" fill="hold">
                                          <p:stCondLst>
                                            <p:cond delay="0"/>
                                          </p:stCondLst>
                                        </p:cTn>
                                        <p:tgtEl>
                                          <p:spTgt spid="305"/>
                                        </p:tgtEl>
                                        <p:attrNameLst>
                                          <p:attrName>style.visibility</p:attrName>
                                        </p:attrNameLst>
                                      </p:cBhvr>
                                      <p:to>
                                        <p:strVal val="visible"/>
                                      </p:to>
                                    </p:set>
                                    <p:animEffect transition="in" filter="wipe(down)">
                                      <p:cBhvr>
                                        <p:cTn id="25" dur="1000"/>
                                        <p:tgtEl>
                                          <p:spTgt spid="305"/>
                                        </p:tgtEl>
                                      </p:cBhvr>
                                    </p:animEffect>
                                  </p:childTnLst>
                                </p:cTn>
                              </p:par>
                              <p:par>
                                <p:cTn id="26" presetID="53" presetClass="entr" presetSubtype="16" repeatCount="3000" fill="hold" grpId="0" nodeType="withEffect">
                                  <p:stCondLst>
                                    <p:cond delay="0"/>
                                  </p:stCondLst>
                                  <p:childTnLst>
                                    <p:set>
                                      <p:cBhvr>
                                        <p:cTn id="27" dur="1" fill="hold">
                                          <p:stCondLst>
                                            <p:cond delay="0"/>
                                          </p:stCondLst>
                                        </p:cTn>
                                        <p:tgtEl>
                                          <p:spTgt spid="313"/>
                                        </p:tgtEl>
                                        <p:attrNameLst>
                                          <p:attrName>style.visibility</p:attrName>
                                        </p:attrNameLst>
                                      </p:cBhvr>
                                      <p:to>
                                        <p:strVal val="visible"/>
                                      </p:to>
                                    </p:set>
                                    <p:anim calcmode="lin" valueType="num">
                                      <p:cBhvr>
                                        <p:cTn id="28" dur="500" fill="hold"/>
                                        <p:tgtEl>
                                          <p:spTgt spid="313"/>
                                        </p:tgtEl>
                                        <p:attrNameLst>
                                          <p:attrName>ppt_w</p:attrName>
                                        </p:attrNameLst>
                                      </p:cBhvr>
                                      <p:tavLst>
                                        <p:tav tm="0">
                                          <p:val>
                                            <p:fltVal val="0"/>
                                          </p:val>
                                        </p:tav>
                                        <p:tav tm="100000">
                                          <p:val>
                                            <p:strVal val="#ppt_w"/>
                                          </p:val>
                                        </p:tav>
                                      </p:tavLst>
                                    </p:anim>
                                    <p:anim calcmode="lin" valueType="num">
                                      <p:cBhvr>
                                        <p:cTn id="29" dur="500" fill="hold"/>
                                        <p:tgtEl>
                                          <p:spTgt spid="313"/>
                                        </p:tgtEl>
                                        <p:attrNameLst>
                                          <p:attrName>ppt_h</p:attrName>
                                        </p:attrNameLst>
                                      </p:cBhvr>
                                      <p:tavLst>
                                        <p:tav tm="0">
                                          <p:val>
                                            <p:fltVal val="0"/>
                                          </p:val>
                                        </p:tav>
                                        <p:tav tm="100000">
                                          <p:val>
                                            <p:strVal val="#ppt_h"/>
                                          </p:val>
                                        </p:tav>
                                      </p:tavLst>
                                    </p:anim>
                                    <p:animEffect transition="in" filter="fade">
                                      <p:cBhvr>
                                        <p:cTn id="30" dur="500"/>
                                        <p:tgtEl>
                                          <p:spTgt spid="313"/>
                                        </p:tgtEl>
                                      </p:cBhvr>
                                    </p:animEffect>
                                  </p:childTnLst>
                                </p:cTn>
                              </p:par>
                              <p:par>
                                <p:cTn id="31" presetID="22" presetClass="entr" presetSubtype="8" repeatCount="5000" fill="hold" nodeType="withEffect">
                                  <p:stCondLst>
                                    <p:cond delay="0"/>
                                  </p:stCondLst>
                                  <p:childTnLst>
                                    <p:set>
                                      <p:cBhvr>
                                        <p:cTn id="32" dur="1" fill="hold">
                                          <p:stCondLst>
                                            <p:cond delay="0"/>
                                          </p:stCondLst>
                                        </p:cTn>
                                        <p:tgtEl>
                                          <p:spTgt spid="302"/>
                                        </p:tgtEl>
                                        <p:attrNameLst>
                                          <p:attrName>style.visibility</p:attrName>
                                        </p:attrNameLst>
                                      </p:cBhvr>
                                      <p:to>
                                        <p:strVal val="visible"/>
                                      </p:to>
                                    </p:set>
                                    <p:animEffect transition="in" filter="wipe(left)">
                                      <p:cBhvr>
                                        <p:cTn id="33" dur="500"/>
                                        <p:tgtEl>
                                          <p:spTgt spid="302"/>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repeatCount="3000" fill="hold" grpId="0" nodeType="clickEffect">
                                  <p:stCondLst>
                                    <p:cond delay="0"/>
                                  </p:stCondLst>
                                  <p:childTnLst>
                                    <p:set>
                                      <p:cBhvr>
                                        <p:cTn id="37" dur="1" fill="hold">
                                          <p:stCondLst>
                                            <p:cond delay="0"/>
                                          </p:stCondLst>
                                        </p:cTn>
                                        <p:tgtEl>
                                          <p:spTgt spid="311"/>
                                        </p:tgtEl>
                                        <p:attrNameLst>
                                          <p:attrName>style.visibility</p:attrName>
                                        </p:attrNameLst>
                                      </p:cBhvr>
                                      <p:to>
                                        <p:strVal val="visible"/>
                                      </p:to>
                                    </p:set>
                                    <p:anim calcmode="lin" valueType="num">
                                      <p:cBhvr>
                                        <p:cTn id="38" dur="500" fill="hold"/>
                                        <p:tgtEl>
                                          <p:spTgt spid="311"/>
                                        </p:tgtEl>
                                        <p:attrNameLst>
                                          <p:attrName>ppt_w</p:attrName>
                                        </p:attrNameLst>
                                      </p:cBhvr>
                                      <p:tavLst>
                                        <p:tav tm="0">
                                          <p:val>
                                            <p:fltVal val="0"/>
                                          </p:val>
                                        </p:tav>
                                        <p:tav tm="100000">
                                          <p:val>
                                            <p:strVal val="#ppt_w"/>
                                          </p:val>
                                        </p:tav>
                                      </p:tavLst>
                                    </p:anim>
                                    <p:anim calcmode="lin" valueType="num">
                                      <p:cBhvr>
                                        <p:cTn id="39" dur="500" fill="hold"/>
                                        <p:tgtEl>
                                          <p:spTgt spid="311"/>
                                        </p:tgtEl>
                                        <p:attrNameLst>
                                          <p:attrName>ppt_h</p:attrName>
                                        </p:attrNameLst>
                                      </p:cBhvr>
                                      <p:tavLst>
                                        <p:tav tm="0">
                                          <p:val>
                                            <p:fltVal val="0"/>
                                          </p:val>
                                        </p:tav>
                                        <p:tav tm="100000">
                                          <p:val>
                                            <p:strVal val="#ppt_h"/>
                                          </p:val>
                                        </p:tav>
                                      </p:tavLst>
                                    </p:anim>
                                    <p:animEffect transition="in" filter="fade">
                                      <p:cBhvr>
                                        <p:cTn id="40" dur="500"/>
                                        <p:tgtEl>
                                          <p:spTgt spid="311"/>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314"/>
                                        </p:tgtEl>
                                        <p:attrNameLst>
                                          <p:attrName>style.visibility</p:attrName>
                                        </p:attrNameLst>
                                      </p:cBhvr>
                                      <p:to>
                                        <p:strVal val="visible"/>
                                      </p:to>
                                    </p:set>
                                    <p:animEffect transition="in" filter="wipe(down)">
                                      <p:cBhvr>
                                        <p:cTn id="43" dur="500"/>
                                        <p:tgtEl>
                                          <p:spTgt spid="31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repeatCount="2000" fill="hold" nodeType="clickEffect">
                                  <p:stCondLst>
                                    <p:cond delay="0"/>
                                  </p:stCondLst>
                                  <p:childTnLst>
                                    <p:set>
                                      <p:cBhvr>
                                        <p:cTn id="47" dur="1" fill="hold">
                                          <p:stCondLst>
                                            <p:cond delay="0"/>
                                          </p:stCondLst>
                                        </p:cTn>
                                        <p:tgtEl>
                                          <p:spTgt spid="316"/>
                                        </p:tgtEl>
                                        <p:attrNameLst>
                                          <p:attrName>style.visibility</p:attrName>
                                        </p:attrNameLst>
                                      </p:cBhvr>
                                      <p:to>
                                        <p:strVal val="visible"/>
                                      </p:to>
                                    </p:set>
                                    <p:animEffect transition="in" filter="wipe(down)">
                                      <p:cBhvr>
                                        <p:cTn id="48" dur="1000"/>
                                        <p:tgtEl>
                                          <p:spTgt spid="316"/>
                                        </p:tgtEl>
                                      </p:cBhvr>
                                    </p:animEffect>
                                  </p:childTnLst>
                                </p:cTn>
                              </p:par>
                            </p:childTnLst>
                          </p:cTn>
                        </p:par>
                        <p:par>
                          <p:cTn id="49" fill="hold">
                            <p:stCondLst>
                              <p:cond delay="2000"/>
                            </p:stCondLst>
                            <p:childTnLst>
                              <p:par>
                                <p:cTn id="50" presetID="22" presetClass="entr" presetSubtype="4" fill="hold" nodeType="afterEffect">
                                  <p:stCondLst>
                                    <p:cond delay="0"/>
                                  </p:stCondLst>
                                  <p:childTnLst>
                                    <p:set>
                                      <p:cBhvr>
                                        <p:cTn id="51" dur="1" fill="hold">
                                          <p:stCondLst>
                                            <p:cond delay="0"/>
                                          </p:stCondLst>
                                        </p:cTn>
                                        <p:tgtEl>
                                          <p:spTgt spid="315"/>
                                        </p:tgtEl>
                                        <p:attrNameLst>
                                          <p:attrName>style.visibility</p:attrName>
                                        </p:attrNameLst>
                                      </p:cBhvr>
                                      <p:to>
                                        <p:strVal val="visible"/>
                                      </p:to>
                                    </p:set>
                                    <p:animEffect transition="in" filter="wipe(down)">
                                      <p:cBhvr>
                                        <p:cTn id="52" dur="2000"/>
                                        <p:tgtEl>
                                          <p:spTgt spid="315"/>
                                        </p:tgtEl>
                                      </p:cBhvr>
                                    </p:animEffect>
                                  </p:childTnLst>
                                </p:cTn>
                              </p:par>
                              <p:par>
                                <p:cTn id="53" presetID="22" presetClass="entr" presetSubtype="8" repeatCount="5000" fill="hold" nodeType="withEffect">
                                  <p:stCondLst>
                                    <p:cond delay="0"/>
                                  </p:stCondLst>
                                  <p:childTnLst>
                                    <p:set>
                                      <p:cBhvr>
                                        <p:cTn id="54" dur="1" fill="hold">
                                          <p:stCondLst>
                                            <p:cond delay="0"/>
                                          </p:stCondLst>
                                        </p:cTn>
                                        <p:tgtEl>
                                          <p:spTgt spid="328"/>
                                        </p:tgtEl>
                                        <p:attrNameLst>
                                          <p:attrName>style.visibility</p:attrName>
                                        </p:attrNameLst>
                                      </p:cBhvr>
                                      <p:to>
                                        <p:strVal val="visible"/>
                                      </p:to>
                                    </p:set>
                                    <p:animEffect transition="in" filter="wipe(left)">
                                      <p:cBhvr>
                                        <p:cTn id="55" dur="500"/>
                                        <p:tgtEl>
                                          <p:spTgt spid="32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nodeType="clickEffect">
                                  <p:stCondLst>
                                    <p:cond delay="0"/>
                                  </p:stCondLst>
                                  <p:childTnLst>
                                    <p:set>
                                      <p:cBhvr>
                                        <p:cTn id="59" dur="1" fill="hold">
                                          <p:stCondLst>
                                            <p:cond delay="0"/>
                                          </p:stCondLst>
                                        </p:cTn>
                                        <p:tgtEl>
                                          <p:spTgt spid="336"/>
                                        </p:tgtEl>
                                        <p:attrNameLst>
                                          <p:attrName>style.visibility</p:attrName>
                                        </p:attrNameLst>
                                      </p:cBhvr>
                                      <p:to>
                                        <p:strVal val="visible"/>
                                      </p:to>
                                    </p:set>
                                    <p:animEffect transition="in" filter="wipe(up)">
                                      <p:cBhvr>
                                        <p:cTn id="60" dur="500"/>
                                        <p:tgtEl>
                                          <p:spTgt spid="336"/>
                                        </p:tgtEl>
                                      </p:cBhvr>
                                    </p:animEffect>
                                  </p:childTnLst>
                                </p:cTn>
                              </p:par>
                            </p:childTnLst>
                          </p:cTn>
                        </p:par>
                        <p:par>
                          <p:cTn id="61" fill="hold">
                            <p:stCondLst>
                              <p:cond delay="500"/>
                            </p:stCondLst>
                            <p:childTnLst>
                              <p:par>
                                <p:cTn id="62" presetID="22" presetClass="entr" presetSubtype="2" fill="hold" nodeType="afterEffect">
                                  <p:stCondLst>
                                    <p:cond delay="0"/>
                                  </p:stCondLst>
                                  <p:childTnLst>
                                    <p:set>
                                      <p:cBhvr>
                                        <p:cTn id="63" dur="1" fill="hold">
                                          <p:stCondLst>
                                            <p:cond delay="0"/>
                                          </p:stCondLst>
                                        </p:cTn>
                                        <p:tgtEl>
                                          <p:spTgt spid="335"/>
                                        </p:tgtEl>
                                        <p:attrNameLst>
                                          <p:attrName>style.visibility</p:attrName>
                                        </p:attrNameLst>
                                      </p:cBhvr>
                                      <p:to>
                                        <p:strVal val="visible"/>
                                      </p:to>
                                    </p:set>
                                    <p:animEffect transition="in" filter="wipe(right)">
                                      <p:cBhvr>
                                        <p:cTn id="64" dur="500"/>
                                        <p:tgtEl>
                                          <p:spTgt spid="335"/>
                                        </p:tgtEl>
                                      </p:cBhvr>
                                    </p:animEffect>
                                  </p:childTnLst>
                                </p:cTn>
                              </p:par>
                            </p:childTnLst>
                          </p:cTn>
                        </p:par>
                        <p:par>
                          <p:cTn id="65" fill="hold">
                            <p:stCondLst>
                              <p:cond delay="1000"/>
                            </p:stCondLst>
                            <p:childTnLst>
                              <p:par>
                                <p:cTn id="66" presetID="22" presetClass="entr" presetSubtype="4" fill="hold" nodeType="afterEffect">
                                  <p:stCondLst>
                                    <p:cond delay="0"/>
                                  </p:stCondLst>
                                  <p:childTnLst>
                                    <p:set>
                                      <p:cBhvr>
                                        <p:cTn id="67" dur="1" fill="hold">
                                          <p:stCondLst>
                                            <p:cond delay="0"/>
                                          </p:stCondLst>
                                        </p:cTn>
                                        <p:tgtEl>
                                          <p:spTgt spid="334"/>
                                        </p:tgtEl>
                                        <p:attrNameLst>
                                          <p:attrName>style.visibility</p:attrName>
                                        </p:attrNameLst>
                                      </p:cBhvr>
                                      <p:to>
                                        <p:strVal val="visible"/>
                                      </p:to>
                                    </p:set>
                                    <p:animEffect transition="in" filter="wipe(down)">
                                      <p:cBhvr>
                                        <p:cTn id="68" dur="500"/>
                                        <p:tgtEl>
                                          <p:spTgt spid="334"/>
                                        </p:tgtEl>
                                      </p:cBhvr>
                                    </p:animEffect>
                                  </p:childTnLst>
                                </p:cTn>
                              </p:par>
                              <p:par>
                                <p:cTn id="69" presetID="53" presetClass="entr" presetSubtype="16" repeatCount="3000" fill="hold" grpId="0" nodeType="withEffect">
                                  <p:stCondLst>
                                    <p:cond delay="0"/>
                                  </p:stCondLst>
                                  <p:childTnLst>
                                    <p:set>
                                      <p:cBhvr>
                                        <p:cTn id="70" dur="1" fill="hold">
                                          <p:stCondLst>
                                            <p:cond delay="0"/>
                                          </p:stCondLst>
                                        </p:cTn>
                                        <p:tgtEl>
                                          <p:spTgt spid="338"/>
                                        </p:tgtEl>
                                        <p:attrNameLst>
                                          <p:attrName>style.visibility</p:attrName>
                                        </p:attrNameLst>
                                      </p:cBhvr>
                                      <p:to>
                                        <p:strVal val="visible"/>
                                      </p:to>
                                    </p:set>
                                    <p:anim calcmode="lin" valueType="num">
                                      <p:cBhvr>
                                        <p:cTn id="71" dur="500" fill="hold"/>
                                        <p:tgtEl>
                                          <p:spTgt spid="338"/>
                                        </p:tgtEl>
                                        <p:attrNameLst>
                                          <p:attrName>ppt_w</p:attrName>
                                        </p:attrNameLst>
                                      </p:cBhvr>
                                      <p:tavLst>
                                        <p:tav tm="0">
                                          <p:val>
                                            <p:fltVal val="0"/>
                                          </p:val>
                                        </p:tav>
                                        <p:tav tm="100000">
                                          <p:val>
                                            <p:strVal val="#ppt_w"/>
                                          </p:val>
                                        </p:tav>
                                      </p:tavLst>
                                    </p:anim>
                                    <p:anim calcmode="lin" valueType="num">
                                      <p:cBhvr>
                                        <p:cTn id="72" dur="500" fill="hold"/>
                                        <p:tgtEl>
                                          <p:spTgt spid="338"/>
                                        </p:tgtEl>
                                        <p:attrNameLst>
                                          <p:attrName>ppt_h</p:attrName>
                                        </p:attrNameLst>
                                      </p:cBhvr>
                                      <p:tavLst>
                                        <p:tav tm="0">
                                          <p:val>
                                            <p:fltVal val="0"/>
                                          </p:val>
                                        </p:tav>
                                        <p:tav tm="100000">
                                          <p:val>
                                            <p:strVal val="#ppt_h"/>
                                          </p:val>
                                        </p:tav>
                                      </p:tavLst>
                                    </p:anim>
                                    <p:animEffect transition="in" filter="fade">
                                      <p:cBhvr>
                                        <p:cTn id="73" dur="500"/>
                                        <p:tgtEl>
                                          <p:spTgt spid="338"/>
                                        </p:tgtEl>
                                      </p:cBhvr>
                                    </p:animEffect>
                                  </p:childTnLst>
                                </p:cTn>
                              </p:par>
                              <p:par>
                                <p:cTn id="74" presetID="22" presetClass="entr" presetSubtype="8" repeatCount="5000" fill="hold" nodeType="withEffect">
                                  <p:stCondLst>
                                    <p:cond delay="0"/>
                                  </p:stCondLst>
                                  <p:childTnLst>
                                    <p:set>
                                      <p:cBhvr>
                                        <p:cTn id="75" dur="1" fill="hold">
                                          <p:stCondLst>
                                            <p:cond delay="0"/>
                                          </p:stCondLst>
                                        </p:cTn>
                                        <p:tgtEl>
                                          <p:spTgt spid="325"/>
                                        </p:tgtEl>
                                        <p:attrNameLst>
                                          <p:attrName>style.visibility</p:attrName>
                                        </p:attrNameLst>
                                      </p:cBhvr>
                                      <p:to>
                                        <p:strVal val="visible"/>
                                      </p:to>
                                    </p:set>
                                    <p:animEffect transition="in" filter="wipe(left)">
                                      <p:cBhvr>
                                        <p:cTn id="76" dur="500"/>
                                        <p:tgtEl>
                                          <p:spTgt spid="325"/>
                                        </p:tgtEl>
                                      </p:cBhvr>
                                    </p:animEffect>
                                  </p:childTnLst>
                                </p:cTn>
                              </p:par>
                            </p:childTnLst>
                          </p:cTn>
                        </p:par>
                        <p:par>
                          <p:cTn id="77" fill="hold">
                            <p:stCondLst>
                              <p:cond delay="3500"/>
                            </p:stCondLst>
                            <p:childTnLst>
                              <p:par>
                                <p:cTn id="78" presetID="22" presetClass="entr" presetSubtype="4" repeatCount="3000" fill="hold" grpId="0" nodeType="afterEffect">
                                  <p:stCondLst>
                                    <p:cond delay="0"/>
                                  </p:stCondLst>
                                  <p:childTnLst>
                                    <p:set>
                                      <p:cBhvr>
                                        <p:cTn id="79" dur="1" fill="hold">
                                          <p:stCondLst>
                                            <p:cond delay="0"/>
                                          </p:stCondLst>
                                        </p:cTn>
                                        <p:tgtEl>
                                          <p:spTgt spid="324"/>
                                        </p:tgtEl>
                                        <p:attrNameLst>
                                          <p:attrName>style.visibility</p:attrName>
                                        </p:attrNameLst>
                                      </p:cBhvr>
                                      <p:to>
                                        <p:strVal val="visible"/>
                                      </p:to>
                                    </p:set>
                                    <p:animEffect transition="in" filter="wipe(down)">
                                      <p:cBhvr>
                                        <p:cTn id="80" dur="1000"/>
                                        <p:tgtEl>
                                          <p:spTgt spid="324"/>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1" repeatCount="2000" fill="hold" nodeType="clickEffect">
                                  <p:stCondLst>
                                    <p:cond delay="0"/>
                                  </p:stCondLst>
                                  <p:childTnLst>
                                    <p:set>
                                      <p:cBhvr>
                                        <p:cTn id="84" dur="1" fill="hold">
                                          <p:stCondLst>
                                            <p:cond delay="0"/>
                                          </p:stCondLst>
                                        </p:cTn>
                                        <p:tgtEl>
                                          <p:spTgt spid="320"/>
                                        </p:tgtEl>
                                        <p:attrNameLst>
                                          <p:attrName>style.visibility</p:attrName>
                                        </p:attrNameLst>
                                      </p:cBhvr>
                                      <p:to>
                                        <p:strVal val="visible"/>
                                      </p:to>
                                    </p:set>
                                    <p:animEffect transition="in" filter="wipe(up)">
                                      <p:cBhvr>
                                        <p:cTn id="85" dur="1000"/>
                                        <p:tgtEl>
                                          <p:spTgt spid="320"/>
                                        </p:tgtEl>
                                      </p:cBhvr>
                                    </p:animEffect>
                                  </p:childTnLst>
                                </p:cTn>
                              </p:par>
                              <p:par>
                                <p:cTn id="86" presetID="53" presetClass="entr" presetSubtype="16" repeatCount="3000" fill="hold" grpId="0" nodeType="withEffect">
                                  <p:stCondLst>
                                    <p:cond delay="0"/>
                                  </p:stCondLst>
                                  <p:childTnLst>
                                    <p:set>
                                      <p:cBhvr>
                                        <p:cTn id="87" dur="1" fill="hold">
                                          <p:stCondLst>
                                            <p:cond delay="0"/>
                                          </p:stCondLst>
                                        </p:cTn>
                                        <p:tgtEl>
                                          <p:spTgt spid="339"/>
                                        </p:tgtEl>
                                        <p:attrNameLst>
                                          <p:attrName>style.visibility</p:attrName>
                                        </p:attrNameLst>
                                      </p:cBhvr>
                                      <p:to>
                                        <p:strVal val="visible"/>
                                      </p:to>
                                    </p:set>
                                    <p:anim calcmode="lin" valueType="num">
                                      <p:cBhvr>
                                        <p:cTn id="88" dur="500" fill="hold"/>
                                        <p:tgtEl>
                                          <p:spTgt spid="339"/>
                                        </p:tgtEl>
                                        <p:attrNameLst>
                                          <p:attrName>ppt_w</p:attrName>
                                        </p:attrNameLst>
                                      </p:cBhvr>
                                      <p:tavLst>
                                        <p:tav tm="0">
                                          <p:val>
                                            <p:fltVal val="0"/>
                                          </p:val>
                                        </p:tav>
                                        <p:tav tm="100000">
                                          <p:val>
                                            <p:strVal val="#ppt_w"/>
                                          </p:val>
                                        </p:tav>
                                      </p:tavLst>
                                    </p:anim>
                                    <p:anim calcmode="lin" valueType="num">
                                      <p:cBhvr>
                                        <p:cTn id="89" dur="500" fill="hold"/>
                                        <p:tgtEl>
                                          <p:spTgt spid="339"/>
                                        </p:tgtEl>
                                        <p:attrNameLst>
                                          <p:attrName>ppt_h</p:attrName>
                                        </p:attrNameLst>
                                      </p:cBhvr>
                                      <p:tavLst>
                                        <p:tav tm="0">
                                          <p:val>
                                            <p:fltVal val="0"/>
                                          </p:val>
                                        </p:tav>
                                        <p:tav tm="100000">
                                          <p:val>
                                            <p:strVal val="#ppt_h"/>
                                          </p:val>
                                        </p:tav>
                                      </p:tavLst>
                                    </p:anim>
                                    <p:animEffect transition="in" filter="fade">
                                      <p:cBhvr>
                                        <p:cTn id="90" dur="500"/>
                                        <p:tgtEl>
                                          <p:spTgt spid="339"/>
                                        </p:tgtEl>
                                      </p:cBhvr>
                                    </p:animEffect>
                                  </p:childTnLst>
                                </p:cTn>
                              </p:par>
                            </p:childTnLst>
                          </p:cTn>
                        </p:par>
                        <p:par>
                          <p:cTn id="91" fill="hold">
                            <p:stCondLst>
                              <p:cond delay="2000"/>
                            </p:stCondLst>
                            <p:childTnLst>
                              <p:par>
                                <p:cTn id="92" presetID="22" presetClass="entr" presetSubtype="8" fill="hold" nodeType="afterEffect">
                                  <p:stCondLst>
                                    <p:cond delay="0"/>
                                  </p:stCondLst>
                                  <p:childTnLst>
                                    <p:set>
                                      <p:cBhvr>
                                        <p:cTn id="93" dur="1" fill="hold">
                                          <p:stCondLst>
                                            <p:cond delay="0"/>
                                          </p:stCondLst>
                                        </p:cTn>
                                        <p:tgtEl>
                                          <p:spTgt spid="337"/>
                                        </p:tgtEl>
                                        <p:attrNameLst>
                                          <p:attrName>style.visibility</p:attrName>
                                        </p:attrNameLst>
                                      </p:cBhvr>
                                      <p:to>
                                        <p:strVal val="visible"/>
                                      </p:to>
                                    </p:set>
                                    <p:animEffect transition="in" filter="wipe(left)">
                                      <p:cBhvr>
                                        <p:cTn id="94" dur="1000"/>
                                        <p:tgtEl>
                                          <p:spTgt spid="337"/>
                                        </p:tgtEl>
                                      </p:cBhvr>
                                    </p:animEffect>
                                  </p:childTnLst>
                                </p:cTn>
                              </p:par>
                            </p:childTnLst>
                          </p:cTn>
                        </p:par>
                        <p:par>
                          <p:cTn id="95" fill="hold">
                            <p:stCondLst>
                              <p:cond delay="3000"/>
                            </p:stCondLst>
                            <p:childTnLst>
                              <p:par>
                                <p:cTn id="96" presetID="22" presetClass="entr" presetSubtype="4" fill="hold" nodeType="afterEffect">
                                  <p:stCondLst>
                                    <p:cond delay="0"/>
                                  </p:stCondLst>
                                  <p:childTnLst>
                                    <p:set>
                                      <p:cBhvr>
                                        <p:cTn id="97" dur="1" fill="hold">
                                          <p:stCondLst>
                                            <p:cond delay="0"/>
                                          </p:stCondLst>
                                        </p:cTn>
                                        <p:tgtEl>
                                          <p:spTgt spid="319"/>
                                        </p:tgtEl>
                                        <p:attrNameLst>
                                          <p:attrName>style.visibility</p:attrName>
                                        </p:attrNameLst>
                                      </p:cBhvr>
                                      <p:to>
                                        <p:strVal val="visible"/>
                                      </p:to>
                                    </p:set>
                                    <p:animEffect transition="in" filter="wipe(down)">
                                      <p:cBhvr>
                                        <p:cTn id="98" dur="1000"/>
                                        <p:tgtEl>
                                          <p:spTgt spid="319"/>
                                        </p:tgtEl>
                                      </p:cBhvr>
                                    </p:animEffect>
                                  </p:childTnLst>
                                </p:cTn>
                              </p:par>
                              <p:par>
                                <p:cTn id="99" presetID="53" presetClass="entr" presetSubtype="16" repeatCount="3000" fill="hold" grpId="0" nodeType="withEffect">
                                  <p:stCondLst>
                                    <p:cond delay="0"/>
                                  </p:stCondLst>
                                  <p:childTnLst>
                                    <p:set>
                                      <p:cBhvr>
                                        <p:cTn id="100" dur="1" fill="hold">
                                          <p:stCondLst>
                                            <p:cond delay="0"/>
                                          </p:stCondLst>
                                        </p:cTn>
                                        <p:tgtEl>
                                          <p:spTgt spid="340"/>
                                        </p:tgtEl>
                                        <p:attrNameLst>
                                          <p:attrName>style.visibility</p:attrName>
                                        </p:attrNameLst>
                                      </p:cBhvr>
                                      <p:to>
                                        <p:strVal val="visible"/>
                                      </p:to>
                                    </p:set>
                                    <p:anim calcmode="lin" valueType="num">
                                      <p:cBhvr>
                                        <p:cTn id="101" dur="500" fill="hold"/>
                                        <p:tgtEl>
                                          <p:spTgt spid="340"/>
                                        </p:tgtEl>
                                        <p:attrNameLst>
                                          <p:attrName>ppt_w</p:attrName>
                                        </p:attrNameLst>
                                      </p:cBhvr>
                                      <p:tavLst>
                                        <p:tav tm="0">
                                          <p:val>
                                            <p:fltVal val="0"/>
                                          </p:val>
                                        </p:tav>
                                        <p:tav tm="100000">
                                          <p:val>
                                            <p:strVal val="#ppt_w"/>
                                          </p:val>
                                        </p:tav>
                                      </p:tavLst>
                                    </p:anim>
                                    <p:anim calcmode="lin" valueType="num">
                                      <p:cBhvr>
                                        <p:cTn id="102" dur="500" fill="hold"/>
                                        <p:tgtEl>
                                          <p:spTgt spid="340"/>
                                        </p:tgtEl>
                                        <p:attrNameLst>
                                          <p:attrName>ppt_h</p:attrName>
                                        </p:attrNameLst>
                                      </p:cBhvr>
                                      <p:tavLst>
                                        <p:tav tm="0">
                                          <p:val>
                                            <p:fltVal val="0"/>
                                          </p:val>
                                        </p:tav>
                                        <p:tav tm="100000">
                                          <p:val>
                                            <p:strVal val="#ppt_h"/>
                                          </p:val>
                                        </p:tav>
                                      </p:tavLst>
                                    </p:anim>
                                    <p:animEffect transition="in" filter="fade">
                                      <p:cBhvr>
                                        <p:cTn id="103" dur="500"/>
                                        <p:tgtEl>
                                          <p:spTgt spid="340"/>
                                        </p:tgtEl>
                                      </p:cBhvr>
                                    </p:animEffect>
                                  </p:childTnLst>
                                </p:cTn>
                              </p:par>
                              <p:par>
                                <p:cTn id="104" presetID="22" presetClass="entr" presetSubtype="8" repeatCount="5000" fill="hold" nodeType="withEffect">
                                  <p:stCondLst>
                                    <p:cond delay="0"/>
                                  </p:stCondLst>
                                  <p:childTnLst>
                                    <p:set>
                                      <p:cBhvr>
                                        <p:cTn id="105" dur="1" fill="hold">
                                          <p:stCondLst>
                                            <p:cond delay="0"/>
                                          </p:stCondLst>
                                        </p:cTn>
                                        <p:tgtEl>
                                          <p:spTgt spid="331"/>
                                        </p:tgtEl>
                                        <p:attrNameLst>
                                          <p:attrName>style.visibility</p:attrName>
                                        </p:attrNameLst>
                                      </p:cBhvr>
                                      <p:to>
                                        <p:strVal val="visible"/>
                                      </p:to>
                                    </p:set>
                                    <p:animEffect transition="in" filter="wipe(left)">
                                      <p:cBhvr>
                                        <p:cTn id="106" dur="500"/>
                                        <p:tgtEl>
                                          <p:spTgt spid="331"/>
                                        </p:tgtEl>
                                      </p:cBhvr>
                                    </p:animEffect>
                                  </p:childTnLst>
                                </p:cTn>
                              </p:par>
                            </p:childTnLst>
                          </p:cTn>
                        </p:par>
                      </p:childTnLst>
                    </p:cTn>
                  </p:par>
                  <p:par>
                    <p:cTn id="107" fill="hold">
                      <p:stCondLst>
                        <p:cond delay="indefinite"/>
                      </p:stCondLst>
                      <p:childTnLst>
                        <p:par>
                          <p:cTn id="108" fill="hold">
                            <p:stCondLst>
                              <p:cond delay="0"/>
                            </p:stCondLst>
                            <p:childTnLst>
                              <p:par>
                                <p:cTn id="109" presetID="53" presetClass="entr" presetSubtype="16" repeatCount="3000" fill="hold" grpId="0" nodeType="clickEffect">
                                  <p:stCondLst>
                                    <p:cond delay="0"/>
                                  </p:stCondLst>
                                  <p:childTnLst>
                                    <p:set>
                                      <p:cBhvr>
                                        <p:cTn id="110" dur="1" fill="hold">
                                          <p:stCondLst>
                                            <p:cond delay="0"/>
                                          </p:stCondLst>
                                        </p:cTn>
                                        <p:tgtEl>
                                          <p:spTgt spid="344"/>
                                        </p:tgtEl>
                                        <p:attrNameLst>
                                          <p:attrName>style.visibility</p:attrName>
                                        </p:attrNameLst>
                                      </p:cBhvr>
                                      <p:to>
                                        <p:strVal val="visible"/>
                                      </p:to>
                                    </p:set>
                                    <p:anim calcmode="lin" valueType="num">
                                      <p:cBhvr>
                                        <p:cTn id="111" dur="500" fill="hold"/>
                                        <p:tgtEl>
                                          <p:spTgt spid="344"/>
                                        </p:tgtEl>
                                        <p:attrNameLst>
                                          <p:attrName>ppt_w</p:attrName>
                                        </p:attrNameLst>
                                      </p:cBhvr>
                                      <p:tavLst>
                                        <p:tav tm="0">
                                          <p:val>
                                            <p:fltVal val="0"/>
                                          </p:val>
                                        </p:tav>
                                        <p:tav tm="100000">
                                          <p:val>
                                            <p:strVal val="#ppt_w"/>
                                          </p:val>
                                        </p:tav>
                                      </p:tavLst>
                                    </p:anim>
                                    <p:anim calcmode="lin" valueType="num">
                                      <p:cBhvr>
                                        <p:cTn id="112" dur="500" fill="hold"/>
                                        <p:tgtEl>
                                          <p:spTgt spid="344"/>
                                        </p:tgtEl>
                                        <p:attrNameLst>
                                          <p:attrName>ppt_h</p:attrName>
                                        </p:attrNameLst>
                                      </p:cBhvr>
                                      <p:tavLst>
                                        <p:tav tm="0">
                                          <p:val>
                                            <p:fltVal val="0"/>
                                          </p:val>
                                        </p:tav>
                                        <p:tav tm="100000">
                                          <p:val>
                                            <p:strVal val="#ppt_h"/>
                                          </p:val>
                                        </p:tav>
                                      </p:tavLst>
                                    </p:anim>
                                    <p:animEffect transition="in" filter="fade">
                                      <p:cBhvr>
                                        <p:cTn id="113" dur="500"/>
                                        <p:tgtEl>
                                          <p:spTgt spid="344"/>
                                        </p:tgtEl>
                                      </p:cBhvr>
                                    </p:animEffect>
                                  </p:childTnLst>
                                </p:cTn>
                              </p:par>
                              <p:par>
                                <p:cTn id="114" presetID="22" presetClass="entr" presetSubtype="4" fill="hold" grpId="0" nodeType="withEffect">
                                  <p:stCondLst>
                                    <p:cond delay="0"/>
                                  </p:stCondLst>
                                  <p:childTnLst>
                                    <p:set>
                                      <p:cBhvr>
                                        <p:cTn id="115" dur="1" fill="hold">
                                          <p:stCondLst>
                                            <p:cond delay="0"/>
                                          </p:stCondLst>
                                        </p:cTn>
                                        <p:tgtEl>
                                          <p:spTgt spid="346"/>
                                        </p:tgtEl>
                                        <p:attrNameLst>
                                          <p:attrName>style.visibility</p:attrName>
                                        </p:attrNameLst>
                                      </p:cBhvr>
                                      <p:to>
                                        <p:strVal val="visible"/>
                                      </p:to>
                                    </p:set>
                                    <p:animEffect transition="in" filter="wipe(down)">
                                      <p:cBhvr>
                                        <p:cTn id="116" dur="500"/>
                                        <p:tgtEl>
                                          <p:spTgt spid="346"/>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4" fill="hold" nodeType="clickEffect">
                                  <p:stCondLst>
                                    <p:cond delay="0"/>
                                  </p:stCondLst>
                                  <p:childTnLst>
                                    <p:set>
                                      <p:cBhvr>
                                        <p:cTn id="120" dur="1" fill="hold">
                                          <p:stCondLst>
                                            <p:cond delay="0"/>
                                          </p:stCondLst>
                                        </p:cTn>
                                        <p:tgtEl>
                                          <p:spTgt spid="341"/>
                                        </p:tgtEl>
                                        <p:attrNameLst>
                                          <p:attrName>style.visibility</p:attrName>
                                        </p:attrNameLst>
                                      </p:cBhvr>
                                      <p:to>
                                        <p:strVal val="visible"/>
                                      </p:to>
                                    </p:set>
                                    <p:animEffect transition="in" filter="wipe(down)">
                                      <p:cBhvr>
                                        <p:cTn id="121" dur="500"/>
                                        <p:tgtEl>
                                          <p:spTgt spid="341"/>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grpId="0" nodeType="clickEffect">
                                  <p:stCondLst>
                                    <p:cond delay="0"/>
                                  </p:stCondLst>
                                  <p:childTnLst>
                                    <p:set>
                                      <p:cBhvr>
                                        <p:cTn id="125" dur="1" fill="hold">
                                          <p:stCondLst>
                                            <p:cond delay="0"/>
                                          </p:stCondLst>
                                        </p:cTn>
                                        <p:tgtEl>
                                          <p:spTgt spid="345"/>
                                        </p:tgtEl>
                                        <p:attrNameLst>
                                          <p:attrName>style.visibility</p:attrName>
                                        </p:attrNameLst>
                                      </p:cBhvr>
                                      <p:to>
                                        <p:strVal val="visible"/>
                                      </p:to>
                                    </p:set>
                                    <p:animEffect transition="in" filter="wipe(left)">
                                      <p:cBhvr>
                                        <p:cTn id="126" dur="500"/>
                                        <p:tgtEl>
                                          <p:spTgt spid="3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 grpId="0"/>
      <p:bldP spid="312" grpId="0"/>
      <p:bldP spid="313" grpId="0"/>
      <p:bldP spid="314" grpId="0"/>
      <p:bldP spid="324" grpId="0" animBg="1"/>
      <p:bldP spid="338" grpId="0"/>
      <p:bldP spid="339" grpId="0"/>
      <p:bldP spid="340" grpId="0"/>
      <p:bldP spid="344" grpId="0"/>
      <p:bldP spid="345" grpId="0"/>
      <p:bldP spid="34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对阶</a:t>
            </a:r>
          </a:p>
        </p:txBody>
      </p:sp>
      <p:sp>
        <p:nvSpPr>
          <p:cNvPr id="3" name="内容占位符 2"/>
          <p:cNvSpPr>
            <a:spLocks noGrp="1"/>
          </p:cNvSpPr>
          <p:nvPr>
            <p:ph idx="1"/>
          </p:nvPr>
        </p:nvSpPr>
        <p:spPr>
          <a:xfrm>
            <a:off x="487822" y="942764"/>
            <a:ext cx="11031733" cy="5637024"/>
          </a:xfrm>
        </p:spPr>
        <p:txBody>
          <a:bodyPr/>
          <a:lstStyle/>
          <a:p>
            <a:pPr eaLnBrk="1" hangingPunct="1">
              <a:lnSpc>
                <a:spcPct val="150000"/>
              </a:lnSpc>
            </a:pPr>
            <a:r>
              <a:rPr lang="zh-CN" altLang="en-US" dirty="0"/>
              <a:t>对阶   </a:t>
            </a:r>
            <a:r>
              <a:rPr lang="en-US" altLang="zh-CN" dirty="0"/>
              <a:t>(</a:t>
            </a:r>
            <a:r>
              <a:rPr lang="zh-CN" altLang="en-US" dirty="0"/>
              <a:t>使得尾数可以直接相加</a:t>
            </a:r>
            <a:r>
              <a:rPr lang="en-US" altLang="zh-CN" dirty="0"/>
              <a:t>)</a:t>
            </a:r>
          </a:p>
          <a:p>
            <a:r>
              <a:rPr lang="zh-CN" altLang="en-US" dirty="0"/>
              <a:t>例子</a:t>
            </a:r>
            <a:r>
              <a:rPr lang="en-US" altLang="zh-CN" dirty="0"/>
              <a:t>2</a:t>
            </a:r>
            <a:r>
              <a:rPr lang="en-US" altLang="zh-CN" baseline="50000" dirty="0"/>
              <a:t>8</a:t>
            </a:r>
            <a:r>
              <a:rPr lang="en-US" altLang="zh-CN" dirty="0"/>
              <a:t>*(0.11000) + 2</a:t>
            </a:r>
            <a:r>
              <a:rPr lang="en-US" altLang="zh-CN" baseline="50000" dirty="0"/>
              <a:t>6</a:t>
            </a:r>
            <a:r>
              <a:rPr lang="en-US" altLang="zh-CN" dirty="0"/>
              <a:t>*(</a:t>
            </a:r>
            <a:r>
              <a:rPr lang="en-US" altLang="zh-CN" dirty="0">
                <a:solidFill>
                  <a:srgbClr val="0000FF"/>
                </a:solidFill>
              </a:rPr>
              <a:t>0.00111</a:t>
            </a:r>
            <a:r>
              <a:rPr lang="en-US" altLang="zh-CN" dirty="0"/>
              <a:t>)    </a:t>
            </a:r>
          </a:p>
          <a:p>
            <a:pPr marL="0" indent="0">
              <a:buNone/>
            </a:pPr>
            <a:r>
              <a:rPr lang="zh-CN" altLang="en-US" dirty="0"/>
              <a:t>         大对小   </a:t>
            </a:r>
            <a:r>
              <a:rPr lang="en-US" altLang="zh-CN" dirty="0"/>
              <a:t>or</a:t>
            </a:r>
            <a:r>
              <a:rPr lang="zh-CN" altLang="en-US" dirty="0"/>
              <a:t>   小对大   </a:t>
            </a:r>
            <a:r>
              <a:rPr lang="en-US" altLang="zh-CN" dirty="0"/>
              <a:t>?</a:t>
            </a:r>
            <a:endParaRPr lang="zh-CN" altLang="en-US" dirty="0"/>
          </a:p>
          <a:p>
            <a:pPr lvl="1" eaLnBrk="1" hangingPunct="1">
              <a:lnSpc>
                <a:spcPct val="150000"/>
              </a:lnSpc>
              <a:buNone/>
            </a:pPr>
            <a:r>
              <a:rPr lang="zh-CN" altLang="en-US" sz="2600" dirty="0"/>
              <a:t>    大阶对小阶 </a:t>
            </a:r>
            <a:r>
              <a:rPr lang="en-US" altLang="zh-CN" sz="2600" dirty="0"/>
              <a:t>2</a:t>
            </a:r>
            <a:r>
              <a:rPr lang="en-US" altLang="zh-CN" sz="2600" baseline="50000" dirty="0"/>
              <a:t>8</a:t>
            </a:r>
            <a:r>
              <a:rPr lang="en-US" altLang="zh-CN" sz="2600" dirty="0"/>
              <a:t>*(0.11000) </a:t>
            </a:r>
            <a:r>
              <a:rPr lang="en-US" altLang="zh-CN" sz="2600" dirty="0">
                <a:sym typeface="Wingdings" panose="05000000000000000000" pitchFamily="2" charset="2"/>
              </a:rPr>
              <a:t> </a:t>
            </a:r>
            <a:r>
              <a:rPr lang="en-US" altLang="zh-CN" sz="2600" dirty="0"/>
              <a:t>2</a:t>
            </a:r>
            <a:r>
              <a:rPr lang="en-US" altLang="zh-CN" sz="2600" baseline="50000" dirty="0"/>
              <a:t>6</a:t>
            </a:r>
            <a:r>
              <a:rPr lang="en-US" altLang="zh-CN" sz="2600" dirty="0"/>
              <a:t>*(</a:t>
            </a:r>
            <a:r>
              <a:rPr lang="en-US" altLang="zh-CN" sz="2600" dirty="0">
                <a:solidFill>
                  <a:srgbClr val="0000FF"/>
                </a:solidFill>
              </a:rPr>
              <a:t>11.000</a:t>
            </a:r>
            <a:r>
              <a:rPr lang="en-US" altLang="zh-CN" sz="2600" dirty="0"/>
              <a:t>)          </a:t>
            </a:r>
            <a:r>
              <a:rPr lang="zh-CN" altLang="en-US" sz="2600" dirty="0">
                <a:solidFill>
                  <a:schemeClr val="bg2">
                    <a:lumMod val="50000"/>
                  </a:schemeClr>
                </a:solidFill>
              </a:rPr>
              <a:t>溢出</a:t>
            </a:r>
            <a:endParaRPr lang="en-US" altLang="zh-CN" sz="2600" dirty="0">
              <a:solidFill>
                <a:schemeClr val="bg2">
                  <a:lumMod val="50000"/>
                </a:schemeClr>
              </a:solidFill>
            </a:endParaRPr>
          </a:p>
          <a:p>
            <a:pPr lvl="1" eaLnBrk="1" hangingPunct="1">
              <a:lnSpc>
                <a:spcPct val="150000"/>
              </a:lnSpc>
              <a:buNone/>
            </a:pPr>
            <a:r>
              <a:rPr lang="zh-CN" altLang="en-US" sz="2600" dirty="0"/>
              <a:t>    小阶对大阶 </a:t>
            </a:r>
            <a:r>
              <a:rPr lang="en-US" altLang="zh-CN" sz="2600" dirty="0"/>
              <a:t>2</a:t>
            </a:r>
            <a:r>
              <a:rPr lang="en-US" altLang="zh-CN" sz="2600" baseline="50000" dirty="0"/>
              <a:t>6</a:t>
            </a:r>
            <a:r>
              <a:rPr lang="en-US" altLang="zh-CN" sz="2600" dirty="0"/>
              <a:t>*(0.00111) </a:t>
            </a:r>
            <a:r>
              <a:rPr lang="en-US" altLang="zh-CN" sz="2600" dirty="0">
                <a:sym typeface="Wingdings" panose="05000000000000000000" pitchFamily="2" charset="2"/>
              </a:rPr>
              <a:t> </a:t>
            </a:r>
            <a:r>
              <a:rPr lang="en-US" altLang="zh-CN" sz="2600" dirty="0"/>
              <a:t>2</a:t>
            </a:r>
            <a:r>
              <a:rPr lang="en-US" altLang="zh-CN" sz="2600" baseline="50000" dirty="0"/>
              <a:t>8</a:t>
            </a:r>
            <a:r>
              <a:rPr lang="en-US" altLang="zh-CN" sz="2600" dirty="0"/>
              <a:t>*(</a:t>
            </a:r>
            <a:r>
              <a:rPr lang="en-US" altLang="zh-CN" sz="2600" dirty="0">
                <a:solidFill>
                  <a:srgbClr val="0000FF"/>
                </a:solidFill>
              </a:rPr>
              <a:t>0.00001</a:t>
            </a:r>
            <a:r>
              <a:rPr lang="en-US" altLang="zh-CN" sz="2600" b="1" u="sng" dirty="0"/>
              <a:t>11</a:t>
            </a:r>
            <a:r>
              <a:rPr lang="en-US" altLang="zh-CN" sz="2600" dirty="0"/>
              <a:t>)      ?</a:t>
            </a:r>
          </a:p>
          <a:p>
            <a:pPr lvl="1" eaLnBrk="1" hangingPunct="1">
              <a:lnSpc>
                <a:spcPct val="150000"/>
              </a:lnSpc>
              <a:buNone/>
            </a:pPr>
            <a:endParaRPr lang="en-US" altLang="zh-CN" sz="2400" dirty="0"/>
          </a:p>
          <a:p>
            <a:pPr eaLnBrk="1" hangingPunct="1">
              <a:lnSpc>
                <a:spcPct val="150000"/>
              </a:lnSpc>
            </a:pPr>
            <a:r>
              <a:rPr lang="zh-CN" altLang="en-US" b="1" u="sng" dirty="0"/>
              <a:t>小阶对大阶</a:t>
            </a:r>
            <a:r>
              <a:rPr lang="zh-CN" altLang="en-US" dirty="0"/>
              <a:t>  尾数右移（符号位一起移位）</a:t>
            </a:r>
          </a:p>
          <a:p>
            <a:pPr>
              <a:lnSpc>
                <a:spcPct val="150000"/>
              </a:lnSpc>
            </a:pPr>
            <a:endParaRPr lang="zh-CN" altLang="en-US" dirty="0"/>
          </a:p>
        </p:txBody>
      </p:sp>
    </p:spTree>
    <p:extLst>
      <p:ext uri="{BB962C8B-B14F-4D97-AF65-F5344CB8AC3E}">
        <p14:creationId xmlns:p14="http://schemas.microsoft.com/office/powerpoint/2010/main" val="7037196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7C063-E462-42C0-847D-439D48CB8C15}"/>
              </a:ext>
            </a:extLst>
          </p:cNvPr>
          <p:cNvSpPr>
            <a:spLocks noGrp="1"/>
          </p:cNvSpPr>
          <p:nvPr>
            <p:ph type="title"/>
          </p:nvPr>
        </p:nvSpPr>
        <p:spPr/>
        <p:txBody>
          <a:bodyPr/>
          <a:lstStyle/>
          <a:p>
            <a:r>
              <a:rPr lang="zh-CN" altLang="en-US" dirty="0"/>
              <a:t>运算器与总线结构</a:t>
            </a:r>
          </a:p>
        </p:txBody>
      </p:sp>
      <p:sp>
        <p:nvSpPr>
          <p:cNvPr id="3" name="内容占位符 2">
            <a:extLst>
              <a:ext uri="{FF2B5EF4-FFF2-40B4-BE49-F238E27FC236}">
                <a16:creationId xmlns:a16="http://schemas.microsoft.com/office/drawing/2014/main" id="{618FB589-684B-44F6-A1E1-92955E8D7057}"/>
              </a:ext>
            </a:extLst>
          </p:cNvPr>
          <p:cNvSpPr>
            <a:spLocks noGrp="1"/>
          </p:cNvSpPr>
          <p:nvPr>
            <p:ph idx="1"/>
          </p:nvPr>
        </p:nvSpPr>
        <p:spPr>
          <a:xfrm>
            <a:off x="487822" y="942764"/>
            <a:ext cx="10515599" cy="924136"/>
          </a:xfrm>
        </p:spPr>
        <p:txBody>
          <a:bodyPr/>
          <a:lstStyle/>
          <a:p>
            <a:r>
              <a:rPr lang="zh-CN" altLang="en-US" dirty="0"/>
              <a:t>双总线结构与运算通路</a:t>
            </a:r>
            <a:r>
              <a:rPr lang="en-US" altLang="zh-CN" dirty="0"/>
              <a:t>2</a:t>
            </a:r>
          </a:p>
        </p:txBody>
      </p:sp>
      <p:sp>
        <p:nvSpPr>
          <p:cNvPr id="90" name="矩形 89">
            <a:extLst>
              <a:ext uri="{FF2B5EF4-FFF2-40B4-BE49-F238E27FC236}">
                <a16:creationId xmlns:a16="http://schemas.microsoft.com/office/drawing/2014/main" id="{E96DE042-ED73-4822-89F7-823EE4C2E7C1}"/>
              </a:ext>
            </a:extLst>
          </p:cNvPr>
          <p:cNvSpPr>
            <a:spLocks/>
          </p:cNvSpPr>
          <p:nvPr/>
        </p:nvSpPr>
        <p:spPr>
          <a:xfrm>
            <a:off x="8277554" y="2882806"/>
            <a:ext cx="1638582" cy="1369097"/>
          </a:xfrm>
          <a:prstGeom prst="rect">
            <a:avLst/>
          </a:prstGeom>
          <a:solidFill>
            <a:srgbClr val="FFCCFF"/>
          </a:solidFill>
          <a:ln w="381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07" b="1" dirty="0">
                <a:solidFill>
                  <a:schemeClr val="tx1"/>
                </a:solidFill>
                <a:latin typeface="微软雅黑" panose="020B0503020204020204" pitchFamily="34" charset="-122"/>
                <a:ea typeface="微软雅黑" panose="020B0503020204020204" pitchFamily="34" charset="-122"/>
              </a:rPr>
              <a:t>通用</a:t>
            </a:r>
            <a:endParaRPr lang="en-US" altLang="zh-CN" sz="1707" b="1" dirty="0">
              <a:solidFill>
                <a:schemeClr val="tx1"/>
              </a:solidFill>
              <a:latin typeface="微软雅黑" panose="020B0503020204020204" pitchFamily="34" charset="-122"/>
              <a:ea typeface="微软雅黑" panose="020B0503020204020204" pitchFamily="34" charset="-122"/>
            </a:endParaRPr>
          </a:p>
          <a:p>
            <a:pPr algn="ctr"/>
            <a:r>
              <a:rPr lang="zh-CN" altLang="en-US" sz="1707" b="1" dirty="0">
                <a:solidFill>
                  <a:schemeClr val="tx1"/>
                </a:solidFill>
                <a:latin typeface="微软雅黑" panose="020B0503020204020204" pitchFamily="34" charset="-122"/>
                <a:ea typeface="微软雅黑" panose="020B0503020204020204" pitchFamily="34" charset="-122"/>
              </a:rPr>
              <a:t>寄存器堆</a:t>
            </a:r>
          </a:p>
        </p:txBody>
      </p:sp>
      <p:cxnSp>
        <p:nvCxnSpPr>
          <p:cNvPr id="91" name="直接箭头连接符 90">
            <a:extLst>
              <a:ext uri="{FF2B5EF4-FFF2-40B4-BE49-F238E27FC236}">
                <a16:creationId xmlns:a16="http://schemas.microsoft.com/office/drawing/2014/main" id="{87E88934-3E97-47D3-9A7C-0123049CC3FC}"/>
              </a:ext>
            </a:extLst>
          </p:cNvPr>
          <p:cNvCxnSpPr/>
          <p:nvPr/>
        </p:nvCxnSpPr>
        <p:spPr>
          <a:xfrm flipV="1">
            <a:off x="3852746" y="3606790"/>
            <a:ext cx="0" cy="2322794"/>
          </a:xfrm>
          <a:prstGeom prst="straightConnector1">
            <a:avLst/>
          </a:prstGeom>
          <a:ln w="92075">
            <a:solidFill>
              <a:schemeClr val="bg2">
                <a:lumMod val="50000"/>
              </a:schemeClr>
            </a:solidFill>
            <a:tailEnd type="stealth"/>
          </a:ln>
          <a:effectLst/>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302B446E-9859-471E-B028-E9EAD7EE3B05}"/>
              </a:ext>
            </a:extLst>
          </p:cNvPr>
          <p:cNvCxnSpPr/>
          <p:nvPr/>
        </p:nvCxnSpPr>
        <p:spPr>
          <a:xfrm>
            <a:off x="9574765" y="4275621"/>
            <a:ext cx="0" cy="1653963"/>
          </a:xfrm>
          <a:prstGeom prst="straightConnector1">
            <a:avLst/>
          </a:prstGeom>
          <a:ln w="92075">
            <a:solidFill>
              <a:schemeClr val="bg2">
                <a:lumMod val="50000"/>
              </a:schemeClr>
            </a:solidFill>
            <a:headEnd type="stealth"/>
            <a:tailEnd type="none"/>
          </a:ln>
          <a:effectLst/>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3DD04FAF-F17D-4146-8E68-6177B74C0D1F}"/>
              </a:ext>
            </a:extLst>
          </p:cNvPr>
          <p:cNvCxnSpPr/>
          <p:nvPr/>
        </p:nvCxnSpPr>
        <p:spPr>
          <a:xfrm flipV="1">
            <a:off x="9082311" y="4251905"/>
            <a:ext cx="0" cy="1641903"/>
          </a:xfrm>
          <a:prstGeom prst="straightConnector1">
            <a:avLst/>
          </a:prstGeom>
          <a:ln w="92075">
            <a:solidFill>
              <a:schemeClr val="bg2">
                <a:lumMod val="50000"/>
              </a:schemeClr>
            </a:solidFill>
            <a:headEnd type="stealth"/>
            <a:tailEnd type="none"/>
          </a:ln>
          <a:effectLst/>
        </p:spPr>
        <p:style>
          <a:lnRef idx="1">
            <a:schemeClr val="accent1"/>
          </a:lnRef>
          <a:fillRef idx="0">
            <a:schemeClr val="accent1"/>
          </a:fillRef>
          <a:effectRef idx="0">
            <a:schemeClr val="accent1"/>
          </a:effectRef>
          <a:fontRef idx="minor">
            <a:schemeClr val="tx1"/>
          </a:fontRef>
        </p:style>
      </p:cxnSp>
      <p:grpSp>
        <p:nvGrpSpPr>
          <p:cNvPr id="94" name="组合 93">
            <a:extLst>
              <a:ext uri="{FF2B5EF4-FFF2-40B4-BE49-F238E27FC236}">
                <a16:creationId xmlns:a16="http://schemas.microsoft.com/office/drawing/2014/main" id="{CC45134E-D56E-477A-A73F-D8C47B4C8784}"/>
              </a:ext>
            </a:extLst>
          </p:cNvPr>
          <p:cNvGrpSpPr/>
          <p:nvPr/>
        </p:nvGrpSpPr>
        <p:grpSpPr>
          <a:xfrm>
            <a:off x="2330177" y="2046174"/>
            <a:ext cx="2363045" cy="2225607"/>
            <a:chOff x="2374973" y="2136912"/>
            <a:chExt cx="2434291" cy="3984118"/>
          </a:xfrm>
          <a:effectLst/>
        </p:grpSpPr>
        <p:cxnSp>
          <p:nvCxnSpPr>
            <p:cNvPr id="95" name="直接连接符 94">
              <a:extLst>
                <a:ext uri="{FF2B5EF4-FFF2-40B4-BE49-F238E27FC236}">
                  <a16:creationId xmlns:a16="http://schemas.microsoft.com/office/drawing/2014/main" id="{90C9425D-5F2D-48D5-BAC3-945E6302B006}"/>
                </a:ext>
              </a:extLst>
            </p:cNvPr>
            <p:cNvCxnSpPr/>
            <p:nvPr/>
          </p:nvCxnSpPr>
          <p:spPr>
            <a:xfrm>
              <a:off x="2374973" y="2136912"/>
              <a:ext cx="2359687" cy="0"/>
            </a:xfrm>
            <a:prstGeom prst="line">
              <a:avLst/>
            </a:prstGeom>
            <a:ln w="92075" cap="sq">
              <a:solidFill>
                <a:schemeClr val="bg2">
                  <a:lumMod val="50000"/>
                </a:schemeClr>
              </a:solidFill>
              <a:tailEnd type="none"/>
            </a:ln>
            <a:effectLst/>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7C5EEF8E-150D-49FF-8C88-89B5D8E076B6}"/>
                </a:ext>
              </a:extLst>
            </p:cNvPr>
            <p:cNvCxnSpPr/>
            <p:nvPr/>
          </p:nvCxnSpPr>
          <p:spPr>
            <a:xfrm flipV="1">
              <a:off x="4809264" y="2136915"/>
              <a:ext cx="0" cy="815626"/>
            </a:xfrm>
            <a:prstGeom prst="straightConnector1">
              <a:avLst/>
            </a:prstGeom>
            <a:ln w="92075" cap="sq">
              <a:solidFill>
                <a:schemeClr val="bg2">
                  <a:lumMod val="50000"/>
                </a:schemeClr>
              </a:solidFill>
              <a:tailEnd type="none"/>
            </a:ln>
            <a:effectLst/>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4E11BB44-6059-4564-8FAB-23438CFEE9A3}"/>
                </a:ext>
              </a:extLst>
            </p:cNvPr>
            <p:cNvCxnSpPr/>
            <p:nvPr/>
          </p:nvCxnSpPr>
          <p:spPr>
            <a:xfrm>
              <a:off x="2374973" y="2136912"/>
              <a:ext cx="0" cy="3984118"/>
            </a:xfrm>
            <a:prstGeom prst="straightConnector1">
              <a:avLst/>
            </a:prstGeom>
            <a:ln w="92075" cap="sq">
              <a:solidFill>
                <a:schemeClr val="bg2">
                  <a:lumMod val="50000"/>
                </a:schemeClr>
              </a:solidFill>
              <a:tailEnd type="stealth"/>
            </a:ln>
            <a:effectLst/>
          </p:spPr>
          <p:style>
            <a:lnRef idx="1">
              <a:schemeClr val="accent1"/>
            </a:lnRef>
            <a:fillRef idx="0">
              <a:schemeClr val="accent1"/>
            </a:fillRef>
            <a:effectRef idx="0">
              <a:schemeClr val="accent1"/>
            </a:effectRef>
            <a:fontRef idx="minor">
              <a:schemeClr val="tx1"/>
            </a:fontRef>
          </p:style>
        </p:cxnSp>
      </p:grpSp>
      <p:sp>
        <p:nvSpPr>
          <p:cNvPr id="98" name="任意多边形 23">
            <a:extLst>
              <a:ext uri="{FF2B5EF4-FFF2-40B4-BE49-F238E27FC236}">
                <a16:creationId xmlns:a16="http://schemas.microsoft.com/office/drawing/2014/main" id="{92E8BA25-7461-4979-B73F-BF313D7EFF18}"/>
              </a:ext>
            </a:extLst>
          </p:cNvPr>
          <p:cNvSpPr/>
          <p:nvPr/>
        </p:nvSpPr>
        <p:spPr>
          <a:xfrm>
            <a:off x="3129068" y="2481923"/>
            <a:ext cx="3198046" cy="1074862"/>
          </a:xfrm>
          <a:custGeom>
            <a:avLst/>
            <a:gdLst>
              <a:gd name="connsiteX0" fmla="*/ 511175 w 1530350"/>
              <a:gd name="connsiteY0" fmla="*/ 3175 h 514350"/>
              <a:gd name="connsiteX1" fmla="*/ 0 w 1530350"/>
              <a:gd name="connsiteY1" fmla="*/ 514350 h 514350"/>
              <a:gd name="connsiteX2" fmla="*/ 615950 w 1530350"/>
              <a:gd name="connsiteY2" fmla="*/ 514350 h 514350"/>
              <a:gd name="connsiteX3" fmla="*/ 765175 w 1530350"/>
              <a:gd name="connsiteY3" fmla="*/ 365125 h 514350"/>
              <a:gd name="connsiteX4" fmla="*/ 908050 w 1530350"/>
              <a:gd name="connsiteY4" fmla="*/ 508000 h 514350"/>
              <a:gd name="connsiteX5" fmla="*/ 1530350 w 1530350"/>
              <a:gd name="connsiteY5" fmla="*/ 508000 h 514350"/>
              <a:gd name="connsiteX6" fmla="*/ 1022350 w 1530350"/>
              <a:gd name="connsiteY6" fmla="*/ 0 h 514350"/>
              <a:gd name="connsiteX7" fmla="*/ 511175 w 1530350"/>
              <a:gd name="connsiteY7" fmla="*/ 317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0350" h="514350">
                <a:moveTo>
                  <a:pt x="511175" y="3175"/>
                </a:moveTo>
                <a:lnTo>
                  <a:pt x="0" y="514350"/>
                </a:lnTo>
                <a:lnTo>
                  <a:pt x="615950" y="514350"/>
                </a:lnTo>
                <a:lnTo>
                  <a:pt x="765175" y="365125"/>
                </a:lnTo>
                <a:lnTo>
                  <a:pt x="908050" y="508000"/>
                </a:lnTo>
                <a:lnTo>
                  <a:pt x="1530350" y="508000"/>
                </a:lnTo>
                <a:lnTo>
                  <a:pt x="1022350" y="0"/>
                </a:lnTo>
                <a:lnTo>
                  <a:pt x="511175" y="3175"/>
                </a:lnTo>
                <a:close/>
              </a:path>
            </a:pathLst>
          </a:custGeom>
          <a:solidFill>
            <a:srgbClr val="ED7D31"/>
          </a:solidFill>
          <a:ln w="3810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2655"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2655" kern="0" dirty="0">
              <a:solidFill>
                <a:srgbClr val="FFFFFF"/>
              </a:solidFill>
              <a:latin typeface="Segoe UI Black" panose="020B0A02040204020203" pitchFamily="34" charset="0"/>
              <a:ea typeface="微软雅黑"/>
              <a:cs typeface="Segoe UI Black" panose="020B0A02040204020203" pitchFamily="34" charset="0"/>
            </a:endParaRPr>
          </a:p>
        </p:txBody>
      </p:sp>
      <p:sp>
        <p:nvSpPr>
          <p:cNvPr id="99" name="等腰三角形 98">
            <a:extLst>
              <a:ext uri="{FF2B5EF4-FFF2-40B4-BE49-F238E27FC236}">
                <a16:creationId xmlns:a16="http://schemas.microsoft.com/office/drawing/2014/main" id="{B32199DD-BEC0-4187-9AE3-281E0FC0E267}"/>
              </a:ext>
            </a:extLst>
          </p:cNvPr>
          <p:cNvSpPr/>
          <p:nvPr/>
        </p:nvSpPr>
        <p:spPr>
          <a:xfrm rot="10800000">
            <a:off x="8979598" y="2882806"/>
            <a:ext cx="234494" cy="119569"/>
          </a:xfrm>
          <a:prstGeom prst="triangle">
            <a:avLst>
              <a:gd name="adj" fmla="val 50001"/>
            </a:avLst>
          </a:prstGeom>
          <a:solidFill>
            <a:srgbClr val="FFCCFF"/>
          </a:solidFill>
          <a:ln w="31750" cap="flat" cmpd="sng" algn="ctr">
            <a:solidFill>
              <a:srgbClr val="000000"/>
            </a:solidFill>
            <a:prstDash val="solid"/>
          </a:ln>
          <a:effectLst/>
        </p:spPr>
        <p:txBody>
          <a:bodyPr rtlCol="0" anchor="ctr"/>
          <a:lstStyle/>
          <a:p>
            <a:pPr algn="ctr" defTabSz="914277">
              <a:defRPr/>
            </a:pPr>
            <a:endParaRPr lang="zh-CN" altLang="en-US" sz="1896" b="1" kern="0">
              <a:latin typeface="Segoe UI Black" panose="020B0A02040204020203" pitchFamily="34" charset="0"/>
              <a:cs typeface="Segoe UI Black" panose="020B0A02040204020203" pitchFamily="34" charset="0"/>
            </a:endParaRPr>
          </a:p>
        </p:txBody>
      </p:sp>
      <p:sp>
        <p:nvSpPr>
          <p:cNvPr id="100" name="Text Box 49">
            <a:extLst>
              <a:ext uri="{FF2B5EF4-FFF2-40B4-BE49-F238E27FC236}">
                <a16:creationId xmlns:a16="http://schemas.microsoft.com/office/drawing/2014/main" id="{7D177F7B-322F-4ACB-B6B9-8FA81514C4C2}"/>
              </a:ext>
            </a:extLst>
          </p:cNvPr>
          <p:cNvSpPr txBox="1">
            <a:spLocks noChangeArrowheads="1"/>
          </p:cNvSpPr>
          <p:nvPr/>
        </p:nvSpPr>
        <p:spPr bwMode="auto">
          <a:xfrm>
            <a:off x="9156474" y="2483530"/>
            <a:ext cx="759662"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1" name="直接箭头连接符 100">
            <a:extLst>
              <a:ext uri="{FF2B5EF4-FFF2-40B4-BE49-F238E27FC236}">
                <a16:creationId xmlns:a16="http://schemas.microsoft.com/office/drawing/2014/main" id="{6A6697C3-91BA-4521-8E5D-36F27527A0A9}"/>
              </a:ext>
            </a:extLst>
          </p:cNvPr>
          <p:cNvCxnSpPr/>
          <p:nvPr/>
        </p:nvCxnSpPr>
        <p:spPr>
          <a:xfrm>
            <a:off x="9096845" y="2576455"/>
            <a:ext cx="0" cy="313371"/>
          </a:xfrm>
          <a:prstGeom prst="straightConnector1">
            <a:avLst/>
          </a:prstGeom>
          <a:noFill/>
          <a:ln w="38100">
            <a:solidFill>
              <a:schemeClr val="tx1"/>
            </a:solidFill>
            <a:round/>
            <a:headEnd type="none" w="med" len="med"/>
            <a:tailEnd type="none" w="med" len="med"/>
          </a:ln>
          <a:extLst>
            <a:ext uri="{909E8E84-426E-40DD-AFC4-6F175D3DCCD1}">
              <a14:hiddenFill xmlns:a14="http://schemas.microsoft.com/office/drawing/2010/main">
                <a:noFill/>
              </a14:hiddenFill>
            </a:ext>
          </a:extLst>
        </p:spPr>
      </p:cxnSp>
      <p:sp>
        <p:nvSpPr>
          <p:cNvPr id="102" name="文本框 101">
            <a:extLst>
              <a:ext uri="{FF2B5EF4-FFF2-40B4-BE49-F238E27FC236}">
                <a16:creationId xmlns:a16="http://schemas.microsoft.com/office/drawing/2014/main" id="{9F83106A-4773-426F-96A0-60325B9F563A}"/>
              </a:ext>
            </a:extLst>
          </p:cNvPr>
          <p:cNvSpPr txBox="1"/>
          <p:nvPr/>
        </p:nvSpPr>
        <p:spPr>
          <a:xfrm>
            <a:off x="6769121" y="4496565"/>
            <a:ext cx="742511" cy="500906"/>
          </a:xfrm>
          <a:prstGeom prst="rect">
            <a:avLst/>
          </a:prstGeom>
          <a:noFill/>
          <a:ln>
            <a:noFill/>
          </a:ln>
        </p:spPr>
        <p:txBody>
          <a:bodyPr wrap="none" rtlCol="0">
            <a:spAutoFit/>
          </a:bodyPr>
          <a:lstStyle/>
          <a:p>
            <a:pPr algn="r" defTabSz="914277">
              <a:defRPr/>
            </a:pPr>
            <a:r>
              <a:rPr lang="en-US" altLang="zh-CN" sz="2655" kern="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IB2</a:t>
            </a:r>
            <a:endParaRPr lang="zh-CN" altLang="en-US" sz="2655" kern="0" dirty="0">
              <a:solidFill>
                <a:schemeClr val="accent5"/>
              </a:solidFill>
              <a:latin typeface="Segoe UI Black" panose="020B0A02040204020203" pitchFamily="34" charset="0"/>
              <a:ea typeface="华文细黑" pitchFamily="2" charset="-122"/>
              <a:cs typeface="Segoe UI Black" panose="020B0A02040204020203" pitchFamily="34" charset="0"/>
            </a:endParaRPr>
          </a:p>
        </p:txBody>
      </p:sp>
      <p:cxnSp>
        <p:nvCxnSpPr>
          <p:cNvPr id="103" name="直接箭头连接符 102">
            <a:extLst>
              <a:ext uri="{FF2B5EF4-FFF2-40B4-BE49-F238E27FC236}">
                <a16:creationId xmlns:a16="http://schemas.microsoft.com/office/drawing/2014/main" id="{D6E339AD-D123-48EC-A809-51312A5D1371}"/>
              </a:ext>
            </a:extLst>
          </p:cNvPr>
          <p:cNvCxnSpPr/>
          <p:nvPr/>
        </p:nvCxnSpPr>
        <p:spPr>
          <a:xfrm flipH="1">
            <a:off x="5686403" y="2882805"/>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sp>
        <p:nvSpPr>
          <p:cNvPr id="104" name="Text Box 49">
            <a:extLst>
              <a:ext uri="{FF2B5EF4-FFF2-40B4-BE49-F238E27FC236}">
                <a16:creationId xmlns:a16="http://schemas.microsoft.com/office/drawing/2014/main" id="{A6EF6840-715D-4515-BC77-14F316C4E6AB}"/>
              </a:ext>
            </a:extLst>
          </p:cNvPr>
          <p:cNvSpPr txBox="1">
            <a:spLocks noChangeArrowheads="1"/>
          </p:cNvSpPr>
          <p:nvPr/>
        </p:nvSpPr>
        <p:spPr bwMode="auto">
          <a:xfrm>
            <a:off x="6306003" y="2686451"/>
            <a:ext cx="1196993"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err="1">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AluOP</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5" name="Text Box 49">
            <a:extLst>
              <a:ext uri="{FF2B5EF4-FFF2-40B4-BE49-F238E27FC236}">
                <a16:creationId xmlns:a16="http://schemas.microsoft.com/office/drawing/2014/main" id="{2437D9CE-5D23-45E5-8164-C948214CAEE5}"/>
              </a:ext>
            </a:extLst>
          </p:cNvPr>
          <p:cNvSpPr txBox="1">
            <a:spLocks noChangeArrowheads="1"/>
          </p:cNvSpPr>
          <p:nvPr/>
        </p:nvSpPr>
        <p:spPr bwMode="auto">
          <a:xfrm>
            <a:off x="7279495" y="2962309"/>
            <a:ext cx="1196993"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R</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IB2</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6" name="直接箭头连接符 105">
            <a:extLst>
              <a:ext uri="{FF2B5EF4-FFF2-40B4-BE49-F238E27FC236}">
                <a16:creationId xmlns:a16="http://schemas.microsoft.com/office/drawing/2014/main" id="{C7A55CA4-7F62-42B6-9FFC-25F37E4A8BA7}"/>
              </a:ext>
            </a:extLst>
          </p:cNvPr>
          <p:cNvCxnSpPr/>
          <p:nvPr/>
        </p:nvCxnSpPr>
        <p:spPr>
          <a:xfrm>
            <a:off x="7636843" y="3429000"/>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cxnSp>
        <p:nvCxnSpPr>
          <p:cNvPr id="107" name="直接箭头连接符 106">
            <a:extLst>
              <a:ext uri="{FF2B5EF4-FFF2-40B4-BE49-F238E27FC236}">
                <a16:creationId xmlns:a16="http://schemas.microsoft.com/office/drawing/2014/main" id="{E91F044C-D746-4798-B9B9-41888DA27F59}"/>
              </a:ext>
            </a:extLst>
          </p:cNvPr>
          <p:cNvCxnSpPr/>
          <p:nvPr/>
        </p:nvCxnSpPr>
        <p:spPr>
          <a:xfrm flipH="1">
            <a:off x="9916136" y="3541968"/>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sp>
        <p:nvSpPr>
          <p:cNvPr id="108" name="Text Box 49">
            <a:extLst>
              <a:ext uri="{FF2B5EF4-FFF2-40B4-BE49-F238E27FC236}">
                <a16:creationId xmlns:a16="http://schemas.microsoft.com/office/drawing/2014/main" id="{0A7FD7C5-AA58-4D8B-BD02-07C690465EA4}"/>
              </a:ext>
            </a:extLst>
          </p:cNvPr>
          <p:cNvSpPr txBox="1">
            <a:spLocks noChangeArrowheads="1"/>
          </p:cNvSpPr>
          <p:nvPr/>
        </p:nvSpPr>
        <p:spPr bwMode="auto">
          <a:xfrm>
            <a:off x="9916137" y="3622292"/>
            <a:ext cx="1196993"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IB1R</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9" name="直接箭头连接符 108">
            <a:extLst>
              <a:ext uri="{FF2B5EF4-FFF2-40B4-BE49-F238E27FC236}">
                <a16:creationId xmlns:a16="http://schemas.microsoft.com/office/drawing/2014/main" id="{8ABE00B2-12AC-4A04-8145-1836E0F6B3BC}"/>
              </a:ext>
            </a:extLst>
          </p:cNvPr>
          <p:cNvCxnSpPr/>
          <p:nvPr/>
        </p:nvCxnSpPr>
        <p:spPr>
          <a:xfrm>
            <a:off x="7636843" y="3702097"/>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sp>
        <p:nvSpPr>
          <p:cNvPr id="110" name="Text Box 49">
            <a:extLst>
              <a:ext uri="{FF2B5EF4-FFF2-40B4-BE49-F238E27FC236}">
                <a16:creationId xmlns:a16="http://schemas.microsoft.com/office/drawing/2014/main" id="{8450D1B8-55A0-4FF0-B41E-EA951CE4656E}"/>
              </a:ext>
            </a:extLst>
          </p:cNvPr>
          <p:cNvSpPr txBox="1">
            <a:spLocks noChangeArrowheads="1"/>
          </p:cNvSpPr>
          <p:nvPr/>
        </p:nvSpPr>
        <p:spPr bwMode="auto">
          <a:xfrm>
            <a:off x="7279495" y="3778426"/>
            <a:ext cx="1196993"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R</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IB1</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文本框 110">
            <a:extLst>
              <a:ext uri="{FF2B5EF4-FFF2-40B4-BE49-F238E27FC236}">
                <a16:creationId xmlns:a16="http://schemas.microsoft.com/office/drawing/2014/main" id="{2DE13222-D61B-49B7-93FA-F3DBCDBC19DB}"/>
              </a:ext>
            </a:extLst>
          </p:cNvPr>
          <p:cNvSpPr txBox="1"/>
          <p:nvPr/>
        </p:nvSpPr>
        <p:spPr>
          <a:xfrm>
            <a:off x="6794801" y="5433494"/>
            <a:ext cx="704040" cy="500906"/>
          </a:xfrm>
          <a:prstGeom prst="rect">
            <a:avLst/>
          </a:prstGeom>
          <a:noFill/>
          <a:ln>
            <a:noFill/>
          </a:ln>
        </p:spPr>
        <p:txBody>
          <a:bodyPr wrap="none" rtlCol="0">
            <a:spAutoFit/>
          </a:bodyPr>
          <a:lstStyle/>
          <a:p>
            <a:pPr algn="r" defTabSz="914277">
              <a:defRPr/>
            </a:pPr>
            <a:r>
              <a:rPr lang="en-US" altLang="zh-CN" sz="2655" kern="0" dirty="0">
                <a:solidFill>
                  <a:srgbClr val="ED7D31"/>
                </a:solidFill>
                <a:latin typeface="Segoe UI Black" panose="020B0A02040204020203" pitchFamily="34" charset="0"/>
                <a:ea typeface="Segoe UI Black" panose="020B0A02040204020203" pitchFamily="34" charset="0"/>
                <a:cs typeface="Segoe UI Black" panose="020B0A02040204020203" pitchFamily="34" charset="0"/>
              </a:rPr>
              <a:t>IB1</a:t>
            </a:r>
            <a:endParaRPr lang="zh-CN" altLang="en-US" sz="2655" kern="0" dirty="0">
              <a:solidFill>
                <a:srgbClr val="ED7D31"/>
              </a:solidFill>
              <a:latin typeface="Segoe UI Black" panose="020B0A02040204020203" pitchFamily="34" charset="0"/>
              <a:ea typeface="华文细黑" pitchFamily="2" charset="-122"/>
              <a:cs typeface="Segoe UI Black" panose="020B0A02040204020203" pitchFamily="34" charset="0"/>
            </a:endParaRPr>
          </a:p>
        </p:txBody>
      </p:sp>
      <p:grpSp>
        <p:nvGrpSpPr>
          <p:cNvPr id="112" name="组合 111">
            <a:extLst>
              <a:ext uri="{FF2B5EF4-FFF2-40B4-BE49-F238E27FC236}">
                <a16:creationId xmlns:a16="http://schemas.microsoft.com/office/drawing/2014/main" id="{1B73B4B1-E93F-4A1B-8462-8C5E07DA3E03}"/>
              </a:ext>
            </a:extLst>
          </p:cNvPr>
          <p:cNvGrpSpPr/>
          <p:nvPr/>
        </p:nvGrpSpPr>
        <p:grpSpPr>
          <a:xfrm>
            <a:off x="5678524" y="3558840"/>
            <a:ext cx="2875350" cy="1419997"/>
            <a:chOff x="6262113" y="3753265"/>
            <a:chExt cx="2759551" cy="1497653"/>
          </a:xfrm>
          <a:effectLst/>
        </p:grpSpPr>
        <p:cxnSp>
          <p:nvCxnSpPr>
            <p:cNvPr id="113" name="直接箭头连接符 112">
              <a:extLst>
                <a:ext uri="{FF2B5EF4-FFF2-40B4-BE49-F238E27FC236}">
                  <a16:creationId xmlns:a16="http://schemas.microsoft.com/office/drawing/2014/main" id="{D30A513E-44BD-4AE7-AE0D-251FC868AEF7}"/>
                </a:ext>
              </a:extLst>
            </p:cNvPr>
            <p:cNvCxnSpPr/>
            <p:nvPr/>
          </p:nvCxnSpPr>
          <p:spPr>
            <a:xfrm flipV="1">
              <a:off x="6262113" y="3753265"/>
              <a:ext cx="0" cy="1497652"/>
            </a:xfrm>
            <a:prstGeom prst="straightConnector1">
              <a:avLst/>
            </a:prstGeom>
            <a:ln w="92075">
              <a:solidFill>
                <a:schemeClr val="bg2">
                  <a:lumMod val="50000"/>
                </a:schemeClr>
              </a:solidFill>
              <a:tailEnd type="stealth"/>
            </a:ln>
            <a:effectLst/>
          </p:spPr>
          <p:style>
            <a:lnRef idx="1">
              <a:schemeClr val="accent1"/>
            </a:lnRef>
            <a:fillRef idx="0">
              <a:schemeClr val="accent1"/>
            </a:fillRef>
            <a:effectRef idx="0">
              <a:schemeClr val="accent1"/>
            </a:effectRef>
            <a:fontRef idx="minor">
              <a:schemeClr val="tx1"/>
            </a:fontRef>
          </p:style>
        </p:cxnSp>
        <p:cxnSp>
          <p:nvCxnSpPr>
            <p:cNvPr id="114" name="直接箭头连接符 113">
              <a:extLst>
                <a:ext uri="{FF2B5EF4-FFF2-40B4-BE49-F238E27FC236}">
                  <a16:creationId xmlns:a16="http://schemas.microsoft.com/office/drawing/2014/main" id="{5A8F94FC-0E3E-403A-BCA5-056D88F4B726}"/>
                </a:ext>
              </a:extLst>
            </p:cNvPr>
            <p:cNvCxnSpPr/>
            <p:nvPr/>
          </p:nvCxnSpPr>
          <p:spPr>
            <a:xfrm flipH="1">
              <a:off x="6262113" y="5250918"/>
              <a:ext cx="2759551" cy="0"/>
            </a:xfrm>
            <a:prstGeom prst="straightConnector1">
              <a:avLst/>
            </a:prstGeom>
            <a:ln w="92075" cap="sq">
              <a:solidFill>
                <a:schemeClr val="bg2">
                  <a:lumMod val="50000"/>
                </a:schemeClr>
              </a:solidFill>
              <a:tailEnd type="none"/>
            </a:ln>
            <a:effectLst/>
          </p:spPr>
          <p:style>
            <a:lnRef idx="1">
              <a:schemeClr val="accent1"/>
            </a:lnRef>
            <a:fillRef idx="0">
              <a:schemeClr val="accent1"/>
            </a:fillRef>
            <a:effectRef idx="0">
              <a:schemeClr val="accent1"/>
            </a:effectRef>
            <a:fontRef idx="minor">
              <a:schemeClr val="tx1"/>
            </a:fontRef>
          </p:style>
        </p:cxnSp>
        <p:cxnSp>
          <p:nvCxnSpPr>
            <p:cNvPr id="115" name="直接箭头连接符 114">
              <a:extLst>
                <a:ext uri="{FF2B5EF4-FFF2-40B4-BE49-F238E27FC236}">
                  <a16:creationId xmlns:a16="http://schemas.microsoft.com/office/drawing/2014/main" id="{E9D80FFD-D386-4955-A343-0305AE67E23B}"/>
                </a:ext>
              </a:extLst>
            </p:cNvPr>
            <p:cNvCxnSpPr/>
            <p:nvPr/>
          </p:nvCxnSpPr>
          <p:spPr>
            <a:xfrm flipV="1">
              <a:off x="9021663" y="4552035"/>
              <a:ext cx="0" cy="698882"/>
            </a:xfrm>
            <a:prstGeom prst="straightConnector1">
              <a:avLst/>
            </a:prstGeom>
            <a:ln w="92075" cap="sq">
              <a:solidFill>
                <a:schemeClr val="bg2">
                  <a:lumMod val="50000"/>
                </a:schemeClr>
              </a:solidFill>
              <a:tailEnd type="none"/>
            </a:ln>
            <a:effectLst/>
          </p:spPr>
          <p:style>
            <a:lnRef idx="1">
              <a:schemeClr val="accent1"/>
            </a:lnRef>
            <a:fillRef idx="0">
              <a:schemeClr val="accent1"/>
            </a:fillRef>
            <a:effectRef idx="0">
              <a:schemeClr val="accent1"/>
            </a:effectRef>
            <a:fontRef idx="minor">
              <a:schemeClr val="tx1"/>
            </a:fontRef>
          </p:style>
        </p:cxnSp>
      </p:grpSp>
      <p:cxnSp>
        <p:nvCxnSpPr>
          <p:cNvPr id="116" name="直接箭头连接符 115">
            <a:extLst>
              <a:ext uri="{FF2B5EF4-FFF2-40B4-BE49-F238E27FC236}">
                <a16:creationId xmlns:a16="http://schemas.microsoft.com/office/drawing/2014/main" id="{33892DE5-E81E-4F10-946C-EE44744BA829}"/>
              </a:ext>
            </a:extLst>
          </p:cNvPr>
          <p:cNvCxnSpPr/>
          <p:nvPr/>
        </p:nvCxnSpPr>
        <p:spPr>
          <a:xfrm>
            <a:off x="1806981" y="5953259"/>
            <a:ext cx="8260860" cy="0"/>
          </a:xfrm>
          <a:prstGeom prst="straightConnector1">
            <a:avLst/>
          </a:prstGeom>
          <a:ln w="92075">
            <a:solidFill>
              <a:schemeClr val="bg2">
                <a:lumMod val="50000"/>
              </a:schemeClr>
            </a:solidFill>
            <a:headEnd type="none"/>
            <a:tailEnd type="none"/>
          </a:ln>
          <a:effectLst/>
        </p:spPr>
        <p:style>
          <a:lnRef idx="1">
            <a:schemeClr val="accent1"/>
          </a:lnRef>
          <a:fillRef idx="0">
            <a:schemeClr val="accent1"/>
          </a:fillRef>
          <a:effectRef idx="0">
            <a:schemeClr val="accent1"/>
          </a:effectRef>
          <a:fontRef idx="minor">
            <a:schemeClr val="tx1"/>
          </a:fontRef>
        </p:style>
      </p:cxnSp>
      <p:grpSp>
        <p:nvGrpSpPr>
          <p:cNvPr id="117" name="组合 116">
            <a:extLst>
              <a:ext uri="{FF2B5EF4-FFF2-40B4-BE49-F238E27FC236}">
                <a16:creationId xmlns:a16="http://schemas.microsoft.com/office/drawing/2014/main" id="{ABC29A77-3E36-41C6-8BEA-512F9570849B}"/>
              </a:ext>
            </a:extLst>
          </p:cNvPr>
          <p:cNvGrpSpPr/>
          <p:nvPr/>
        </p:nvGrpSpPr>
        <p:grpSpPr>
          <a:xfrm>
            <a:off x="3635665" y="3133994"/>
            <a:ext cx="2233488" cy="477497"/>
            <a:chOff x="3791658" y="3236820"/>
            <a:chExt cx="2355631" cy="503611"/>
          </a:xfrm>
        </p:grpSpPr>
        <p:sp>
          <p:nvSpPr>
            <p:cNvPr id="118" name="文本框 117">
              <a:extLst>
                <a:ext uri="{FF2B5EF4-FFF2-40B4-BE49-F238E27FC236}">
                  <a16:creationId xmlns:a16="http://schemas.microsoft.com/office/drawing/2014/main" id="{42C24069-089D-4236-83F6-CE4F2A800A5C}"/>
                </a:ext>
              </a:extLst>
            </p:cNvPr>
            <p:cNvSpPr txBox="1"/>
            <p:nvPr/>
          </p:nvSpPr>
          <p:spPr>
            <a:xfrm>
              <a:off x="3791658" y="3273806"/>
              <a:ext cx="426387" cy="466625"/>
            </a:xfrm>
            <a:prstGeom prst="rect">
              <a:avLst/>
            </a:prstGeom>
            <a:noFill/>
            <a:ln>
              <a:noFill/>
            </a:ln>
          </p:spPr>
          <p:txBody>
            <a:bodyPr wrap="none" rtlCol="0">
              <a:spAutoFit/>
            </a:bodyPr>
            <a:lstStyle/>
            <a:p>
              <a:pPr algn="r" defTabSz="914277">
                <a:defRPr/>
              </a:pPr>
              <a:r>
                <a:rPr lang="en-US" altLang="zh-CN" sz="2275" kern="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2275" kern="0" dirty="0">
                <a:latin typeface="Segoe UI Black" panose="020B0A02040204020203" pitchFamily="34" charset="0"/>
                <a:ea typeface="华文细黑" pitchFamily="2" charset="-122"/>
                <a:cs typeface="Segoe UI Black" panose="020B0A02040204020203" pitchFamily="34" charset="0"/>
              </a:endParaRPr>
            </a:p>
          </p:txBody>
        </p:sp>
        <p:sp>
          <p:nvSpPr>
            <p:cNvPr id="119" name="文本框 118">
              <a:extLst>
                <a:ext uri="{FF2B5EF4-FFF2-40B4-BE49-F238E27FC236}">
                  <a16:creationId xmlns:a16="http://schemas.microsoft.com/office/drawing/2014/main" id="{6B819949-57BB-4343-9BF5-2A671DEF4FD2}"/>
                </a:ext>
              </a:extLst>
            </p:cNvPr>
            <p:cNvSpPr txBox="1"/>
            <p:nvPr/>
          </p:nvSpPr>
          <p:spPr>
            <a:xfrm>
              <a:off x="5739500" y="3236820"/>
              <a:ext cx="407789" cy="466625"/>
            </a:xfrm>
            <a:prstGeom prst="rect">
              <a:avLst/>
            </a:prstGeom>
            <a:noFill/>
            <a:ln>
              <a:noFill/>
            </a:ln>
          </p:spPr>
          <p:txBody>
            <a:bodyPr wrap="none" rtlCol="0">
              <a:spAutoFit/>
            </a:bodyPr>
            <a:lstStyle/>
            <a:p>
              <a:pPr algn="r" defTabSz="914277">
                <a:defRPr/>
              </a:pPr>
              <a:r>
                <a:rPr lang="en-US" altLang="zh-CN" sz="2275" kern="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2275" kern="0" dirty="0">
                <a:latin typeface="Segoe UI Black" panose="020B0A02040204020203" pitchFamily="34" charset="0"/>
                <a:ea typeface="华文细黑" pitchFamily="2" charset="-122"/>
                <a:cs typeface="Segoe UI Black" panose="020B0A02040204020203" pitchFamily="34" charset="0"/>
              </a:endParaRPr>
            </a:p>
          </p:txBody>
        </p:sp>
      </p:grpSp>
      <p:cxnSp>
        <p:nvCxnSpPr>
          <p:cNvPr id="122" name="直接箭头连接符 121">
            <a:extLst>
              <a:ext uri="{FF2B5EF4-FFF2-40B4-BE49-F238E27FC236}">
                <a16:creationId xmlns:a16="http://schemas.microsoft.com/office/drawing/2014/main" id="{708A65F7-32D2-480E-B8BF-32E4CF759B9F}"/>
              </a:ext>
            </a:extLst>
          </p:cNvPr>
          <p:cNvCxnSpPr/>
          <p:nvPr/>
        </p:nvCxnSpPr>
        <p:spPr>
          <a:xfrm flipV="1">
            <a:off x="3857258" y="3604429"/>
            <a:ext cx="0" cy="2322794"/>
          </a:xfrm>
          <a:prstGeom prst="straightConnector1">
            <a:avLst/>
          </a:prstGeom>
          <a:ln w="92075">
            <a:solidFill>
              <a:srgbClr val="FF6600"/>
            </a:solidFill>
            <a:tailEnd type="stealth"/>
          </a:ln>
          <a:effectLst/>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A5CDEEEB-CA69-4796-B255-3441026634A2}"/>
              </a:ext>
            </a:extLst>
          </p:cNvPr>
          <p:cNvCxnSpPr/>
          <p:nvPr/>
        </p:nvCxnSpPr>
        <p:spPr>
          <a:xfrm flipV="1">
            <a:off x="2330177" y="4886077"/>
            <a:ext cx="0" cy="1043508"/>
          </a:xfrm>
          <a:prstGeom prst="straightConnector1">
            <a:avLst/>
          </a:prstGeom>
          <a:ln w="92075">
            <a:solidFill>
              <a:schemeClr val="bg2">
                <a:lumMod val="50000"/>
              </a:schemeClr>
            </a:solidFill>
            <a:headEnd type="stealth"/>
            <a:tailEnd type="none"/>
          </a:ln>
          <a:effectLst/>
        </p:spPr>
        <p:style>
          <a:lnRef idx="1">
            <a:schemeClr val="accent1"/>
          </a:lnRef>
          <a:fillRef idx="0">
            <a:schemeClr val="accent1"/>
          </a:fillRef>
          <a:effectRef idx="0">
            <a:schemeClr val="accent1"/>
          </a:effectRef>
          <a:fontRef idx="minor">
            <a:schemeClr val="tx1"/>
          </a:fontRef>
        </p:style>
      </p:cxnSp>
      <p:grpSp>
        <p:nvGrpSpPr>
          <p:cNvPr id="124" name="组合 123">
            <a:extLst>
              <a:ext uri="{FF2B5EF4-FFF2-40B4-BE49-F238E27FC236}">
                <a16:creationId xmlns:a16="http://schemas.microsoft.com/office/drawing/2014/main" id="{FBDC4D35-4FEF-4B8E-8935-1CF2C6B107D8}"/>
              </a:ext>
            </a:extLst>
          </p:cNvPr>
          <p:cNvGrpSpPr/>
          <p:nvPr/>
        </p:nvGrpSpPr>
        <p:grpSpPr>
          <a:xfrm>
            <a:off x="7279495" y="3702097"/>
            <a:ext cx="1196993" cy="389273"/>
            <a:chOff x="7677592" y="3904357"/>
            <a:chExt cx="1262454" cy="410561"/>
          </a:xfrm>
        </p:grpSpPr>
        <p:cxnSp>
          <p:nvCxnSpPr>
            <p:cNvPr id="125" name="直接箭头连接符 124">
              <a:extLst>
                <a:ext uri="{FF2B5EF4-FFF2-40B4-BE49-F238E27FC236}">
                  <a16:creationId xmlns:a16="http://schemas.microsoft.com/office/drawing/2014/main" id="{6E15A303-5AF4-475B-B339-C0345914A1D8}"/>
                </a:ext>
              </a:extLst>
            </p:cNvPr>
            <p:cNvCxnSpPr/>
            <p:nvPr/>
          </p:nvCxnSpPr>
          <p:spPr>
            <a:xfrm>
              <a:off x="8054483" y="3904357"/>
              <a:ext cx="675750" cy="0"/>
            </a:xfrm>
            <a:prstGeom prst="straightConnector1">
              <a:avLst/>
            </a:prstGeom>
            <a:noFill/>
            <a:ln w="38100">
              <a:solidFill>
                <a:srgbClr val="0000FF"/>
              </a:solidFill>
              <a:round/>
              <a:headEnd w="lg" len="lg"/>
              <a:tailEnd type="stealth" w="lg" len="lg"/>
            </a:ln>
            <a:extLst>
              <a:ext uri="{909E8E84-426E-40DD-AFC4-6F175D3DCCD1}">
                <a14:hiddenFill xmlns:a14="http://schemas.microsoft.com/office/drawing/2010/main">
                  <a:noFill/>
                </a14:hiddenFill>
              </a:ext>
            </a:extLst>
          </p:spPr>
        </p:cxnSp>
        <p:sp>
          <p:nvSpPr>
            <p:cNvPr id="126" name="Text Box 49">
              <a:extLst>
                <a:ext uri="{FF2B5EF4-FFF2-40B4-BE49-F238E27FC236}">
                  <a16:creationId xmlns:a16="http://schemas.microsoft.com/office/drawing/2014/main" id="{F392AFE0-1777-4EFE-8823-D03382B484EE}"/>
                </a:ext>
              </a:extLst>
            </p:cNvPr>
            <p:cNvSpPr txBox="1">
              <a:spLocks noChangeArrowheads="1"/>
            </p:cNvSpPr>
            <p:nvPr/>
          </p:nvSpPr>
          <p:spPr bwMode="auto">
            <a:xfrm>
              <a:off x="7677592" y="3984860"/>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R</a:t>
              </a:r>
              <a:r>
                <a:rPr lang="en-US" altLang="zh-CN" sz="1896"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r>
                <a:rPr lang="en-US" altLang="zh-CN" sz="1896"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IB1</a:t>
              </a:r>
              <a:endParaRPr lang="en-US" altLang="zh-CN" sz="4551"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27" name="矩形 126">
            <a:extLst>
              <a:ext uri="{FF2B5EF4-FFF2-40B4-BE49-F238E27FC236}">
                <a16:creationId xmlns:a16="http://schemas.microsoft.com/office/drawing/2014/main" id="{FEB2E067-14EB-4182-804B-DFE717117454}"/>
              </a:ext>
            </a:extLst>
          </p:cNvPr>
          <p:cNvSpPr/>
          <p:nvPr/>
        </p:nvSpPr>
        <p:spPr>
          <a:xfrm>
            <a:off x="8372999" y="5252637"/>
            <a:ext cx="655949" cy="348813"/>
          </a:xfrm>
          <a:prstGeom prst="rect">
            <a:avLst/>
          </a:prstGeom>
        </p:spPr>
        <p:txBody>
          <a:bodyPr wrap="none">
            <a:spAutoFit/>
          </a:bodyPr>
          <a:lstStyle/>
          <a:p>
            <a:pPr marL="12698">
              <a:lnSpc>
                <a:spcPts val="1975"/>
              </a:lnSpc>
            </a:pPr>
            <a:r>
              <a:rPr lang="en-US" altLang="zh-CN" sz="1896"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6" b="1" baseline="-25000"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0</a:t>
            </a:r>
            <a:r>
              <a:rPr lang="en-US" altLang="zh-CN" sz="1896"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a:t>
            </a:r>
            <a:endParaRPr lang="en-US" altLang="zh-CN" sz="1896" b="1" baseline="-25000"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28" name="矩形 127">
            <a:extLst>
              <a:ext uri="{FF2B5EF4-FFF2-40B4-BE49-F238E27FC236}">
                <a16:creationId xmlns:a16="http://schemas.microsoft.com/office/drawing/2014/main" id="{08E90B68-7801-4809-B930-A9A2B065BA61}"/>
              </a:ext>
            </a:extLst>
          </p:cNvPr>
          <p:cNvSpPr/>
          <p:nvPr/>
        </p:nvSpPr>
        <p:spPr>
          <a:xfrm>
            <a:off x="3910173" y="4065748"/>
            <a:ext cx="655949" cy="348813"/>
          </a:xfrm>
          <a:prstGeom prst="rect">
            <a:avLst/>
          </a:prstGeom>
        </p:spPr>
        <p:txBody>
          <a:bodyPr wrap="none">
            <a:spAutoFit/>
          </a:bodyPr>
          <a:lstStyle/>
          <a:p>
            <a:pPr marL="12698">
              <a:lnSpc>
                <a:spcPts val="1975"/>
              </a:lnSpc>
            </a:pPr>
            <a:r>
              <a:rPr lang="en-US" altLang="zh-CN" sz="1896"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6" b="1" baseline="-25000"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0</a:t>
            </a:r>
            <a:r>
              <a:rPr lang="en-US" altLang="zh-CN" sz="1896"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a:t>
            </a:r>
            <a:endParaRPr lang="en-US" altLang="zh-CN" sz="1896" b="1" baseline="-25000"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129" name="直接箭头连接符 128">
            <a:extLst>
              <a:ext uri="{FF2B5EF4-FFF2-40B4-BE49-F238E27FC236}">
                <a16:creationId xmlns:a16="http://schemas.microsoft.com/office/drawing/2014/main" id="{BF0A8FF1-4BBC-459D-8749-FE01EEDCECD5}"/>
              </a:ext>
            </a:extLst>
          </p:cNvPr>
          <p:cNvCxnSpPr/>
          <p:nvPr/>
        </p:nvCxnSpPr>
        <p:spPr>
          <a:xfrm>
            <a:off x="9574765" y="4275620"/>
            <a:ext cx="0" cy="1653963"/>
          </a:xfrm>
          <a:prstGeom prst="straightConnector1">
            <a:avLst/>
          </a:prstGeom>
          <a:ln w="92075">
            <a:solidFill>
              <a:srgbClr val="00B050"/>
            </a:solidFill>
            <a:headEnd type="stealth"/>
            <a:tailEnd type="none"/>
          </a:ln>
          <a:effectLst/>
        </p:spPr>
        <p:style>
          <a:lnRef idx="1">
            <a:schemeClr val="accent1"/>
          </a:lnRef>
          <a:fillRef idx="0">
            <a:schemeClr val="accent1"/>
          </a:fillRef>
          <a:effectRef idx="0">
            <a:schemeClr val="accent1"/>
          </a:effectRef>
          <a:fontRef idx="minor">
            <a:schemeClr val="tx1"/>
          </a:fontRef>
        </p:style>
      </p:cxnSp>
      <p:grpSp>
        <p:nvGrpSpPr>
          <p:cNvPr id="130" name="组合 129">
            <a:extLst>
              <a:ext uri="{FF2B5EF4-FFF2-40B4-BE49-F238E27FC236}">
                <a16:creationId xmlns:a16="http://schemas.microsoft.com/office/drawing/2014/main" id="{229F6795-ED23-446E-968B-7293319186AD}"/>
              </a:ext>
            </a:extLst>
          </p:cNvPr>
          <p:cNvGrpSpPr/>
          <p:nvPr/>
        </p:nvGrpSpPr>
        <p:grpSpPr>
          <a:xfrm>
            <a:off x="2330175" y="2046174"/>
            <a:ext cx="2363042" cy="2218988"/>
            <a:chOff x="2374973" y="2136911"/>
            <a:chExt cx="2434291" cy="3946214"/>
          </a:xfrm>
          <a:effectLst/>
        </p:grpSpPr>
        <p:cxnSp>
          <p:nvCxnSpPr>
            <p:cNvPr id="131" name="直接连接符 130">
              <a:extLst>
                <a:ext uri="{FF2B5EF4-FFF2-40B4-BE49-F238E27FC236}">
                  <a16:creationId xmlns:a16="http://schemas.microsoft.com/office/drawing/2014/main" id="{F00E4E1B-9D76-4049-958E-68EFF870EB41}"/>
                </a:ext>
              </a:extLst>
            </p:cNvPr>
            <p:cNvCxnSpPr/>
            <p:nvPr/>
          </p:nvCxnSpPr>
          <p:spPr>
            <a:xfrm>
              <a:off x="2374973" y="2136912"/>
              <a:ext cx="2359687" cy="0"/>
            </a:xfrm>
            <a:prstGeom prst="line">
              <a:avLst/>
            </a:prstGeom>
            <a:ln w="92075" cap="sq">
              <a:solidFill>
                <a:srgbClr val="00B050"/>
              </a:solidFill>
              <a:tailEnd type="none"/>
            </a:ln>
            <a:effectLst/>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ED08BFE4-60E4-484E-8F8E-A8FEA9C57A82}"/>
                </a:ext>
              </a:extLst>
            </p:cNvPr>
            <p:cNvCxnSpPr/>
            <p:nvPr/>
          </p:nvCxnSpPr>
          <p:spPr>
            <a:xfrm flipV="1">
              <a:off x="4809264" y="2136914"/>
              <a:ext cx="0" cy="781385"/>
            </a:xfrm>
            <a:prstGeom prst="straightConnector1">
              <a:avLst/>
            </a:prstGeom>
            <a:ln w="92075" cap="sq">
              <a:solidFill>
                <a:srgbClr val="00B050"/>
              </a:solidFill>
              <a:tailEnd type="none"/>
            </a:ln>
            <a:effectLst/>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EF56DF37-3D2F-4582-8716-BF6B72226AD5}"/>
                </a:ext>
              </a:extLst>
            </p:cNvPr>
            <p:cNvCxnSpPr/>
            <p:nvPr/>
          </p:nvCxnSpPr>
          <p:spPr>
            <a:xfrm>
              <a:off x="2374973" y="2136911"/>
              <a:ext cx="0" cy="3946214"/>
            </a:xfrm>
            <a:prstGeom prst="straightConnector1">
              <a:avLst/>
            </a:prstGeom>
            <a:ln w="92075" cap="sq">
              <a:solidFill>
                <a:srgbClr val="00B050"/>
              </a:solidFill>
              <a:tailEnd type="stealth"/>
            </a:ln>
            <a:effectLst/>
          </p:spPr>
          <p:style>
            <a:lnRef idx="1">
              <a:schemeClr val="accent1"/>
            </a:lnRef>
            <a:fillRef idx="0">
              <a:schemeClr val="accent1"/>
            </a:fillRef>
            <a:effectRef idx="0">
              <a:schemeClr val="accent1"/>
            </a:effectRef>
            <a:fontRef idx="minor">
              <a:schemeClr val="tx1"/>
            </a:fontRef>
          </p:style>
        </p:cxnSp>
      </p:grpSp>
      <p:sp>
        <p:nvSpPr>
          <p:cNvPr id="134" name="任意多边形 110">
            <a:extLst>
              <a:ext uri="{FF2B5EF4-FFF2-40B4-BE49-F238E27FC236}">
                <a16:creationId xmlns:a16="http://schemas.microsoft.com/office/drawing/2014/main" id="{7DC4D615-A67E-4FF3-A097-4817231E3A0F}"/>
              </a:ext>
            </a:extLst>
          </p:cNvPr>
          <p:cNvSpPr/>
          <p:nvPr/>
        </p:nvSpPr>
        <p:spPr>
          <a:xfrm>
            <a:off x="3129068" y="2481923"/>
            <a:ext cx="3198046" cy="1074862"/>
          </a:xfrm>
          <a:custGeom>
            <a:avLst/>
            <a:gdLst>
              <a:gd name="connsiteX0" fmla="*/ 511175 w 1530350"/>
              <a:gd name="connsiteY0" fmla="*/ 3175 h 514350"/>
              <a:gd name="connsiteX1" fmla="*/ 0 w 1530350"/>
              <a:gd name="connsiteY1" fmla="*/ 514350 h 514350"/>
              <a:gd name="connsiteX2" fmla="*/ 615950 w 1530350"/>
              <a:gd name="connsiteY2" fmla="*/ 514350 h 514350"/>
              <a:gd name="connsiteX3" fmla="*/ 765175 w 1530350"/>
              <a:gd name="connsiteY3" fmla="*/ 365125 h 514350"/>
              <a:gd name="connsiteX4" fmla="*/ 908050 w 1530350"/>
              <a:gd name="connsiteY4" fmla="*/ 508000 h 514350"/>
              <a:gd name="connsiteX5" fmla="*/ 1530350 w 1530350"/>
              <a:gd name="connsiteY5" fmla="*/ 508000 h 514350"/>
              <a:gd name="connsiteX6" fmla="*/ 1022350 w 1530350"/>
              <a:gd name="connsiteY6" fmla="*/ 0 h 514350"/>
              <a:gd name="connsiteX7" fmla="*/ 511175 w 1530350"/>
              <a:gd name="connsiteY7" fmla="*/ 317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0350" h="514350">
                <a:moveTo>
                  <a:pt x="511175" y="3175"/>
                </a:moveTo>
                <a:lnTo>
                  <a:pt x="0" y="514350"/>
                </a:lnTo>
                <a:lnTo>
                  <a:pt x="615950" y="514350"/>
                </a:lnTo>
                <a:lnTo>
                  <a:pt x="765175" y="365125"/>
                </a:lnTo>
                <a:lnTo>
                  <a:pt x="908050" y="508000"/>
                </a:lnTo>
                <a:lnTo>
                  <a:pt x="1530350" y="508000"/>
                </a:lnTo>
                <a:lnTo>
                  <a:pt x="1022350" y="0"/>
                </a:lnTo>
                <a:lnTo>
                  <a:pt x="511175" y="3175"/>
                </a:lnTo>
                <a:close/>
              </a:path>
            </a:pathLst>
          </a:custGeom>
          <a:solidFill>
            <a:schemeClr val="accent1">
              <a:lumMod val="40000"/>
              <a:lumOff val="60000"/>
            </a:schemeClr>
          </a:solidFill>
          <a:ln w="3810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2655"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2655" kern="0" dirty="0">
              <a:solidFill>
                <a:srgbClr val="FFFFFF"/>
              </a:solidFill>
              <a:latin typeface="Segoe UI Black" panose="020B0A02040204020203" pitchFamily="34" charset="0"/>
              <a:ea typeface="微软雅黑"/>
              <a:cs typeface="Segoe UI Black" panose="020B0A02040204020203" pitchFamily="34" charset="0"/>
            </a:endParaRPr>
          </a:p>
        </p:txBody>
      </p:sp>
      <p:grpSp>
        <p:nvGrpSpPr>
          <p:cNvPr id="135" name="组合 134">
            <a:extLst>
              <a:ext uri="{FF2B5EF4-FFF2-40B4-BE49-F238E27FC236}">
                <a16:creationId xmlns:a16="http://schemas.microsoft.com/office/drawing/2014/main" id="{8A35A63B-D679-4BD4-B2F2-B5CB38B3BECB}"/>
              </a:ext>
            </a:extLst>
          </p:cNvPr>
          <p:cNvGrpSpPr/>
          <p:nvPr/>
        </p:nvGrpSpPr>
        <p:grpSpPr>
          <a:xfrm>
            <a:off x="5686403" y="2686451"/>
            <a:ext cx="1816593" cy="312944"/>
            <a:chOff x="5997378" y="2833168"/>
            <a:chExt cx="1915938" cy="330058"/>
          </a:xfrm>
        </p:grpSpPr>
        <p:cxnSp>
          <p:nvCxnSpPr>
            <p:cNvPr id="136" name="直接箭头连接符 135">
              <a:extLst>
                <a:ext uri="{FF2B5EF4-FFF2-40B4-BE49-F238E27FC236}">
                  <a16:creationId xmlns:a16="http://schemas.microsoft.com/office/drawing/2014/main" id="{F902D470-829C-49CC-80CF-E65F6016E52C}"/>
                </a:ext>
              </a:extLst>
            </p:cNvPr>
            <p:cNvCxnSpPr/>
            <p:nvPr/>
          </p:nvCxnSpPr>
          <p:spPr>
            <a:xfrm flipH="1">
              <a:off x="5997378" y="3040260"/>
              <a:ext cx="675750" cy="0"/>
            </a:xfrm>
            <a:prstGeom prst="straightConnector1">
              <a:avLst/>
            </a:prstGeom>
            <a:noFill/>
            <a:ln w="38100">
              <a:solidFill>
                <a:srgbClr val="0000FF"/>
              </a:solidFill>
              <a:round/>
              <a:headEnd w="lg" len="lg"/>
              <a:tailEnd type="stealth" w="lg" len="lg"/>
            </a:ln>
            <a:extLst>
              <a:ext uri="{909E8E84-426E-40DD-AFC4-6F175D3DCCD1}">
                <a14:hiddenFill xmlns:a14="http://schemas.microsoft.com/office/drawing/2010/main">
                  <a:noFill/>
                </a14:hiddenFill>
              </a:ext>
            </a:extLst>
          </p:spPr>
        </p:cxnSp>
        <p:sp>
          <p:nvSpPr>
            <p:cNvPr id="137" name="Text Box 49">
              <a:extLst>
                <a:ext uri="{FF2B5EF4-FFF2-40B4-BE49-F238E27FC236}">
                  <a16:creationId xmlns:a16="http://schemas.microsoft.com/office/drawing/2014/main" id="{CFFBBDDC-6D65-47B1-B4CB-B36FAC246567}"/>
                </a:ext>
              </a:extLst>
            </p:cNvPr>
            <p:cNvSpPr txBox="1">
              <a:spLocks noChangeArrowheads="1"/>
            </p:cNvSpPr>
            <p:nvPr/>
          </p:nvSpPr>
          <p:spPr bwMode="auto">
            <a:xfrm>
              <a:off x="6650862" y="2833168"/>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AluOP</a:t>
              </a:r>
              <a:endParaRPr lang="en-US" altLang="zh-CN" sz="4551"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38" name="组合 137">
            <a:extLst>
              <a:ext uri="{FF2B5EF4-FFF2-40B4-BE49-F238E27FC236}">
                <a16:creationId xmlns:a16="http://schemas.microsoft.com/office/drawing/2014/main" id="{93745BD3-BF87-4FDF-98DC-BF8DE20B5CE6}"/>
              </a:ext>
            </a:extLst>
          </p:cNvPr>
          <p:cNvGrpSpPr/>
          <p:nvPr/>
        </p:nvGrpSpPr>
        <p:grpSpPr>
          <a:xfrm>
            <a:off x="7279495" y="2962310"/>
            <a:ext cx="1196993" cy="466691"/>
            <a:chOff x="7677592" y="3124112"/>
            <a:chExt cx="1262454" cy="492213"/>
          </a:xfrm>
        </p:grpSpPr>
        <p:sp>
          <p:nvSpPr>
            <p:cNvPr id="139" name="Text Box 49">
              <a:extLst>
                <a:ext uri="{FF2B5EF4-FFF2-40B4-BE49-F238E27FC236}">
                  <a16:creationId xmlns:a16="http://schemas.microsoft.com/office/drawing/2014/main" id="{E05AA5A8-175C-4E3A-980F-EED36D796C80}"/>
                </a:ext>
              </a:extLst>
            </p:cNvPr>
            <p:cNvSpPr txBox="1">
              <a:spLocks noChangeArrowheads="1"/>
            </p:cNvSpPr>
            <p:nvPr/>
          </p:nvSpPr>
          <p:spPr bwMode="auto">
            <a:xfrm>
              <a:off x="7677592" y="3124112"/>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R</a:t>
              </a:r>
              <a:r>
                <a:rPr lang="en-US" altLang="zh-CN" sz="1896"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r>
                <a:rPr lang="en-US" altLang="zh-CN" sz="1896"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IB2</a:t>
              </a:r>
              <a:endParaRPr lang="en-US" altLang="zh-CN" sz="4551"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40" name="直接箭头连接符 139">
              <a:extLst>
                <a:ext uri="{FF2B5EF4-FFF2-40B4-BE49-F238E27FC236}">
                  <a16:creationId xmlns:a16="http://schemas.microsoft.com/office/drawing/2014/main" id="{A6B78995-D369-43E3-9EF6-24E65AE09993}"/>
                </a:ext>
              </a:extLst>
            </p:cNvPr>
            <p:cNvCxnSpPr/>
            <p:nvPr/>
          </p:nvCxnSpPr>
          <p:spPr>
            <a:xfrm>
              <a:off x="8054483" y="3616325"/>
              <a:ext cx="675750" cy="0"/>
            </a:xfrm>
            <a:prstGeom prst="straightConnector1">
              <a:avLst/>
            </a:prstGeom>
            <a:noFill/>
            <a:ln w="38100">
              <a:solidFill>
                <a:srgbClr val="0000FF"/>
              </a:solidFill>
              <a:round/>
              <a:headEnd w="lg" len="lg"/>
              <a:tailEnd type="stealth" w="lg" len="lg"/>
            </a:ln>
            <a:extLst>
              <a:ext uri="{909E8E84-426E-40DD-AFC4-6F175D3DCCD1}">
                <a14:hiddenFill xmlns:a14="http://schemas.microsoft.com/office/drawing/2010/main">
                  <a:noFill/>
                </a14:hiddenFill>
              </a:ext>
            </a:extLst>
          </p:spPr>
        </p:cxnSp>
      </p:grpSp>
      <p:grpSp>
        <p:nvGrpSpPr>
          <p:cNvPr id="141" name="组合 140">
            <a:extLst>
              <a:ext uri="{FF2B5EF4-FFF2-40B4-BE49-F238E27FC236}">
                <a16:creationId xmlns:a16="http://schemas.microsoft.com/office/drawing/2014/main" id="{E2B03E01-B3EE-48AE-95DB-C5C7DE7F6824}"/>
              </a:ext>
            </a:extLst>
          </p:cNvPr>
          <p:cNvGrpSpPr/>
          <p:nvPr/>
        </p:nvGrpSpPr>
        <p:grpSpPr>
          <a:xfrm>
            <a:off x="9916137" y="3541969"/>
            <a:ext cx="1196993" cy="393268"/>
            <a:chOff x="10458425" y="3735471"/>
            <a:chExt cx="1262454" cy="414775"/>
          </a:xfrm>
        </p:grpSpPr>
        <p:cxnSp>
          <p:nvCxnSpPr>
            <p:cNvPr id="142" name="直接箭头连接符 141">
              <a:extLst>
                <a:ext uri="{FF2B5EF4-FFF2-40B4-BE49-F238E27FC236}">
                  <a16:creationId xmlns:a16="http://schemas.microsoft.com/office/drawing/2014/main" id="{732ABB73-1402-49F1-9C8D-B19D3877785E}"/>
                </a:ext>
              </a:extLst>
            </p:cNvPr>
            <p:cNvCxnSpPr/>
            <p:nvPr/>
          </p:nvCxnSpPr>
          <p:spPr>
            <a:xfrm flipH="1">
              <a:off x="10458425" y="3735471"/>
              <a:ext cx="675750" cy="0"/>
            </a:xfrm>
            <a:prstGeom prst="straightConnector1">
              <a:avLst/>
            </a:prstGeom>
            <a:noFill/>
            <a:ln w="381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143" name="Text Box 49">
              <a:extLst>
                <a:ext uri="{FF2B5EF4-FFF2-40B4-BE49-F238E27FC236}">
                  <a16:creationId xmlns:a16="http://schemas.microsoft.com/office/drawing/2014/main" id="{19162D53-BBC8-4194-94A2-78144A8586DA}"/>
                </a:ext>
              </a:extLst>
            </p:cNvPr>
            <p:cNvSpPr txBox="1">
              <a:spLocks noChangeArrowheads="1"/>
            </p:cNvSpPr>
            <p:nvPr/>
          </p:nvSpPr>
          <p:spPr bwMode="auto">
            <a:xfrm>
              <a:off x="10458425" y="3820188"/>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IB1R</a:t>
              </a:r>
              <a:r>
                <a:rPr lang="en-US" altLang="zh-CN" sz="1896"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endParaRPr lang="en-US" altLang="zh-CN" sz="4551"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144" name="直接箭头连接符 143">
            <a:extLst>
              <a:ext uri="{FF2B5EF4-FFF2-40B4-BE49-F238E27FC236}">
                <a16:creationId xmlns:a16="http://schemas.microsoft.com/office/drawing/2014/main" id="{68EC405B-B2A4-4FB3-AF88-62B6293D820B}"/>
              </a:ext>
            </a:extLst>
          </p:cNvPr>
          <p:cNvCxnSpPr/>
          <p:nvPr/>
        </p:nvCxnSpPr>
        <p:spPr>
          <a:xfrm flipV="1">
            <a:off x="5675830" y="3569886"/>
            <a:ext cx="0" cy="1419996"/>
          </a:xfrm>
          <a:prstGeom prst="straightConnector1">
            <a:avLst/>
          </a:prstGeom>
          <a:ln w="92075">
            <a:solidFill>
              <a:srgbClr val="FF6600"/>
            </a:solidFill>
            <a:tailEnd type="stealth"/>
          </a:ln>
          <a:effectLst/>
        </p:spPr>
        <p:style>
          <a:lnRef idx="1">
            <a:schemeClr val="accent1"/>
          </a:lnRef>
          <a:fillRef idx="0">
            <a:schemeClr val="accent1"/>
          </a:fillRef>
          <a:effectRef idx="0">
            <a:schemeClr val="accent1"/>
          </a:effectRef>
          <a:fontRef idx="minor">
            <a:schemeClr val="tx1"/>
          </a:fontRef>
        </p:style>
      </p:cxnSp>
      <p:cxnSp>
        <p:nvCxnSpPr>
          <p:cNvPr id="145" name="直接箭头连接符 144">
            <a:extLst>
              <a:ext uri="{FF2B5EF4-FFF2-40B4-BE49-F238E27FC236}">
                <a16:creationId xmlns:a16="http://schemas.microsoft.com/office/drawing/2014/main" id="{FAD02FAD-72C5-49DB-A697-D938D2FF18D4}"/>
              </a:ext>
            </a:extLst>
          </p:cNvPr>
          <p:cNvCxnSpPr/>
          <p:nvPr/>
        </p:nvCxnSpPr>
        <p:spPr>
          <a:xfrm flipH="1">
            <a:off x="5675830" y="4978836"/>
            <a:ext cx="2875350" cy="0"/>
          </a:xfrm>
          <a:prstGeom prst="straightConnector1">
            <a:avLst/>
          </a:prstGeom>
          <a:ln w="92075" cap="sq">
            <a:solidFill>
              <a:srgbClr val="FF6600"/>
            </a:solidFill>
            <a:tailEnd type="none"/>
          </a:ln>
          <a:effectLst/>
        </p:spPr>
        <p:style>
          <a:lnRef idx="1">
            <a:schemeClr val="accent1"/>
          </a:lnRef>
          <a:fillRef idx="0">
            <a:schemeClr val="accent1"/>
          </a:fillRef>
          <a:effectRef idx="0">
            <a:schemeClr val="accent1"/>
          </a:effectRef>
          <a:fontRef idx="minor">
            <a:schemeClr val="tx1"/>
          </a:fontRef>
        </p:style>
      </p:cxnSp>
      <p:cxnSp>
        <p:nvCxnSpPr>
          <p:cNvPr id="146" name="直接箭头连接符 145">
            <a:extLst>
              <a:ext uri="{FF2B5EF4-FFF2-40B4-BE49-F238E27FC236}">
                <a16:creationId xmlns:a16="http://schemas.microsoft.com/office/drawing/2014/main" id="{2C4A663F-8B00-40C8-B8D4-6CF48E2A9D61}"/>
              </a:ext>
            </a:extLst>
          </p:cNvPr>
          <p:cNvCxnSpPr/>
          <p:nvPr/>
        </p:nvCxnSpPr>
        <p:spPr>
          <a:xfrm flipV="1">
            <a:off x="8551180" y="4288997"/>
            <a:ext cx="0" cy="662644"/>
          </a:xfrm>
          <a:prstGeom prst="straightConnector1">
            <a:avLst/>
          </a:prstGeom>
          <a:ln w="92075" cap="sq">
            <a:solidFill>
              <a:srgbClr val="FF6600"/>
            </a:solidFill>
            <a:tailEnd type="none"/>
          </a:ln>
          <a:effectLst/>
        </p:spPr>
        <p:style>
          <a:lnRef idx="1">
            <a:schemeClr val="accent1"/>
          </a:lnRef>
          <a:fillRef idx="0">
            <a:schemeClr val="accent1"/>
          </a:fillRef>
          <a:effectRef idx="0">
            <a:schemeClr val="accent1"/>
          </a:effectRef>
          <a:fontRef idx="minor">
            <a:schemeClr val="tx1"/>
          </a:fontRef>
        </p:style>
      </p:cxnSp>
      <p:sp>
        <p:nvSpPr>
          <p:cNvPr id="147" name="矩形 146">
            <a:extLst>
              <a:ext uri="{FF2B5EF4-FFF2-40B4-BE49-F238E27FC236}">
                <a16:creationId xmlns:a16="http://schemas.microsoft.com/office/drawing/2014/main" id="{426D9162-751B-4CBF-A9DB-2AF4AA369AAF}"/>
              </a:ext>
            </a:extLst>
          </p:cNvPr>
          <p:cNvSpPr/>
          <p:nvPr/>
        </p:nvSpPr>
        <p:spPr>
          <a:xfrm>
            <a:off x="5739847" y="4015741"/>
            <a:ext cx="655949" cy="348813"/>
          </a:xfrm>
          <a:prstGeom prst="rect">
            <a:avLst/>
          </a:prstGeom>
        </p:spPr>
        <p:txBody>
          <a:bodyPr wrap="none">
            <a:spAutoFit/>
          </a:bodyPr>
          <a:lstStyle/>
          <a:p>
            <a:pPr marL="12698">
              <a:lnSpc>
                <a:spcPts val="1975"/>
              </a:lnSpc>
            </a:pPr>
            <a:r>
              <a:rPr lang="en-US" altLang="zh-CN" sz="1896"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6" b="1" baseline="-25000"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rPr>
              <a:t>1</a:t>
            </a:r>
            <a:r>
              <a:rPr lang="en-US" altLang="zh-CN" sz="1896"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rPr>
              <a:t>)</a:t>
            </a:r>
            <a:endParaRPr lang="en-US" altLang="zh-CN" sz="1896" b="1" baseline="-25000"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48" name="矩形 147">
            <a:extLst>
              <a:ext uri="{FF2B5EF4-FFF2-40B4-BE49-F238E27FC236}">
                <a16:creationId xmlns:a16="http://schemas.microsoft.com/office/drawing/2014/main" id="{41A237CB-7E4E-4353-B6DD-BBFA741FF983}"/>
              </a:ext>
            </a:extLst>
          </p:cNvPr>
          <p:cNvSpPr/>
          <p:nvPr/>
        </p:nvSpPr>
        <p:spPr>
          <a:xfrm>
            <a:off x="2768031" y="2211763"/>
            <a:ext cx="1298753" cy="348813"/>
          </a:xfrm>
          <a:prstGeom prst="rect">
            <a:avLst/>
          </a:prstGeom>
        </p:spPr>
        <p:txBody>
          <a:bodyPr wrap="none">
            <a:spAutoFit/>
          </a:bodyPr>
          <a:lstStyle/>
          <a:p>
            <a:pPr marL="12698">
              <a:lnSpc>
                <a:spcPts val="1975"/>
              </a:lnSpc>
            </a:pPr>
            <a:r>
              <a:rPr lang="en-US" altLang="zh-CN" sz="1896" b="1"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6" b="1" baseline="-25000"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0</a:t>
            </a:r>
            <a:r>
              <a:rPr lang="en-US" altLang="zh-CN" sz="1896" b="1"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6" b="1" baseline="-25000"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1</a:t>
            </a:r>
            <a:r>
              <a:rPr lang="en-US" altLang="zh-CN" sz="1896" b="1"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a:t>
            </a:r>
            <a:endParaRPr lang="en-US" altLang="zh-CN" sz="1896" b="1" baseline="-25000"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49" name="矩形 148">
            <a:extLst>
              <a:ext uri="{FF2B5EF4-FFF2-40B4-BE49-F238E27FC236}">
                <a16:creationId xmlns:a16="http://schemas.microsoft.com/office/drawing/2014/main" id="{D0116B23-FC8F-46AF-B905-B60C745B42F2}"/>
              </a:ext>
            </a:extLst>
          </p:cNvPr>
          <p:cNvSpPr/>
          <p:nvPr/>
        </p:nvSpPr>
        <p:spPr>
          <a:xfrm>
            <a:off x="9645141" y="4909751"/>
            <a:ext cx="1298753" cy="348813"/>
          </a:xfrm>
          <a:prstGeom prst="rect">
            <a:avLst/>
          </a:prstGeom>
        </p:spPr>
        <p:txBody>
          <a:bodyPr wrap="none">
            <a:spAutoFit/>
          </a:bodyPr>
          <a:lstStyle/>
          <a:p>
            <a:pPr marL="12698">
              <a:lnSpc>
                <a:spcPts val="1975"/>
              </a:lnSpc>
            </a:pPr>
            <a:r>
              <a:rPr lang="en-US" altLang="zh-CN" sz="1896" b="1"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6" b="1" baseline="-25000"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0</a:t>
            </a:r>
            <a:r>
              <a:rPr lang="en-US" altLang="zh-CN" sz="1896" b="1"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6" b="1" baseline="-25000"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1</a:t>
            </a:r>
            <a:r>
              <a:rPr lang="en-US" altLang="zh-CN" sz="1896" b="1"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a:t>
            </a:r>
            <a:endParaRPr lang="en-US" altLang="zh-CN" sz="1896" b="1" baseline="-25000"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nvGrpSpPr>
          <p:cNvPr id="150" name="组合 149">
            <a:extLst>
              <a:ext uri="{FF2B5EF4-FFF2-40B4-BE49-F238E27FC236}">
                <a16:creationId xmlns:a16="http://schemas.microsoft.com/office/drawing/2014/main" id="{E3C8DD19-E0C1-4861-BB7D-70E4835C729C}"/>
              </a:ext>
            </a:extLst>
          </p:cNvPr>
          <p:cNvGrpSpPr/>
          <p:nvPr/>
        </p:nvGrpSpPr>
        <p:grpSpPr>
          <a:xfrm>
            <a:off x="8282904" y="2897503"/>
            <a:ext cx="1638582" cy="1369097"/>
            <a:chOff x="8730233" y="3040261"/>
            <a:chExt cx="1728192" cy="1443970"/>
          </a:xfrm>
          <a:solidFill>
            <a:srgbClr val="00B050"/>
          </a:solidFill>
        </p:grpSpPr>
        <p:sp>
          <p:nvSpPr>
            <p:cNvPr id="151" name="矩形 150">
              <a:extLst>
                <a:ext uri="{FF2B5EF4-FFF2-40B4-BE49-F238E27FC236}">
                  <a16:creationId xmlns:a16="http://schemas.microsoft.com/office/drawing/2014/main" id="{32E5BC36-155B-4814-A8FE-367FA96B1F53}"/>
                </a:ext>
              </a:extLst>
            </p:cNvPr>
            <p:cNvSpPr>
              <a:spLocks/>
            </p:cNvSpPr>
            <p:nvPr/>
          </p:nvSpPr>
          <p:spPr>
            <a:xfrm>
              <a:off x="8730233" y="3040261"/>
              <a:ext cx="1728192" cy="1443970"/>
            </a:xfrm>
            <a:prstGeom prst="rect">
              <a:avLst/>
            </a:prstGeom>
            <a:grpFill/>
            <a:ln w="381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07" b="1" dirty="0">
                  <a:solidFill>
                    <a:schemeClr val="bg1"/>
                  </a:solidFill>
                  <a:latin typeface="微软雅黑" panose="020B0503020204020204" pitchFamily="34" charset="-122"/>
                  <a:ea typeface="微软雅黑" panose="020B0503020204020204" pitchFamily="34" charset="-122"/>
                </a:rPr>
                <a:t>通用</a:t>
              </a:r>
              <a:endParaRPr lang="en-US" altLang="zh-CN" sz="1707" b="1" dirty="0">
                <a:solidFill>
                  <a:schemeClr val="bg1"/>
                </a:solidFill>
                <a:latin typeface="微软雅黑" panose="020B0503020204020204" pitchFamily="34" charset="-122"/>
                <a:ea typeface="微软雅黑" panose="020B0503020204020204" pitchFamily="34" charset="-122"/>
              </a:endParaRPr>
            </a:p>
            <a:p>
              <a:pPr algn="ctr"/>
              <a:r>
                <a:rPr lang="zh-CN" altLang="en-US" sz="1707" b="1" dirty="0">
                  <a:solidFill>
                    <a:schemeClr val="bg1"/>
                  </a:solidFill>
                  <a:latin typeface="微软雅黑" panose="020B0503020204020204" pitchFamily="34" charset="-122"/>
                  <a:ea typeface="微软雅黑" panose="020B0503020204020204" pitchFamily="34" charset="-122"/>
                </a:rPr>
                <a:t>寄存器堆</a:t>
              </a:r>
            </a:p>
          </p:txBody>
        </p:sp>
        <p:sp>
          <p:nvSpPr>
            <p:cNvPr id="152" name="等腰三角形 151">
              <a:extLst>
                <a:ext uri="{FF2B5EF4-FFF2-40B4-BE49-F238E27FC236}">
                  <a16:creationId xmlns:a16="http://schemas.microsoft.com/office/drawing/2014/main" id="{8F54666F-86B6-4C77-9769-65686466A1DA}"/>
                </a:ext>
              </a:extLst>
            </p:cNvPr>
            <p:cNvSpPr/>
            <p:nvPr/>
          </p:nvSpPr>
          <p:spPr>
            <a:xfrm rot="10800000">
              <a:off x="9470670" y="3040261"/>
              <a:ext cx="247318" cy="126108"/>
            </a:xfrm>
            <a:prstGeom prst="triangle">
              <a:avLst>
                <a:gd name="adj" fmla="val 50001"/>
              </a:avLst>
            </a:prstGeom>
            <a:grpFill/>
            <a:ln w="31750" cap="flat" cmpd="sng" algn="ctr">
              <a:solidFill>
                <a:srgbClr val="000000"/>
              </a:solidFill>
              <a:prstDash val="solid"/>
            </a:ln>
            <a:effectLst/>
          </p:spPr>
          <p:txBody>
            <a:bodyPr rtlCol="0" anchor="ctr"/>
            <a:lstStyle/>
            <a:p>
              <a:pPr algn="ctr" defTabSz="914277">
                <a:defRPr/>
              </a:pPr>
              <a:endParaRPr lang="zh-CN" altLang="en-US" sz="1896" b="1" kern="0">
                <a:solidFill>
                  <a:schemeClr val="bg1"/>
                </a:solidFill>
                <a:latin typeface="Segoe UI Black" panose="020B0A02040204020203" pitchFamily="34" charset="0"/>
                <a:cs typeface="Segoe UI Black" panose="020B0A02040204020203" pitchFamily="34" charset="0"/>
              </a:endParaRPr>
            </a:p>
          </p:txBody>
        </p:sp>
      </p:grpSp>
      <p:sp>
        <p:nvSpPr>
          <p:cNvPr id="153" name="矩形 152">
            <a:extLst>
              <a:ext uri="{FF2B5EF4-FFF2-40B4-BE49-F238E27FC236}">
                <a16:creationId xmlns:a16="http://schemas.microsoft.com/office/drawing/2014/main" id="{7DC683F6-9E26-4EC3-B169-F478C85A7C4F}"/>
              </a:ext>
            </a:extLst>
          </p:cNvPr>
          <p:cNvSpPr/>
          <p:nvPr/>
        </p:nvSpPr>
        <p:spPr>
          <a:xfrm>
            <a:off x="8466042" y="2465677"/>
            <a:ext cx="635110" cy="388824"/>
          </a:xfrm>
          <a:prstGeom prst="rect">
            <a:avLst/>
          </a:prstGeom>
        </p:spPr>
        <p:txBody>
          <a:bodyPr wrap="none">
            <a:spAutoFit/>
          </a:bodyPr>
          <a:lstStyle/>
          <a:p>
            <a:pPr marL="12698">
              <a:lnSpc>
                <a:spcPts val="1975"/>
              </a:lnSpc>
            </a:pPr>
            <a:r>
              <a:rPr lang="zh-CN" altLang="en-US" sz="3413"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rPr>
              <a:t>②</a:t>
            </a:r>
          </a:p>
        </p:txBody>
      </p:sp>
      <p:grpSp>
        <p:nvGrpSpPr>
          <p:cNvPr id="154" name="组合 153">
            <a:extLst>
              <a:ext uri="{FF2B5EF4-FFF2-40B4-BE49-F238E27FC236}">
                <a16:creationId xmlns:a16="http://schemas.microsoft.com/office/drawing/2014/main" id="{C440B9B2-83F6-4B30-B584-1DBD8BDC0827}"/>
              </a:ext>
            </a:extLst>
          </p:cNvPr>
          <p:cNvGrpSpPr/>
          <p:nvPr/>
        </p:nvGrpSpPr>
        <p:grpSpPr>
          <a:xfrm>
            <a:off x="1823319" y="4301918"/>
            <a:ext cx="979856" cy="594102"/>
            <a:chOff x="2828975" y="4455551"/>
            <a:chExt cx="1495040" cy="626592"/>
          </a:xfrm>
        </p:grpSpPr>
        <p:sp>
          <p:nvSpPr>
            <p:cNvPr id="155" name="矩形 154">
              <a:extLst>
                <a:ext uri="{FF2B5EF4-FFF2-40B4-BE49-F238E27FC236}">
                  <a16:creationId xmlns:a16="http://schemas.microsoft.com/office/drawing/2014/main" id="{38E0F4B4-5AE4-48DD-B2D7-8233B850AED7}"/>
                </a:ext>
              </a:extLst>
            </p:cNvPr>
            <p:cNvSpPr/>
            <p:nvPr/>
          </p:nvSpPr>
          <p:spPr>
            <a:xfrm>
              <a:off x="2828975" y="4455551"/>
              <a:ext cx="1495040" cy="626592"/>
            </a:xfrm>
            <a:prstGeom prst="rect">
              <a:avLst/>
            </a:prstGeom>
            <a:solidFill>
              <a:srgbClr val="FFFF00"/>
            </a:solidFill>
            <a:ln w="3175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1896" b="1" kern="0" dirty="0">
                  <a:latin typeface="Segoe UI Black" panose="020B0A02040204020203" pitchFamily="34" charset="0"/>
                  <a:ea typeface="Segoe UI Black" panose="020B0A02040204020203" pitchFamily="34" charset="0"/>
                  <a:cs typeface="Segoe UI Black" panose="020B0A02040204020203" pitchFamily="34" charset="0"/>
                </a:rPr>
                <a:t>LA</a:t>
              </a:r>
              <a:endParaRPr lang="zh-CN" altLang="en-US" sz="1896" b="1" kern="0" dirty="0">
                <a:latin typeface="Segoe UI Black" panose="020B0A02040204020203" pitchFamily="34" charset="0"/>
                <a:cs typeface="Segoe UI Black" panose="020B0A02040204020203" pitchFamily="34" charset="0"/>
              </a:endParaRPr>
            </a:p>
          </p:txBody>
        </p:sp>
        <p:sp>
          <p:nvSpPr>
            <p:cNvPr id="156" name="等腰三角形 155">
              <a:extLst>
                <a:ext uri="{FF2B5EF4-FFF2-40B4-BE49-F238E27FC236}">
                  <a16:creationId xmlns:a16="http://schemas.microsoft.com/office/drawing/2014/main" id="{08DABA0C-3046-4A6D-983B-B4200E5BFD8D}"/>
                </a:ext>
              </a:extLst>
            </p:cNvPr>
            <p:cNvSpPr/>
            <p:nvPr/>
          </p:nvSpPr>
          <p:spPr>
            <a:xfrm rot="5400000">
              <a:off x="2796534" y="4677629"/>
              <a:ext cx="247318" cy="182436"/>
            </a:xfrm>
            <a:prstGeom prst="triangle">
              <a:avLst>
                <a:gd name="adj" fmla="val 50001"/>
              </a:avLst>
            </a:prstGeom>
            <a:solidFill>
              <a:srgbClr val="FFFF00"/>
            </a:solidFill>
            <a:ln w="31750" cap="flat" cmpd="sng" algn="ctr">
              <a:solidFill>
                <a:srgbClr val="000000"/>
              </a:solidFill>
              <a:prstDash val="solid"/>
            </a:ln>
            <a:effectLst/>
          </p:spPr>
          <p:txBody>
            <a:bodyPr rtlCol="0" anchor="ctr"/>
            <a:lstStyle/>
            <a:p>
              <a:pPr algn="ctr" defTabSz="914277">
                <a:defRPr/>
              </a:pPr>
              <a:endParaRPr lang="zh-CN" altLang="en-US" sz="1896" b="1" kern="0">
                <a:latin typeface="Segoe UI Black" panose="020B0A02040204020203" pitchFamily="34" charset="0"/>
                <a:cs typeface="Segoe UI Black" panose="020B0A02040204020203" pitchFamily="34" charset="0"/>
              </a:endParaRPr>
            </a:p>
          </p:txBody>
        </p:sp>
      </p:grpSp>
      <p:cxnSp>
        <p:nvCxnSpPr>
          <p:cNvPr id="157" name="直接箭头连接符 156">
            <a:extLst>
              <a:ext uri="{FF2B5EF4-FFF2-40B4-BE49-F238E27FC236}">
                <a16:creationId xmlns:a16="http://schemas.microsoft.com/office/drawing/2014/main" id="{4C7BA4A9-BC8D-4E78-8A78-AFAC59E9BF9F}"/>
              </a:ext>
            </a:extLst>
          </p:cNvPr>
          <p:cNvCxnSpPr/>
          <p:nvPr/>
        </p:nvCxnSpPr>
        <p:spPr>
          <a:xfrm flipH="1">
            <a:off x="2803175" y="4598969"/>
            <a:ext cx="640711"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sp>
        <p:nvSpPr>
          <p:cNvPr id="158" name="Text Box 49">
            <a:extLst>
              <a:ext uri="{FF2B5EF4-FFF2-40B4-BE49-F238E27FC236}">
                <a16:creationId xmlns:a16="http://schemas.microsoft.com/office/drawing/2014/main" id="{81E09109-1545-4FBB-9EC7-EEF4341250E2}"/>
              </a:ext>
            </a:extLst>
          </p:cNvPr>
          <p:cNvSpPr txBox="1">
            <a:spLocks noChangeArrowheads="1"/>
          </p:cNvSpPr>
          <p:nvPr/>
        </p:nvSpPr>
        <p:spPr bwMode="auto">
          <a:xfrm>
            <a:off x="2924464" y="4589553"/>
            <a:ext cx="1196993"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IB</a:t>
            </a: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LA</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59" name="直接箭头连接符 158">
            <a:extLst>
              <a:ext uri="{FF2B5EF4-FFF2-40B4-BE49-F238E27FC236}">
                <a16:creationId xmlns:a16="http://schemas.microsoft.com/office/drawing/2014/main" id="{26DEBED1-E6E0-405D-B66C-D0EB51EFEF59}"/>
              </a:ext>
            </a:extLst>
          </p:cNvPr>
          <p:cNvCxnSpPr/>
          <p:nvPr/>
        </p:nvCxnSpPr>
        <p:spPr>
          <a:xfrm>
            <a:off x="1427238" y="4598969"/>
            <a:ext cx="396082" cy="0"/>
          </a:xfrm>
          <a:prstGeom prst="straightConnector1">
            <a:avLst/>
          </a:prstGeom>
          <a:noFill/>
          <a:ln w="38100">
            <a:solidFill>
              <a:schemeClr val="tx1"/>
            </a:solidFill>
            <a:round/>
            <a:headEnd type="none" w="med" len="med"/>
            <a:tailEnd type="none" w="med" len="med"/>
          </a:ln>
          <a:extLst>
            <a:ext uri="{909E8E84-426E-40DD-AFC4-6F175D3DCCD1}">
              <a14:hiddenFill xmlns:a14="http://schemas.microsoft.com/office/drawing/2010/main">
                <a:noFill/>
              </a14:hiddenFill>
            </a:ext>
          </a:extLst>
        </p:spPr>
      </p:cxnSp>
      <p:sp>
        <p:nvSpPr>
          <p:cNvPr id="160" name="Text Box 49">
            <a:extLst>
              <a:ext uri="{FF2B5EF4-FFF2-40B4-BE49-F238E27FC236}">
                <a16:creationId xmlns:a16="http://schemas.microsoft.com/office/drawing/2014/main" id="{33D152EA-90A2-44EE-82B4-FBD08F12C6A3}"/>
              </a:ext>
            </a:extLst>
          </p:cNvPr>
          <p:cNvSpPr txBox="1">
            <a:spLocks noChangeArrowheads="1"/>
          </p:cNvSpPr>
          <p:nvPr/>
        </p:nvSpPr>
        <p:spPr bwMode="auto">
          <a:xfrm>
            <a:off x="1260131" y="4585104"/>
            <a:ext cx="759662"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61" name="组合 160">
            <a:extLst>
              <a:ext uri="{FF2B5EF4-FFF2-40B4-BE49-F238E27FC236}">
                <a16:creationId xmlns:a16="http://schemas.microsoft.com/office/drawing/2014/main" id="{0A64771C-50FA-4149-A362-E96E04BB4331}"/>
              </a:ext>
            </a:extLst>
          </p:cNvPr>
          <p:cNvGrpSpPr/>
          <p:nvPr/>
        </p:nvGrpSpPr>
        <p:grpSpPr>
          <a:xfrm>
            <a:off x="2803176" y="4589553"/>
            <a:ext cx="1318281" cy="312944"/>
            <a:chOff x="4548930" y="4812611"/>
            <a:chExt cx="1390375" cy="330058"/>
          </a:xfrm>
        </p:grpSpPr>
        <p:cxnSp>
          <p:nvCxnSpPr>
            <p:cNvPr id="162" name="直接箭头连接符 161">
              <a:extLst>
                <a:ext uri="{FF2B5EF4-FFF2-40B4-BE49-F238E27FC236}">
                  <a16:creationId xmlns:a16="http://schemas.microsoft.com/office/drawing/2014/main" id="{459D65FB-53F0-4C34-A3F0-0B0F29A762A2}"/>
                </a:ext>
              </a:extLst>
            </p:cNvPr>
            <p:cNvCxnSpPr/>
            <p:nvPr/>
          </p:nvCxnSpPr>
          <p:spPr>
            <a:xfrm flipH="1">
              <a:off x="4548930" y="4822542"/>
              <a:ext cx="675750" cy="0"/>
            </a:xfrm>
            <a:prstGeom prst="straightConnector1">
              <a:avLst/>
            </a:prstGeom>
            <a:noFill/>
            <a:ln w="38100">
              <a:solidFill>
                <a:srgbClr val="0000FF"/>
              </a:solidFill>
              <a:round/>
              <a:headEnd w="lg" len="lg"/>
              <a:tailEnd type="stealth" w="lg" len="lg"/>
            </a:ln>
            <a:extLst>
              <a:ext uri="{909E8E84-426E-40DD-AFC4-6F175D3DCCD1}">
                <a14:hiddenFill xmlns:a14="http://schemas.microsoft.com/office/drawing/2010/main">
                  <a:noFill/>
                </a14:hiddenFill>
              </a:ext>
            </a:extLst>
          </p:spPr>
        </p:cxnSp>
        <p:sp>
          <p:nvSpPr>
            <p:cNvPr id="163" name="Text Box 49">
              <a:extLst>
                <a:ext uri="{FF2B5EF4-FFF2-40B4-BE49-F238E27FC236}">
                  <a16:creationId xmlns:a16="http://schemas.microsoft.com/office/drawing/2014/main" id="{4DC043C6-8887-494E-BAC1-6869B64C3379}"/>
                </a:ext>
              </a:extLst>
            </p:cNvPr>
            <p:cNvSpPr txBox="1">
              <a:spLocks noChangeArrowheads="1"/>
            </p:cNvSpPr>
            <p:nvPr/>
          </p:nvSpPr>
          <p:spPr bwMode="auto">
            <a:xfrm>
              <a:off x="4676851" y="4812611"/>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IB</a:t>
              </a:r>
              <a:r>
                <a:rPr lang="en-US" altLang="zh-CN" sz="1896"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LA</a:t>
              </a:r>
              <a:endParaRPr lang="en-US" altLang="zh-CN" sz="4551"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64" name="矩形 163">
            <a:extLst>
              <a:ext uri="{FF2B5EF4-FFF2-40B4-BE49-F238E27FC236}">
                <a16:creationId xmlns:a16="http://schemas.microsoft.com/office/drawing/2014/main" id="{A4EF8BAF-EEB1-4E79-9E6E-BC48ABF7679C}"/>
              </a:ext>
            </a:extLst>
          </p:cNvPr>
          <p:cNvSpPr/>
          <p:nvPr/>
        </p:nvSpPr>
        <p:spPr>
          <a:xfrm>
            <a:off x="1216482" y="4201725"/>
            <a:ext cx="635110" cy="388824"/>
          </a:xfrm>
          <a:prstGeom prst="rect">
            <a:avLst/>
          </a:prstGeom>
        </p:spPr>
        <p:txBody>
          <a:bodyPr wrap="none">
            <a:spAutoFit/>
          </a:bodyPr>
          <a:lstStyle/>
          <a:p>
            <a:pPr marL="12698">
              <a:lnSpc>
                <a:spcPts val="1975"/>
              </a:lnSpc>
            </a:pPr>
            <a:r>
              <a:rPr lang="zh-CN" altLang="en-US" sz="3413"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sp>
        <p:nvSpPr>
          <p:cNvPr id="165" name="Text Box 49">
            <a:extLst>
              <a:ext uri="{FF2B5EF4-FFF2-40B4-BE49-F238E27FC236}">
                <a16:creationId xmlns:a16="http://schemas.microsoft.com/office/drawing/2014/main" id="{895B4C9B-A7FE-4808-875E-8F7D2F754C85}"/>
              </a:ext>
            </a:extLst>
          </p:cNvPr>
          <p:cNvSpPr txBox="1">
            <a:spLocks noChangeArrowheads="1"/>
          </p:cNvSpPr>
          <p:nvPr/>
        </p:nvSpPr>
        <p:spPr bwMode="auto">
          <a:xfrm>
            <a:off x="1260131" y="4573130"/>
            <a:ext cx="759662"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1" baseline="-25000"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6" name="直接箭头连接符 165">
            <a:extLst>
              <a:ext uri="{FF2B5EF4-FFF2-40B4-BE49-F238E27FC236}">
                <a16:creationId xmlns:a16="http://schemas.microsoft.com/office/drawing/2014/main" id="{3CB18EA8-F2C7-4421-B491-E06EC6D98687}"/>
              </a:ext>
            </a:extLst>
          </p:cNvPr>
          <p:cNvCxnSpPr/>
          <p:nvPr/>
        </p:nvCxnSpPr>
        <p:spPr>
          <a:xfrm flipV="1">
            <a:off x="9082311" y="4266600"/>
            <a:ext cx="10569" cy="1627209"/>
          </a:xfrm>
          <a:prstGeom prst="straightConnector1">
            <a:avLst/>
          </a:prstGeom>
          <a:ln w="92075">
            <a:solidFill>
              <a:srgbClr val="FF6600"/>
            </a:solidFill>
            <a:headEnd type="stealth"/>
            <a:tailEnd type="none"/>
          </a:ln>
          <a:effectLst/>
        </p:spPr>
        <p:style>
          <a:lnRef idx="1">
            <a:schemeClr val="accent1"/>
          </a:lnRef>
          <a:fillRef idx="0">
            <a:schemeClr val="accent1"/>
          </a:fillRef>
          <a:effectRef idx="0">
            <a:schemeClr val="accent1"/>
          </a:effectRef>
          <a:fontRef idx="minor">
            <a:schemeClr val="tx1"/>
          </a:fontRef>
        </p:style>
      </p:cxnSp>
      <p:cxnSp>
        <p:nvCxnSpPr>
          <p:cNvPr id="167" name="直接箭头连接符 166">
            <a:extLst>
              <a:ext uri="{FF2B5EF4-FFF2-40B4-BE49-F238E27FC236}">
                <a16:creationId xmlns:a16="http://schemas.microsoft.com/office/drawing/2014/main" id="{7A748D89-D3AA-4387-84DA-967B84E33284}"/>
              </a:ext>
            </a:extLst>
          </p:cNvPr>
          <p:cNvCxnSpPr/>
          <p:nvPr/>
        </p:nvCxnSpPr>
        <p:spPr>
          <a:xfrm>
            <a:off x="1806981" y="5953259"/>
            <a:ext cx="8260860" cy="0"/>
          </a:xfrm>
          <a:prstGeom prst="straightConnector1">
            <a:avLst/>
          </a:prstGeom>
          <a:ln w="92075">
            <a:solidFill>
              <a:srgbClr val="FF6600"/>
            </a:solidFill>
            <a:headEnd type="none"/>
            <a:tailEnd type="none"/>
          </a:ln>
          <a:effectLst/>
        </p:spPr>
        <p:style>
          <a:lnRef idx="1">
            <a:schemeClr val="accent1"/>
          </a:lnRef>
          <a:fillRef idx="0">
            <a:schemeClr val="accent1"/>
          </a:fillRef>
          <a:effectRef idx="0">
            <a:schemeClr val="accent1"/>
          </a:effectRef>
          <a:fontRef idx="minor">
            <a:schemeClr val="tx1"/>
          </a:fontRef>
        </p:style>
      </p:cxnSp>
      <p:cxnSp>
        <p:nvCxnSpPr>
          <p:cNvPr id="168" name="直接箭头连接符 167">
            <a:extLst>
              <a:ext uri="{FF2B5EF4-FFF2-40B4-BE49-F238E27FC236}">
                <a16:creationId xmlns:a16="http://schemas.microsoft.com/office/drawing/2014/main" id="{55F493C5-4424-434A-BE62-C0A36988F1D7}"/>
              </a:ext>
            </a:extLst>
          </p:cNvPr>
          <p:cNvCxnSpPr/>
          <p:nvPr/>
        </p:nvCxnSpPr>
        <p:spPr>
          <a:xfrm flipV="1">
            <a:off x="2330177" y="4902497"/>
            <a:ext cx="0" cy="1043508"/>
          </a:xfrm>
          <a:prstGeom prst="straightConnector1">
            <a:avLst/>
          </a:prstGeom>
          <a:ln w="92075">
            <a:solidFill>
              <a:srgbClr val="00B050"/>
            </a:solidFill>
            <a:headEnd type="stealth"/>
            <a:tailEnd type="none"/>
          </a:ln>
          <a:effectLst/>
        </p:spPr>
        <p:style>
          <a:lnRef idx="1">
            <a:schemeClr val="accent1"/>
          </a:lnRef>
          <a:fillRef idx="0">
            <a:schemeClr val="accent1"/>
          </a:fillRef>
          <a:effectRef idx="0">
            <a:schemeClr val="accent1"/>
          </a:effectRef>
          <a:fontRef idx="minor">
            <a:schemeClr val="tx1"/>
          </a:fontRef>
        </p:style>
      </p:cxnSp>
      <p:grpSp>
        <p:nvGrpSpPr>
          <p:cNvPr id="169" name="组合 168">
            <a:extLst>
              <a:ext uri="{FF2B5EF4-FFF2-40B4-BE49-F238E27FC236}">
                <a16:creationId xmlns:a16="http://schemas.microsoft.com/office/drawing/2014/main" id="{D41943B2-A270-470B-A315-ED8A54175DBE}"/>
              </a:ext>
            </a:extLst>
          </p:cNvPr>
          <p:cNvGrpSpPr/>
          <p:nvPr/>
        </p:nvGrpSpPr>
        <p:grpSpPr>
          <a:xfrm>
            <a:off x="1823319" y="4301918"/>
            <a:ext cx="979856" cy="594102"/>
            <a:chOff x="2828975" y="4455551"/>
            <a:chExt cx="1495040" cy="626592"/>
          </a:xfrm>
          <a:solidFill>
            <a:srgbClr val="FFC000"/>
          </a:solidFill>
        </p:grpSpPr>
        <p:sp>
          <p:nvSpPr>
            <p:cNvPr id="170" name="矩形 169">
              <a:extLst>
                <a:ext uri="{FF2B5EF4-FFF2-40B4-BE49-F238E27FC236}">
                  <a16:creationId xmlns:a16="http://schemas.microsoft.com/office/drawing/2014/main" id="{4DB2EED9-6AA4-4991-BC10-857691442FB2}"/>
                </a:ext>
              </a:extLst>
            </p:cNvPr>
            <p:cNvSpPr/>
            <p:nvPr/>
          </p:nvSpPr>
          <p:spPr>
            <a:xfrm>
              <a:off x="2828975" y="4455551"/>
              <a:ext cx="1495040" cy="626592"/>
            </a:xfrm>
            <a:prstGeom prst="rect">
              <a:avLst/>
            </a:prstGeom>
            <a:grpFill/>
            <a:ln w="3175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1896" b="1" kern="0" dirty="0">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896" b="1" kern="0" baseline="-25000" dirty="0">
                  <a:latin typeface="Segoe UI Black" panose="020B0A02040204020203" pitchFamily="34" charset="0"/>
                  <a:ea typeface="Segoe UI Black" panose="020B0A02040204020203" pitchFamily="34" charset="0"/>
                  <a:cs typeface="Segoe UI Black" panose="020B0A02040204020203" pitchFamily="34" charset="0"/>
                </a:rPr>
                <a:t>0</a:t>
              </a:r>
              <a:r>
                <a:rPr lang="en-US" altLang="zh-CN" sz="1896" b="1" kern="0"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6" b="1" kern="0" dirty="0">
                <a:latin typeface="Segoe UI Black" panose="020B0A02040204020203" pitchFamily="34" charset="0"/>
                <a:cs typeface="Segoe UI Black" panose="020B0A02040204020203" pitchFamily="34" charset="0"/>
              </a:endParaRPr>
            </a:p>
          </p:txBody>
        </p:sp>
        <p:sp>
          <p:nvSpPr>
            <p:cNvPr id="171" name="等腰三角形 170">
              <a:extLst>
                <a:ext uri="{FF2B5EF4-FFF2-40B4-BE49-F238E27FC236}">
                  <a16:creationId xmlns:a16="http://schemas.microsoft.com/office/drawing/2014/main" id="{DD3B422F-79F6-4BD1-B4F5-A88C861DA622}"/>
                </a:ext>
              </a:extLst>
            </p:cNvPr>
            <p:cNvSpPr/>
            <p:nvPr/>
          </p:nvSpPr>
          <p:spPr>
            <a:xfrm rot="5400000">
              <a:off x="2796534" y="4677629"/>
              <a:ext cx="247318" cy="182436"/>
            </a:xfrm>
            <a:prstGeom prst="triangle">
              <a:avLst>
                <a:gd name="adj" fmla="val 50001"/>
              </a:avLst>
            </a:prstGeom>
            <a:grpFill/>
            <a:ln w="31750" cap="flat" cmpd="sng" algn="ctr">
              <a:solidFill>
                <a:srgbClr val="000000"/>
              </a:solidFill>
              <a:prstDash val="solid"/>
            </a:ln>
            <a:effectLst/>
          </p:spPr>
          <p:txBody>
            <a:bodyPr rtlCol="0" anchor="ctr"/>
            <a:lstStyle/>
            <a:p>
              <a:pPr algn="ctr" defTabSz="914277">
                <a:defRPr/>
              </a:pPr>
              <a:endParaRPr lang="zh-CN" altLang="en-US" sz="1896" b="1" kern="0">
                <a:latin typeface="Segoe UI Black" panose="020B0A02040204020203" pitchFamily="34" charset="0"/>
                <a:cs typeface="Segoe UI Black" panose="020B0A02040204020203" pitchFamily="34" charset="0"/>
              </a:endParaRPr>
            </a:p>
          </p:txBody>
        </p:sp>
      </p:grpSp>
      <p:cxnSp>
        <p:nvCxnSpPr>
          <p:cNvPr id="172" name="直接箭头连接符 171">
            <a:extLst>
              <a:ext uri="{FF2B5EF4-FFF2-40B4-BE49-F238E27FC236}">
                <a16:creationId xmlns:a16="http://schemas.microsoft.com/office/drawing/2014/main" id="{44AED41B-1F55-4CCD-84F8-1538C22616A7}"/>
              </a:ext>
            </a:extLst>
          </p:cNvPr>
          <p:cNvCxnSpPr/>
          <p:nvPr/>
        </p:nvCxnSpPr>
        <p:spPr>
          <a:xfrm>
            <a:off x="1806981" y="5953259"/>
            <a:ext cx="8260860" cy="0"/>
          </a:xfrm>
          <a:prstGeom prst="straightConnector1">
            <a:avLst/>
          </a:prstGeom>
          <a:ln w="92075">
            <a:solidFill>
              <a:srgbClr val="00B050"/>
            </a:solidFill>
            <a:headEnd type="none"/>
            <a:tailEnd type="none"/>
          </a:ln>
          <a:effectLst/>
        </p:spPr>
        <p:style>
          <a:lnRef idx="1">
            <a:schemeClr val="accent1"/>
          </a:lnRef>
          <a:fillRef idx="0">
            <a:schemeClr val="accent1"/>
          </a:fillRef>
          <a:effectRef idx="0">
            <a:schemeClr val="accent1"/>
          </a:effectRef>
          <a:fontRef idx="minor">
            <a:schemeClr val="tx1"/>
          </a:fontRef>
        </p:style>
      </p:cxnSp>
      <p:sp>
        <p:nvSpPr>
          <p:cNvPr id="173" name="Text Box 49">
            <a:extLst>
              <a:ext uri="{FF2B5EF4-FFF2-40B4-BE49-F238E27FC236}">
                <a16:creationId xmlns:a16="http://schemas.microsoft.com/office/drawing/2014/main" id="{515E17ED-38B9-49AE-8237-F34AADBACEEB}"/>
              </a:ext>
            </a:extLst>
          </p:cNvPr>
          <p:cNvSpPr txBox="1">
            <a:spLocks noChangeArrowheads="1"/>
          </p:cNvSpPr>
          <p:nvPr/>
        </p:nvSpPr>
        <p:spPr bwMode="auto">
          <a:xfrm>
            <a:off x="9160426" y="2488621"/>
            <a:ext cx="759662"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1" baseline="-25000"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4" name="TextBox 24">
            <a:extLst>
              <a:ext uri="{FF2B5EF4-FFF2-40B4-BE49-F238E27FC236}">
                <a16:creationId xmlns:a16="http://schemas.microsoft.com/office/drawing/2014/main" id="{07F1143F-5D52-4F23-888E-AB80065D21CE}"/>
              </a:ext>
            </a:extLst>
          </p:cNvPr>
          <p:cNvSpPr txBox="1"/>
          <p:nvPr/>
        </p:nvSpPr>
        <p:spPr>
          <a:xfrm>
            <a:off x="3362648" y="6093360"/>
            <a:ext cx="5172523" cy="555024"/>
          </a:xfrm>
          <a:prstGeom prst="rect">
            <a:avLst/>
          </a:prstGeom>
          <a:noFill/>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双总线，</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1</a:t>
            </a: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个锁存器，</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2</a:t>
            </a: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个时钟周期</a:t>
            </a:r>
            <a:endParaRPr lang="zh-CN" altLang="en-US" sz="2275" b="1"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sp>
        <p:nvSpPr>
          <p:cNvPr id="175" name="矩形 174">
            <a:extLst>
              <a:ext uri="{FF2B5EF4-FFF2-40B4-BE49-F238E27FC236}">
                <a16:creationId xmlns:a16="http://schemas.microsoft.com/office/drawing/2014/main" id="{991775CC-2CED-4C76-A383-DC91C0132496}"/>
              </a:ext>
            </a:extLst>
          </p:cNvPr>
          <p:cNvSpPr/>
          <p:nvPr/>
        </p:nvSpPr>
        <p:spPr>
          <a:xfrm>
            <a:off x="6397724" y="805477"/>
            <a:ext cx="3550261" cy="699359"/>
          </a:xfrm>
          <a:prstGeom prst="rect">
            <a:avLst/>
          </a:prstGeom>
        </p:spPr>
        <p:txBody>
          <a:bodyPr wrap="square">
            <a:spAutoFit/>
          </a:bodyPr>
          <a:lstStyle/>
          <a:p>
            <a:pPr marL="0" lvl="1" algn="ctr">
              <a:lnSpc>
                <a:spcPct val="130000"/>
              </a:lnSpc>
              <a:spcBef>
                <a:spcPts val="569"/>
              </a:spcBef>
              <a:spcAft>
                <a:spcPts val="569"/>
              </a:spcAft>
            </a:pPr>
            <a:r>
              <a:rPr lang="en-US" altLang="zh-CN" sz="3034" b="1" dirty="0">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ADD R0,R1</a:t>
            </a:r>
            <a:endParaRPr lang="en-US" altLang="zh-CN" sz="2655" b="1" dirty="0">
              <a:solidFill>
                <a:srgbClr val="C0000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endParaRPr>
          </a:p>
        </p:txBody>
      </p:sp>
      <p:sp>
        <p:nvSpPr>
          <p:cNvPr id="176" name="矩形 175">
            <a:extLst>
              <a:ext uri="{FF2B5EF4-FFF2-40B4-BE49-F238E27FC236}">
                <a16:creationId xmlns:a16="http://schemas.microsoft.com/office/drawing/2014/main" id="{74E8D708-B96B-46E0-9493-4690D678D092}"/>
              </a:ext>
            </a:extLst>
          </p:cNvPr>
          <p:cNvSpPr/>
          <p:nvPr/>
        </p:nvSpPr>
        <p:spPr>
          <a:xfrm>
            <a:off x="6519922" y="1428687"/>
            <a:ext cx="3318537" cy="618696"/>
          </a:xfrm>
          <a:prstGeom prst="rect">
            <a:avLst/>
          </a:prstGeom>
        </p:spPr>
        <p:txBody>
          <a:bodyPr wrap="none">
            <a:spAutoFit/>
          </a:bodyPr>
          <a:lstStyle/>
          <a:p>
            <a:pPr marL="0" lvl="1" algn="ctr">
              <a:lnSpc>
                <a:spcPct val="130000"/>
              </a:lnSpc>
              <a:spcBef>
                <a:spcPts val="569"/>
              </a:spcBef>
              <a:spcAft>
                <a:spcPts val="569"/>
              </a:spcAft>
            </a:pPr>
            <a:r>
              <a:rPr lang="en-US" altLang="zh-CN" sz="2800" b="1" dirty="0">
                <a:solidFill>
                  <a:srgbClr val="00B05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(R0)+(R1) </a:t>
            </a:r>
            <a:r>
              <a:rPr lang="en-US" altLang="zh-CN" sz="2800" b="1" dirty="0">
                <a:solidFill>
                  <a:srgbClr val="00B05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R0</a:t>
            </a:r>
            <a:endParaRPr lang="en-US" altLang="zh-CN" sz="2800" b="1" dirty="0">
              <a:solidFill>
                <a:srgbClr val="00B05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endParaRPr>
          </a:p>
        </p:txBody>
      </p:sp>
    </p:spTree>
    <p:extLst>
      <p:ext uri="{BB962C8B-B14F-4D97-AF65-F5344CB8AC3E}">
        <p14:creationId xmlns:p14="http://schemas.microsoft.com/office/powerpoint/2010/main" val="1297587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repeatCount="3000" fill="hold" nodeType="clickEffect">
                                  <p:stCondLst>
                                    <p:cond delay="0"/>
                                  </p:stCondLst>
                                  <p:childTnLst>
                                    <p:set>
                                      <p:cBhvr>
                                        <p:cTn id="6" dur="1" fill="hold">
                                          <p:stCondLst>
                                            <p:cond delay="0"/>
                                          </p:stCondLst>
                                        </p:cTn>
                                        <p:tgtEl>
                                          <p:spTgt spid="124"/>
                                        </p:tgtEl>
                                        <p:attrNameLst>
                                          <p:attrName>style.visibility</p:attrName>
                                        </p:attrNameLst>
                                      </p:cBhvr>
                                      <p:to>
                                        <p:strVal val="visible"/>
                                      </p:to>
                                    </p:set>
                                    <p:anim calcmode="lin" valueType="num">
                                      <p:cBhvr>
                                        <p:cTn id="7" dur="500" fill="hold"/>
                                        <p:tgtEl>
                                          <p:spTgt spid="124"/>
                                        </p:tgtEl>
                                        <p:attrNameLst>
                                          <p:attrName>ppt_w</p:attrName>
                                        </p:attrNameLst>
                                      </p:cBhvr>
                                      <p:tavLst>
                                        <p:tav tm="0">
                                          <p:val>
                                            <p:fltVal val="0"/>
                                          </p:val>
                                        </p:tav>
                                        <p:tav tm="100000">
                                          <p:val>
                                            <p:strVal val="#ppt_w"/>
                                          </p:val>
                                        </p:tav>
                                      </p:tavLst>
                                    </p:anim>
                                    <p:anim calcmode="lin" valueType="num">
                                      <p:cBhvr>
                                        <p:cTn id="8" dur="500" fill="hold"/>
                                        <p:tgtEl>
                                          <p:spTgt spid="124"/>
                                        </p:tgtEl>
                                        <p:attrNameLst>
                                          <p:attrName>ppt_h</p:attrName>
                                        </p:attrNameLst>
                                      </p:cBhvr>
                                      <p:tavLst>
                                        <p:tav tm="0">
                                          <p:val>
                                            <p:fltVal val="0"/>
                                          </p:val>
                                        </p:tav>
                                        <p:tav tm="100000">
                                          <p:val>
                                            <p:strVal val="#ppt_h"/>
                                          </p:val>
                                        </p:tav>
                                      </p:tavLst>
                                    </p:anim>
                                    <p:animEffect transition="in" filter="fade">
                                      <p:cBhvr>
                                        <p:cTn id="9" dur="500"/>
                                        <p:tgtEl>
                                          <p:spTgt spid="124"/>
                                        </p:tgtEl>
                                      </p:cBhvr>
                                    </p:animEffect>
                                  </p:childTnLst>
                                </p:cTn>
                              </p:par>
                              <p:par>
                                <p:cTn id="10" presetID="53" presetClass="entr" presetSubtype="16" repeatCount="3000" fill="hold" nodeType="withEffect">
                                  <p:stCondLst>
                                    <p:cond delay="0"/>
                                  </p:stCondLst>
                                  <p:childTnLst>
                                    <p:set>
                                      <p:cBhvr>
                                        <p:cTn id="11" dur="1" fill="hold">
                                          <p:stCondLst>
                                            <p:cond delay="0"/>
                                          </p:stCondLst>
                                        </p:cTn>
                                        <p:tgtEl>
                                          <p:spTgt spid="138"/>
                                        </p:tgtEl>
                                        <p:attrNameLst>
                                          <p:attrName>style.visibility</p:attrName>
                                        </p:attrNameLst>
                                      </p:cBhvr>
                                      <p:to>
                                        <p:strVal val="visible"/>
                                      </p:to>
                                    </p:set>
                                    <p:anim calcmode="lin" valueType="num">
                                      <p:cBhvr>
                                        <p:cTn id="12" dur="500" fill="hold"/>
                                        <p:tgtEl>
                                          <p:spTgt spid="138"/>
                                        </p:tgtEl>
                                        <p:attrNameLst>
                                          <p:attrName>ppt_w</p:attrName>
                                        </p:attrNameLst>
                                      </p:cBhvr>
                                      <p:tavLst>
                                        <p:tav tm="0">
                                          <p:val>
                                            <p:fltVal val="0"/>
                                          </p:val>
                                        </p:tav>
                                        <p:tav tm="100000">
                                          <p:val>
                                            <p:strVal val="#ppt_w"/>
                                          </p:val>
                                        </p:tav>
                                      </p:tavLst>
                                    </p:anim>
                                    <p:anim calcmode="lin" valueType="num">
                                      <p:cBhvr>
                                        <p:cTn id="13" dur="500" fill="hold"/>
                                        <p:tgtEl>
                                          <p:spTgt spid="138"/>
                                        </p:tgtEl>
                                        <p:attrNameLst>
                                          <p:attrName>ppt_h</p:attrName>
                                        </p:attrNameLst>
                                      </p:cBhvr>
                                      <p:tavLst>
                                        <p:tav tm="0">
                                          <p:val>
                                            <p:fltVal val="0"/>
                                          </p:val>
                                        </p:tav>
                                        <p:tav tm="100000">
                                          <p:val>
                                            <p:strVal val="#ppt_h"/>
                                          </p:val>
                                        </p:tav>
                                      </p:tavLst>
                                    </p:anim>
                                    <p:animEffect transition="in" filter="fade">
                                      <p:cBhvr>
                                        <p:cTn id="14" dur="500"/>
                                        <p:tgtEl>
                                          <p:spTgt spid="13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repeatCount="2000" fill="hold" nodeType="clickEffect">
                                  <p:stCondLst>
                                    <p:cond delay="0"/>
                                  </p:stCondLst>
                                  <p:childTnLst>
                                    <p:set>
                                      <p:cBhvr>
                                        <p:cTn id="18" dur="1" fill="hold">
                                          <p:stCondLst>
                                            <p:cond delay="0"/>
                                          </p:stCondLst>
                                        </p:cTn>
                                        <p:tgtEl>
                                          <p:spTgt spid="166"/>
                                        </p:tgtEl>
                                        <p:attrNameLst>
                                          <p:attrName>style.visibility</p:attrName>
                                        </p:attrNameLst>
                                      </p:cBhvr>
                                      <p:to>
                                        <p:strVal val="visible"/>
                                      </p:to>
                                    </p:set>
                                    <p:animEffect transition="in" filter="wipe(up)">
                                      <p:cBhvr>
                                        <p:cTn id="19" dur="1000"/>
                                        <p:tgtEl>
                                          <p:spTgt spid="166"/>
                                        </p:tgtEl>
                                      </p:cBhvr>
                                    </p:animEffect>
                                  </p:childTnLst>
                                </p:cTn>
                              </p:par>
                              <p:par>
                                <p:cTn id="20" presetID="53" presetClass="entr" presetSubtype="16" repeatCount="3000" fill="hold" grpId="0" nodeType="withEffect">
                                  <p:stCondLst>
                                    <p:cond delay="0"/>
                                  </p:stCondLst>
                                  <p:childTnLst>
                                    <p:set>
                                      <p:cBhvr>
                                        <p:cTn id="21" dur="1" fill="hold">
                                          <p:stCondLst>
                                            <p:cond delay="0"/>
                                          </p:stCondLst>
                                        </p:cTn>
                                        <p:tgtEl>
                                          <p:spTgt spid="127"/>
                                        </p:tgtEl>
                                        <p:attrNameLst>
                                          <p:attrName>style.visibility</p:attrName>
                                        </p:attrNameLst>
                                      </p:cBhvr>
                                      <p:to>
                                        <p:strVal val="visible"/>
                                      </p:to>
                                    </p:set>
                                    <p:anim calcmode="lin" valueType="num">
                                      <p:cBhvr>
                                        <p:cTn id="22" dur="500" fill="hold"/>
                                        <p:tgtEl>
                                          <p:spTgt spid="127"/>
                                        </p:tgtEl>
                                        <p:attrNameLst>
                                          <p:attrName>ppt_w</p:attrName>
                                        </p:attrNameLst>
                                      </p:cBhvr>
                                      <p:tavLst>
                                        <p:tav tm="0">
                                          <p:val>
                                            <p:fltVal val="0"/>
                                          </p:val>
                                        </p:tav>
                                        <p:tav tm="100000">
                                          <p:val>
                                            <p:strVal val="#ppt_w"/>
                                          </p:val>
                                        </p:tav>
                                      </p:tavLst>
                                    </p:anim>
                                    <p:anim calcmode="lin" valueType="num">
                                      <p:cBhvr>
                                        <p:cTn id="23" dur="500" fill="hold"/>
                                        <p:tgtEl>
                                          <p:spTgt spid="127"/>
                                        </p:tgtEl>
                                        <p:attrNameLst>
                                          <p:attrName>ppt_h</p:attrName>
                                        </p:attrNameLst>
                                      </p:cBhvr>
                                      <p:tavLst>
                                        <p:tav tm="0">
                                          <p:val>
                                            <p:fltVal val="0"/>
                                          </p:val>
                                        </p:tav>
                                        <p:tav tm="100000">
                                          <p:val>
                                            <p:strVal val="#ppt_h"/>
                                          </p:val>
                                        </p:tav>
                                      </p:tavLst>
                                    </p:anim>
                                    <p:animEffect transition="in" filter="fade">
                                      <p:cBhvr>
                                        <p:cTn id="24" dur="500"/>
                                        <p:tgtEl>
                                          <p:spTgt spid="127"/>
                                        </p:tgtEl>
                                      </p:cBhvr>
                                    </p:animEffect>
                                  </p:childTnLst>
                                </p:cTn>
                              </p:par>
                            </p:childTnLst>
                          </p:cTn>
                        </p:par>
                        <p:par>
                          <p:cTn id="25" fill="hold">
                            <p:stCondLst>
                              <p:cond delay="2000"/>
                            </p:stCondLst>
                            <p:childTnLst>
                              <p:par>
                                <p:cTn id="26" presetID="22" presetClass="entr" presetSubtype="2" fill="hold" nodeType="afterEffect">
                                  <p:stCondLst>
                                    <p:cond delay="0"/>
                                  </p:stCondLst>
                                  <p:childTnLst>
                                    <p:set>
                                      <p:cBhvr>
                                        <p:cTn id="27" dur="1" fill="hold">
                                          <p:stCondLst>
                                            <p:cond delay="0"/>
                                          </p:stCondLst>
                                        </p:cTn>
                                        <p:tgtEl>
                                          <p:spTgt spid="167"/>
                                        </p:tgtEl>
                                        <p:attrNameLst>
                                          <p:attrName>style.visibility</p:attrName>
                                        </p:attrNameLst>
                                      </p:cBhvr>
                                      <p:to>
                                        <p:strVal val="visible"/>
                                      </p:to>
                                    </p:set>
                                    <p:animEffect transition="in" filter="wipe(right)">
                                      <p:cBhvr>
                                        <p:cTn id="28" dur="1000"/>
                                        <p:tgtEl>
                                          <p:spTgt spid="167"/>
                                        </p:tgtEl>
                                      </p:cBhvr>
                                    </p:animEffect>
                                  </p:childTnLst>
                                </p:cTn>
                              </p:par>
                            </p:childTnLst>
                          </p:cTn>
                        </p:par>
                        <p:par>
                          <p:cTn id="29" fill="hold">
                            <p:stCondLst>
                              <p:cond delay="3000"/>
                            </p:stCondLst>
                            <p:childTnLst>
                              <p:par>
                                <p:cTn id="30" presetID="22" presetClass="entr" presetSubtype="4" fill="hold" nodeType="afterEffect">
                                  <p:stCondLst>
                                    <p:cond delay="0"/>
                                  </p:stCondLst>
                                  <p:childTnLst>
                                    <p:set>
                                      <p:cBhvr>
                                        <p:cTn id="31" dur="1" fill="hold">
                                          <p:stCondLst>
                                            <p:cond delay="0"/>
                                          </p:stCondLst>
                                        </p:cTn>
                                        <p:tgtEl>
                                          <p:spTgt spid="122"/>
                                        </p:tgtEl>
                                        <p:attrNameLst>
                                          <p:attrName>style.visibility</p:attrName>
                                        </p:attrNameLst>
                                      </p:cBhvr>
                                      <p:to>
                                        <p:strVal val="visible"/>
                                      </p:to>
                                    </p:set>
                                    <p:animEffect transition="in" filter="wipe(down)">
                                      <p:cBhvr>
                                        <p:cTn id="32" dur="1000"/>
                                        <p:tgtEl>
                                          <p:spTgt spid="122"/>
                                        </p:tgtEl>
                                      </p:cBhvr>
                                    </p:animEffect>
                                  </p:childTnLst>
                                </p:cTn>
                              </p:par>
                              <p:par>
                                <p:cTn id="33" presetID="53" presetClass="entr" presetSubtype="16" repeatCount="3000" fill="hold" grpId="0" nodeType="withEffect">
                                  <p:stCondLst>
                                    <p:cond delay="0"/>
                                  </p:stCondLst>
                                  <p:childTnLst>
                                    <p:set>
                                      <p:cBhvr>
                                        <p:cTn id="34" dur="1" fill="hold">
                                          <p:stCondLst>
                                            <p:cond delay="0"/>
                                          </p:stCondLst>
                                        </p:cTn>
                                        <p:tgtEl>
                                          <p:spTgt spid="128"/>
                                        </p:tgtEl>
                                        <p:attrNameLst>
                                          <p:attrName>style.visibility</p:attrName>
                                        </p:attrNameLst>
                                      </p:cBhvr>
                                      <p:to>
                                        <p:strVal val="visible"/>
                                      </p:to>
                                    </p:set>
                                    <p:anim calcmode="lin" valueType="num">
                                      <p:cBhvr>
                                        <p:cTn id="35" dur="500" fill="hold"/>
                                        <p:tgtEl>
                                          <p:spTgt spid="128"/>
                                        </p:tgtEl>
                                        <p:attrNameLst>
                                          <p:attrName>ppt_w</p:attrName>
                                        </p:attrNameLst>
                                      </p:cBhvr>
                                      <p:tavLst>
                                        <p:tav tm="0">
                                          <p:val>
                                            <p:fltVal val="0"/>
                                          </p:val>
                                        </p:tav>
                                        <p:tav tm="100000">
                                          <p:val>
                                            <p:strVal val="#ppt_w"/>
                                          </p:val>
                                        </p:tav>
                                      </p:tavLst>
                                    </p:anim>
                                    <p:anim calcmode="lin" valueType="num">
                                      <p:cBhvr>
                                        <p:cTn id="36" dur="500" fill="hold"/>
                                        <p:tgtEl>
                                          <p:spTgt spid="128"/>
                                        </p:tgtEl>
                                        <p:attrNameLst>
                                          <p:attrName>ppt_h</p:attrName>
                                        </p:attrNameLst>
                                      </p:cBhvr>
                                      <p:tavLst>
                                        <p:tav tm="0">
                                          <p:val>
                                            <p:fltVal val="0"/>
                                          </p:val>
                                        </p:tav>
                                        <p:tav tm="100000">
                                          <p:val>
                                            <p:strVal val="#ppt_h"/>
                                          </p:val>
                                        </p:tav>
                                      </p:tavLst>
                                    </p:anim>
                                    <p:animEffect transition="in" filter="fade">
                                      <p:cBhvr>
                                        <p:cTn id="37" dur="500"/>
                                        <p:tgtEl>
                                          <p:spTgt spid="12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46"/>
                                        </p:tgtEl>
                                        <p:attrNameLst>
                                          <p:attrName>style.visibility</p:attrName>
                                        </p:attrNameLst>
                                      </p:cBhvr>
                                      <p:to>
                                        <p:strVal val="visible"/>
                                      </p:to>
                                    </p:set>
                                    <p:animEffect transition="in" filter="wipe(up)">
                                      <p:cBhvr>
                                        <p:cTn id="42" dur="500"/>
                                        <p:tgtEl>
                                          <p:spTgt spid="146"/>
                                        </p:tgtEl>
                                      </p:cBhvr>
                                    </p:animEffect>
                                  </p:childTnLst>
                                </p:cTn>
                              </p:par>
                            </p:childTnLst>
                          </p:cTn>
                        </p:par>
                        <p:par>
                          <p:cTn id="43" fill="hold">
                            <p:stCondLst>
                              <p:cond delay="500"/>
                            </p:stCondLst>
                            <p:childTnLst>
                              <p:par>
                                <p:cTn id="44" presetID="22" presetClass="entr" presetSubtype="2" fill="hold" nodeType="afterEffect">
                                  <p:stCondLst>
                                    <p:cond delay="0"/>
                                  </p:stCondLst>
                                  <p:childTnLst>
                                    <p:set>
                                      <p:cBhvr>
                                        <p:cTn id="45" dur="1" fill="hold">
                                          <p:stCondLst>
                                            <p:cond delay="0"/>
                                          </p:stCondLst>
                                        </p:cTn>
                                        <p:tgtEl>
                                          <p:spTgt spid="145"/>
                                        </p:tgtEl>
                                        <p:attrNameLst>
                                          <p:attrName>style.visibility</p:attrName>
                                        </p:attrNameLst>
                                      </p:cBhvr>
                                      <p:to>
                                        <p:strVal val="visible"/>
                                      </p:to>
                                    </p:set>
                                    <p:animEffect transition="in" filter="wipe(right)">
                                      <p:cBhvr>
                                        <p:cTn id="46" dur="500"/>
                                        <p:tgtEl>
                                          <p:spTgt spid="145"/>
                                        </p:tgtEl>
                                      </p:cBhvr>
                                    </p:animEffect>
                                  </p:childTnLst>
                                </p:cTn>
                              </p:par>
                            </p:childTnLst>
                          </p:cTn>
                        </p:par>
                        <p:par>
                          <p:cTn id="47" fill="hold">
                            <p:stCondLst>
                              <p:cond delay="1000"/>
                            </p:stCondLst>
                            <p:childTnLst>
                              <p:par>
                                <p:cTn id="48" presetID="22" presetClass="entr" presetSubtype="4" fill="hold" nodeType="afterEffect">
                                  <p:stCondLst>
                                    <p:cond delay="0"/>
                                  </p:stCondLst>
                                  <p:childTnLst>
                                    <p:set>
                                      <p:cBhvr>
                                        <p:cTn id="49" dur="1" fill="hold">
                                          <p:stCondLst>
                                            <p:cond delay="0"/>
                                          </p:stCondLst>
                                        </p:cTn>
                                        <p:tgtEl>
                                          <p:spTgt spid="144"/>
                                        </p:tgtEl>
                                        <p:attrNameLst>
                                          <p:attrName>style.visibility</p:attrName>
                                        </p:attrNameLst>
                                      </p:cBhvr>
                                      <p:to>
                                        <p:strVal val="visible"/>
                                      </p:to>
                                    </p:set>
                                    <p:animEffect transition="in" filter="wipe(down)">
                                      <p:cBhvr>
                                        <p:cTn id="50" dur="500"/>
                                        <p:tgtEl>
                                          <p:spTgt spid="144"/>
                                        </p:tgtEl>
                                      </p:cBhvr>
                                    </p:animEffect>
                                  </p:childTnLst>
                                </p:cTn>
                              </p:par>
                              <p:par>
                                <p:cTn id="51" presetID="53" presetClass="entr" presetSubtype="16" repeatCount="3000" fill="hold" grpId="0" nodeType="withEffect">
                                  <p:stCondLst>
                                    <p:cond delay="0"/>
                                  </p:stCondLst>
                                  <p:childTnLst>
                                    <p:set>
                                      <p:cBhvr>
                                        <p:cTn id="52" dur="1" fill="hold">
                                          <p:stCondLst>
                                            <p:cond delay="0"/>
                                          </p:stCondLst>
                                        </p:cTn>
                                        <p:tgtEl>
                                          <p:spTgt spid="147"/>
                                        </p:tgtEl>
                                        <p:attrNameLst>
                                          <p:attrName>style.visibility</p:attrName>
                                        </p:attrNameLst>
                                      </p:cBhvr>
                                      <p:to>
                                        <p:strVal val="visible"/>
                                      </p:to>
                                    </p:set>
                                    <p:anim calcmode="lin" valueType="num">
                                      <p:cBhvr>
                                        <p:cTn id="53" dur="500" fill="hold"/>
                                        <p:tgtEl>
                                          <p:spTgt spid="147"/>
                                        </p:tgtEl>
                                        <p:attrNameLst>
                                          <p:attrName>ppt_w</p:attrName>
                                        </p:attrNameLst>
                                      </p:cBhvr>
                                      <p:tavLst>
                                        <p:tav tm="0">
                                          <p:val>
                                            <p:fltVal val="0"/>
                                          </p:val>
                                        </p:tav>
                                        <p:tav tm="100000">
                                          <p:val>
                                            <p:strVal val="#ppt_w"/>
                                          </p:val>
                                        </p:tav>
                                      </p:tavLst>
                                    </p:anim>
                                    <p:anim calcmode="lin" valueType="num">
                                      <p:cBhvr>
                                        <p:cTn id="54" dur="500" fill="hold"/>
                                        <p:tgtEl>
                                          <p:spTgt spid="147"/>
                                        </p:tgtEl>
                                        <p:attrNameLst>
                                          <p:attrName>ppt_h</p:attrName>
                                        </p:attrNameLst>
                                      </p:cBhvr>
                                      <p:tavLst>
                                        <p:tav tm="0">
                                          <p:val>
                                            <p:fltVal val="0"/>
                                          </p:val>
                                        </p:tav>
                                        <p:tav tm="100000">
                                          <p:val>
                                            <p:strVal val="#ppt_h"/>
                                          </p:val>
                                        </p:tav>
                                      </p:tavLst>
                                    </p:anim>
                                    <p:animEffect transition="in" filter="fade">
                                      <p:cBhvr>
                                        <p:cTn id="55" dur="500"/>
                                        <p:tgtEl>
                                          <p:spTgt spid="147"/>
                                        </p:tgtEl>
                                      </p:cBhvr>
                                    </p:animEffect>
                                  </p:childTnLst>
                                </p:cTn>
                              </p:par>
                            </p:childTnLst>
                          </p:cTn>
                        </p:par>
                      </p:childTnLst>
                    </p:cTn>
                  </p:par>
                  <p:par>
                    <p:cTn id="56" fill="hold">
                      <p:stCondLst>
                        <p:cond delay="indefinite"/>
                      </p:stCondLst>
                      <p:childTnLst>
                        <p:par>
                          <p:cTn id="57" fill="hold">
                            <p:stCondLst>
                              <p:cond delay="0"/>
                            </p:stCondLst>
                            <p:childTnLst>
                              <p:par>
                                <p:cTn id="58" presetID="53" presetClass="entr" presetSubtype="16" repeatCount="3000" fill="hold" nodeType="clickEffect">
                                  <p:stCondLst>
                                    <p:cond delay="0"/>
                                  </p:stCondLst>
                                  <p:childTnLst>
                                    <p:set>
                                      <p:cBhvr>
                                        <p:cTn id="59" dur="1" fill="hold">
                                          <p:stCondLst>
                                            <p:cond delay="0"/>
                                          </p:stCondLst>
                                        </p:cTn>
                                        <p:tgtEl>
                                          <p:spTgt spid="135"/>
                                        </p:tgtEl>
                                        <p:attrNameLst>
                                          <p:attrName>style.visibility</p:attrName>
                                        </p:attrNameLst>
                                      </p:cBhvr>
                                      <p:to>
                                        <p:strVal val="visible"/>
                                      </p:to>
                                    </p:set>
                                    <p:anim calcmode="lin" valueType="num">
                                      <p:cBhvr>
                                        <p:cTn id="60" dur="500" fill="hold"/>
                                        <p:tgtEl>
                                          <p:spTgt spid="135"/>
                                        </p:tgtEl>
                                        <p:attrNameLst>
                                          <p:attrName>ppt_w</p:attrName>
                                        </p:attrNameLst>
                                      </p:cBhvr>
                                      <p:tavLst>
                                        <p:tav tm="0">
                                          <p:val>
                                            <p:fltVal val="0"/>
                                          </p:val>
                                        </p:tav>
                                        <p:tav tm="100000">
                                          <p:val>
                                            <p:strVal val="#ppt_w"/>
                                          </p:val>
                                        </p:tav>
                                      </p:tavLst>
                                    </p:anim>
                                    <p:anim calcmode="lin" valueType="num">
                                      <p:cBhvr>
                                        <p:cTn id="61" dur="500" fill="hold"/>
                                        <p:tgtEl>
                                          <p:spTgt spid="135"/>
                                        </p:tgtEl>
                                        <p:attrNameLst>
                                          <p:attrName>ppt_h</p:attrName>
                                        </p:attrNameLst>
                                      </p:cBhvr>
                                      <p:tavLst>
                                        <p:tav tm="0">
                                          <p:val>
                                            <p:fltVal val="0"/>
                                          </p:val>
                                        </p:tav>
                                        <p:tav tm="100000">
                                          <p:val>
                                            <p:strVal val="#ppt_h"/>
                                          </p:val>
                                        </p:tav>
                                      </p:tavLst>
                                    </p:anim>
                                    <p:animEffect transition="in" filter="fade">
                                      <p:cBhvr>
                                        <p:cTn id="62" dur="500"/>
                                        <p:tgtEl>
                                          <p:spTgt spid="135"/>
                                        </p:tgtEl>
                                      </p:cBhvr>
                                    </p:animEffect>
                                  </p:childTnLst>
                                </p:cTn>
                              </p:par>
                            </p:childTnLst>
                          </p:cTn>
                        </p:par>
                        <p:par>
                          <p:cTn id="63" fill="hold">
                            <p:stCondLst>
                              <p:cond delay="1500"/>
                            </p:stCondLst>
                            <p:childTnLst>
                              <p:par>
                                <p:cTn id="64" presetID="22" presetClass="entr" presetSubtype="4" repeatCount="3000" fill="hold" grpId="0" nodeType="afterEffect">
                                  <p:stCondLst>
                                    <p:cond delay="0"/>
                                  </p:stCondLst>
                                  <p:childTnLst>
                                    <p:set>
                                      <p:cBhvr>
                                        <p:cTn id="65" dur="1" fill="hold">
                                          <p:stCondLst>
                                            <p:cond delay="0"/>
                                          </p:stCondLst>
                                        </p:cTn>
                                        <p:tgtEl>
                                          <p:spTgt spid="134"/>
                                        </p:tgtEl>
                                        <p:attrNameLst>
                                          <p:attrName>style.visibility</p:attrName>
                                        </p:attrNameLst>
                                      </p:cBhvr>
                                      <p:to>
                                        <p:strVal val="visible"/>
                                      </p:to>
                                    </p:set>
                                    <p:animEffect transition="in" filter="wipe(down)">
                                      <p:cBhvr>
                                        <p:cTn id="66" dur="1000"/>
                                        <p:tgtEl>
                                          <p:spTgt spid="134"/>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1" repeatCount="2000" fill="hold" nodeType="clickEffect">
                                  <p:stCondLst>
                                    <p:cond delay="0"/>
                                  </p:stCondLst>
                                  <p:childTnLst>
                                    <p:set>
                                      <p:cBhvr>
                                        <p:cTn id="70" dur="1" fill="hold">
                                          <p:stCondLst>
                                            <p:cond delay="0"/>
                                          </p:stCondLst>
                                        </p:cTn>
                                        <p:tgtEl>
                                          <p:spTgt spid="130"/>
                                        </p:tgtEl>
                                        <p:attrNameLst>
                                          <p:attrName>style.visibility</p:attrName>
                                        </p:attrNameLst>
                                      </p:cBhvr>
                                      <p:to>
                                        <p:strVal val="visible"/>
                                      </p:to>
                                    </p:set>
                                    <p:animEffect transition="in" filter="wipe(up)">
                                      <p:cBhvr>
                                        <p:cTn id="71" dur="1000"/>
                                        <p:tgtEl>
                                          <p:spTgt spid="130"/>
                                        </p:tgtEl>
                                      </p:cBhvr>
                                    </p:animEffect>
                                  </p:childTnLst>
                                </p:cTn>
                              </p:par>
                              <p:par>
                                <p:cTn id="72" presetID="53" presetClass="entr" presetSubtype="16" repeatCount="3000" fill="hold" grpId="0" nodeType="withEffect">
                                  <p:stCondLst>
                                    <p:cond delay="0"/>
                                  </p:stCondLst>
                                  <p:childTnLst>
                                    <p:set>
                                      <p:cBhvr>
                                        <p:cTn id="73" dur="1" fill="hold">
                                          <p:stCondLst>
                                            <p:cond delay="0"/>
                                          </p:stCondLst>
                                        </p:cTn>
                                        <p:tgtEl>
                                          <p:spTgt spid="148"/>
                                        </p:tgtEl>
                                        <p:attrNameLst>
                                          <p:attrName>style.visibility</p:attrName>
                                        </p:attrNameLst>
                                      </p:cBhvr>
                                      <p:to>
                                        <p:strVal val="visible"/>
                                      </p:to>
                                    </p:set>
                                    <p:anim calcmode="lin" valueType="num">
                                      <p:cBhvr>
                                        <p:cTn id="74" dur="500" fill="hold"/>
                                        <p:tgtEl>
                                          <p:spTgt spid="148"/>
                                        </p:tgtEl>
                                        <p:attrNameLst>
                                          <p:attrName>ppt_w</p:attrName>
                                        </p:attrNameLst>
                                      </p:cBhvr>
                                      <p:tavLst>
                                        <p:tav tm="0">
                                          <p:val>
                                            <p:fltVal val="0"/>
                                          </p:val>
                                        </p:tav>
                                        <p:tav tm="100000">
                                          <p:val>
                                            <p:strVal val="#ppt_w"/>
                                          </p:val>
                                        </p:tav>
                                      </p:tavLst>
                                    </p:anim>
                                    <p:anim calcmode="lin" valueType="num">
                                      <p:cBhvr>
                                        <p:cTn id="75" dur="500" fill="hold"/>
                                        <p:tgtEl>
                                          <p:spTgt spid="148"/>
                                        </p:tgtEl>
                                        <p:attrNameLst>
                                          <p:attrName>ppt_h</p:attrName>
                                        </p:attrNameLst>
                                      </p:cBhvr>
                                      <p:tavLst>
                                        <p:tav tm="0">
                                          <p:val>
                                            <p:fltVal val="0"/>
                                          </p:val>
                                        </p:tav>
                                        <p:tav tm="100000">
                                          <p:val>
                                            <p:strVal val="#ppt_h"/>
                                          </p:val>
                                        </p:tav>
                                      </p:tavLst>
                                    </p:anim>
                                    <p:animEffect transition="in" filter="fade">
                                      <p:cBhvr>
                                        <p:cTn id="76" dur="500"/>
                                        <p:tgtEl>
                                          <p:spTgt spid="148"/>
                                        </p:tgtEl>
                                      </p:cBhvr>
                                    </p:animEffect>
                                  </p:childTnLst>
                                </p:cTn>
                              </p:par>
                            </p:childTnLst>
                          </p:cTn>
                        </p:par>
                      </p:childTnLst>
                    </p:cTn>
                  </p:par>
                  <p:par>
                    <p:cTn id="77" fill="hold">
                      <p:stCondLst>
                        <p:cond delay="indefinite"/>
                      </p:stCondLst>
                      <p:childTnLst>
                        <p:par>
                          <p:cTn id="78" fill="hold">
                            <p:stCondLst>
                              <p:cond delay="0"/>
                            </p:stCondLst>
                            <p:childTnLst>
                              <p:par>
                                <p:cTn id="79" presetID="53" presetClass="entr" presetSubtype="16" repeatCount="3000" fill="hold" nodeType="clickEffect">
                                  <p:stCondLst>
                                    <p:cond delay="0"/>
                                  </p:stCondLst>
                                  <p:childTnLst>
                                    <p:set>
                                      <p:cBhvr>
                                        <p:cTn id="80" dur="1" fill="hold">
                                          <p:stCondLst>
                                            <p:cond delay="0"/>
                                          </p:stCondLst>
                                        </p:cTn>
                                        <p:tgtEl>
                                          <p:spTgt spid="161"/>
                                        </p:tgtEl>
                                        <p:attrNameLst>
                                          <p:attrName>style.visibility</p:attrName>
                                        </p:attrNameLst>
                                      </p:cBhvr>
                                      <p:to>
                                        <p:strVal val="visible"/>
                                      </p:to>
                                    </p:set>
                                    <p:anim calcmode="lin" valueType="num">
                                      <p:cBhvr>
                                        <p:cTn id="81" dur="500" fill="hold"/>
                                        <p:tgtEl>
                                          <p:spTgt spid="161"/>
                                        </p:tgtEl>
                                        <p:attrNameLst>
                                          <p:attrName>ppt_w</p:attrName>
                                        </p:attrNameLst>
                                      </p:cBhvr>
                                      <p:tavLst>
                                        <p:tav tm="0">
                                          <p:val>
                                            <p:fltVal val="0"/>
                                          </p:val>
                                        </p:tav>
                                        <p:tav tm="100000">
                                          <p:val>
                                            <p:strVal val="#ppt_w"/>
                                          </p:val>
                                        </p:tav>
                                      </p:tavLst>
                                    </p:anim>
                                    <p:anim calcmode="lin" valueType="num">
                                      <p:cBhvr>
                                        <p:cTn id="82" dur="500" fill="hold"/>
                                        <p:tgtEl>
                                          <p:spTgt spid="161"/>
                                        </p:tgtEl>
                                        <p:attrNameLst>
                                          <p:attrName>ppt_h</p:attrName>
                                        </p:attrNameLst>
                                      </p:cBhvr>
                                      <p:tavLst>
                                        <p:tav tm="0">
                                          <p:val>
                                            <p:fltVal val="0"/>
                                          </p:val>
                                        </p:tav>
                                        <p:tav tm="100000">
                                          <p:val>
                                            <p:strVal val="#ppt_h"/>
                                          </p:val>
                                        </p:tav>
                                      </p:tavLst>
                                    </p:anim>
                                    <p:animEffect transition="in" filter="fade">
                                      <p:cBhvr>
                                        <p:cTn id="83" dur="500"/>
                                        <p:tgtEl>
                                          <p:spTgt spid="161"/>
                                        </p:tgtEl>
                                      </p:cBhvr>
                                    </p:animEffect>
                                  </p:childTnLst>
                                </p:cTn>
                              </p:par>
                            </p:childTnLst>
                          </p:cTn>
                        </p:par>
                      </p:childTnLst>
                    </p:cTn>
                  </p:par>
                  <p:par>
                    <p:cTn id="84" fill="hold">
                      <p:stCondLst>
                        <p:cond delay="indefinite"/>
                      </p:stCondLst>
                      <p:childTnLst>
                        <p:par>
                          <p:cTn id="85" fill="hold">
                            <p:stCondLst>
                              <p:cond delay="0"/>
                            </p:stCondLst>
                            <p:childTnLst>
                              <p:par>
                                <p:cTn id="86" presetID="53" presetClass="entr" presetSubtype="16" repeatCount="3000" fill="hold" grpId="0" nodeType="clickEffect">
                                  <p:stCondLst>
                                    <p:cond delay="0"/>
                                  </p:stCondLst>
                                  <p:childTnLst>
                                    <p:set>
                                      <p:cBhvr>
                                        <p:cTn id="87" dur="1" fill="hold">
                                          <p:stCondLst>
                                            <p:cond delay="0"/>
                                          </p:stCondLst>
                                        </p:cTn>
                                        <p:tgtEl>
                                          <p:spTgt spid="164"/>
                                        </p:tgtEl>
                                        <p:attrNameLst>
                                          <p:attrName>style.visibility</p:attrName>
                                        </p:attrNameLst>
                                      </p:cBhvr>
                                      <p:to>
                                        <p:strVal val="visible"/>
                                      </p:to>
                                    </p:set>
                                    <p:anim calcmode="lin" valueType="num">
                                      <p:cBhvr>
                                        <p:cTn id="88" dur="500" fill="hold"/>
                                        <p:tgtEl>
                                          <p:spTgt spid="164"/>
                                        </p:tgtEl>
                                        <p:attrNameLst>
                                          <p:attrName>ppt_w</p:attrName>
                                        </p:attrNameLst>
                                      </p:cBhvr>
                                      <p:tavLst>
                                        <p:tav tm="0">
                                          <p:val>
                                            <p:fltVal val="0"/>
                                          </p:val>
                                        </p:tav>
                                        <p:tav tm="100000">
                                          <p:val>
                                            <p:strVal val="#ppt_w"/>
                                          </p:val>
                                        </p:tav>
                                      </p:tavLst>
                                    </p:anim>
                                    <p:anim calcmode="lin" valueType="num">
                                      <p:cBhvr>
                                        <p:cTn id="89" dur="500" fill="hold"/>
                                        <p:tgtEl>
                                          <p:spTgt spid="164"/>
                                        </p:tgtEl>
                                        <p:attrNameLst>
                                          <p:attrName>ppt_h</p:attrName>
                                        </p:attrNameLst>
                                      </p:cBhvr>
                                      <p:tavLst>
                                        <p:tav tm="0">
                                          <p:val>
                                            <p:fltVal val="0"/>
                                          </p:val>
                                        </p:tav>
                                        <p:tav tm="100000">
                                          <p:val>
                                            <p:strVal val="#ppt_h"/>
                                          </p:val>
                                        </p:tav>
                                      </p:tavLst>
                                    </p:anim>
                                    <p:animEffect transition="in" filter="fade">
                                      <p:cBhvr>
                                        <p:cTn id="90" dur="500"/>
                                        <p:tgtEl>
                                          <p:spTgt spid="164"/>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165"/>
                                        </p:tgtEl>
                                        <p:attrNameLst>
                                          <p:attrName>style.visibility</p:attrName>
                                        </p:attrNameLst>
                                      </p:cBhvr>
                                      <p:to>
                                        <p:strVal val="visible"/>
                                      </p:to>
                                    </p:set>
                                    <p:animEffect transition="in" filter="wipe(down)">
                                      <p:cBhvr>
                                        <p:cTn id="93" dur="500"/>
                                        <p:tgtEl>
                                          <p:spTgt spid="165"/>
                                        </p:tgtEl>
                                      </p:cBhvr>
                                    </p:animEffect>
                                  </p:childTnLst>
                                </p:cTn>
                              </p:par>
                            </p:childTnLst>
                          </p:cTn>
                        </p:par>
                        <p:par>
                          <p:cTn id="94" fill="hold">
                            <p:stCondLst>
                              <p:cond delay="1500"/>
                            </p:stCondLst>
                            <p:childTnLst>
                              <p:par>
                                <p:cTn id="95" presetID="22" presetClass="entr" presetSubtype="1" repeatCount="2000" fill="hold" nodeType="afterEffect">
                                  <p:stCondLst>
                                    <p:cond delay="0"/>
                                  </p:stCondLst>
                                  <p:childTnLst>
                                    <p:set>
                                      <p:cBhvr>
                                        <p:cTn id="96" dur="1" fill="hold">
                                          <p:stCondLst>
                                            <p:cond delay="0"/>
                                          </p:stCondLst>
                                        </p:cTn>
                                        <p:tgtEl>
                                          <p:spTgt spid="169"/>
                                        </p:tgtEl>
                                        <p:attrNameLst>
                                          <p:attrName>style.visibility</p:attrName>
                                        </p:attrNameLst>
                                      </p:cBhvr>
                                      <p:to>
                                        <p:strVal val="visible"/>
                                      </p:to>
                                    </p:set>
                                    <p:animEffect transition="in" filter="wipe(up)">
                                      <p:cBhvr>
                                        <p:cTn id="97" dur="1000"/>
                                        <p:tgtEl>
                                          <p:spTgt spid="169"/>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nodeType="clickEffect">
                                  <p:stCondLst>
                                    <p:cond delay="0"/>
                                  </p:stCondLst>
                                  <p:childTnLst>
                                    <p:set>
                                      <p:cBhvr>
                                        <p:cTn id="101" dur="1" fill="hold">
                                          <p:stCondLst>
                                            <p:cond delay="0"/>
                                          </p:stCondLst>
                                        </p:cTn>
                                        <p:tgtEl>
                                          <p:spTgt spid="168"/>
                                        </p:tgtEl>
                                        <p:attrNameLst>
                                          <p:attrName>style.visibility</p:attrName>
                                        </p:attrNameLst>
                                      </p:cBhvr>
                                      <p:to>
                                        <p:strVal val="visible"/>
                                      </p:to>
                                    </p:set>
                                    <p:animEffect transition="in" filter="wipe(up)">
                                      <p:cBhvr>
                                        <p:cTn id="102" dur="500"/>
                                        <p:tgtEl>
                                          <p:spTgt spid="168"/>
                                        </p:tgtEl>
                                      </p:cBhvr>
                                    </p:animEffect>
                                  </p:childTnLst>
                                </p:cTn>
                              </p:par>
                            </p:childTnLst>
                          </p:cTn>
                        </p:par>
                        <p:par>
                          <p:cTn id="103" fill="hold">
                            <p:stCondLst>
                              <p:cond delay="500"/>
                            </p:stCondLst>
                            <p:childTnLst>
                              <p:par>
                                <p:cTn id="104" presetID="22" presetClass="entr" presetSubtype="8" fill="hold" nodeType="afterEffect">
                                  <p:stCondLst>
                                    <p:cond delay="0"/>
                                  </p:stCondLst>
                                  <p:childTnLst>
                                    <p:set>
                                      <p:cBhvr>
                                        <p:cTn id="105" dur="1" fill="hold">
                                          <p:stCondLst>
                                            <p:cond delay="0"/>
                                          </p:stCondLst>
                                        </p:cTn>
                                        <p:tgtEl>
                                          <p:spTgt spid="172"/>
                                        </p:tgtEl>
                                        <p:attrNameLst>
                                          <p:attrName>style.visibility</p:attrName>
                                        </p:attrNameLst>
                                      </p:cBhvr>
                                      <p:to>
                                        <p:strVal val="visible"/>
                                      </p:to>
                                    </p:set>
                                    <p:animEffect transition="in" filter="wipe(left)">
                                      <p:cBhvr>
                                        <p:cTn id="106" dur="1000"/>
                                        <p:tgtEl>
                                          <p:spTgt spid="172"/>
                                        </p:tgtEl>
                                      </p:cBhvr>
                                    </p:animEffect>
                                  </p:childTnLst>
                                </p:cTn>
                              </p:par>
                            </p:childTnLst>
                          </p:cTn>
                        </p:par>
                        <p:par>
                          <p:cTn id="107" fill="hold">
                            <p:stCondLst>
                              <p:cond delay="1500"/>
                            </p:stCondLst>
                            <p:childTnLst>
                              <p:par>
                                <p:cTn id="108" presetID="22" presetClass="entr" presetSubtype="4" fill="hold" nodeType="afterEffect">
                                  <p:stCondLst>
                                    <p:cond delay="0"/>
                                  </p:stCondLst>
                                  <p:childTnLst>
                                    <p:set>
                                      <p:cBhvr>
                                        <p:cTn id="109" dur="1" fill="hold">
                                          <p:stCondLst>
                                            <p:cond delay="0"/>
                                          </p:stCondLst>
                                        </p:cTn>
                                        <p:tgtEl>
                                          <p:spTgt spid="129"/>
                                        </p:tgtEl>
                                        <p:attrNameLst>
                                          <p:attrName>style.visibility</p:attrName>
                                        </p:attrNameLst>
                                      </p:cBhvr>
                                      <p:to>
                                        <p:strVal val="visible"/>
                                      </p:to>
                                    </p:set>
                                    <p:animEffect transition="in" filter="wipe(down)">
                                      <p:cBhvr>
                                        <p:cTn id="110" dur="1000"/>
                                        <p:tgtEl>
                                          <p:spTgt spid="129"/>
                                        </p:tgtEl>
                                      </p:cBhvr>
                                    </p:animEffect>
                                  </p:childTnLst>
                                </p:cTn>
                              </p:par>
                              <p:par>
                                <p:cTn id="111" presetID="53" presetClass="entr" presetSubtype="16" repeatCount="3000" fill="hold" grpId="0" nodeType="withEffect">
                                  <p:stCondLst>
                                    <p:cond delay="0"/>
                                  </p:stCondLst>
                                  <p:childTnLst>
                                    <p:set>
                                      <p:cBhvr>
                                        <p:cTn id="112" dur="1" fill="hold">
                                          <p:stCondLst>
                                            <p:cond delay="0"/>
                                          </p:stCondLst>
                                        </p:cTn>
                                        <p:tgtEl>
                                          <p:spTgt spid="149"/>
                                        </p:tgtEl>
                                        <p:attrNameLst>
                                          <p:attrName>style.visibility</p:attrName>
                                        </p:attrNameLst>
                                      </p:cBhvr>
                                      <p:to>
                                        <p:strVal val="visible"/>
                                      </p:to>
                                    </p:set>
                                    <p:anim calcmode="lin" valueType="num">
                                      <p:cBhvr>
                                        <p:cTn id="113" dur="500" fill="hold"/>
                                        <p:tgtEl>
                                          <p:spTgt spid="149"/>
                                        </p:tgtEl>
                                        <p:attrNameLst>
                                          <p:attrName>ppt_w</p:attrName>
                                        </p:attrNameLst>
                                      </p:cBhvr>
                                      <p:tavLst>
                                        <p:tav tm="0">
                                          <p:val>
                                            <p:fltVal val="0"/>
                                          </p:val>
                                        </p:tav>
                                        <p:tav tm="100000">
                                          <p:val>
                                            <p:strVal val="#ppt_w"/>
                                          </p:val>
                                        </p:tav>
                                      </p:tavLst>
                                    </p:anim>
                                    <p:anim calcmode="lin" valueType="num">
                                      <p:cBhvr>
                                        <p:cTn id="114" dur="500" fill="hold"/>
                                        <p:tgtEl>
                                          <p:spTgt spid="149"/>
                                        </p:tgtEl>
                                        <p:attrNameLst>
                                          <p:attrName>ppt_h</p:attrName>
                                        </p:attrNameLst>
                                      </p:cBhvr>
                                      <p:tavLst>
                                        <p:tav tm="0">
                                          <p:val>
                                            <p:fltVal val="0"/>
                                          </p:val>
                                        </p:tav>
                                        <p:tav tm="100000">
                                          <p:val>
                                            <p:strVal val="#ppt_h"/>
                                          </p:val>
                                        </p:tav>
                                      </p:tavLst>
                                    </p:anim>
                                    <p:animEffect transition="in" filter="fade">
                                      <p:cBhvr>
                                        <p:cTn id="115" dur="500"/>
                                        <p:tgtEl>
                                          <p:spTgt spid="149"/>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2" repeatCount="3000" fill="hold" nodeType="clickEffect">
                                  <p:stCondLst>
                                    <p:cond delay="0"/>
                                  </p:stCondLst>
                                  <p:childTnLst>
                                    <p:set>
                                      <p:cBhvr>
                                        <p:cTn id="119" dur="1" fill="hold">
                                          <p:stCondLst>
                                            <p:cond delay="0"/>
                                          </p:stCondLst>
                                        </p:cTn>
                                        <p:tgtEl>
                                          <p:spTgt spid="141"/>
                                        </p:tgtEl>
                                        <p:attrNameLst>
                                          <p:attrName>style.visibility</p:attrName>
                                        </p:attrNameLst>
                                      </p:cBhvr>
                                      <p:to>
                                        <p:strVal val="visible"/>
                                      </p:to>
                                    </p:set>
                                    <p:animEffect transition="in" filter="wipe(right)">
                                      <p:cBhvr>
                                        <p:cTn id="120" dur="1000"/>
                                        <p:tgtEl>
                                          <p:spTgt spid="141"/>
                                        </p:tgtEl>
                                      </p:cBhvr>
                                    </p:animEffect>
                                  </p:childTnLst>
                                </p:cTn>
                              </p:par>
                            </p:childTnLst>
                          </p:cTn>
                        </p:par>
                      </p:childTnLst>
                    </p:cTn>
                  </p:par>
                  <p:par>
                    <p:cTn id="121" fill="hold">
                      <p:stCondLst>
                        <p:cond delay="indefinite"/>
                      </p:stCondLst>
                      <p:childTnLst>
                        <p:par>
                          <p:cTn id="122" fill="hold">
                            <p:stCondLst>
                              <p:cond delay="0"/>
                            </p:stCondLst>
                            <p:childTnLst>
                              <p:par>
                                <p:cTn id="123" presetID="53" presetClass="entr" presetSubtype="16" repeatCount="3000" fill="hold" grpId="0" nodeType="clickEffect">
                                  <p:stCondLst>
                                    <p:cond delay="0"/>
                                  </p:stCondLst>
                                  <p:childTnLst>
                                    <p:set>
                                      <p:cBhvr>
                                        <p:cTn id="124" dur="1" fill="hold">
                                          <p:stCondLst>
                                            <p:cond delay="0"/>
                                          </p:stCondLst>
                                        </p:cTn>
                                        <p:tgtEl>
                                          <p:spTgt spid="153"/>
                                        </p:tgtEl>
                                        <p:attrNameLst>
                                          <p:attrName>style.visibility</p:attrName>
                                        </p:attrNameLst>
                                      </p:cBhvr>
                                      <p:to>
                                        <p:strVal val="visible"/>
                                      </p:to>
                                    </p:set>
                                    <p:anim calcmode="lin" valueType="num">
                                      <p:cBhvr>
                                        <p:cTn id="125" dur="500" fill="hold"/>
                                        <p:tgtEl>
                                          <p:spTgt spid="153"/>
                                        </p:tgtEl>
                                        <p:attrNameLst>
                                          <p:attrName>ppt_w</p:attrName>
                                        </p:attrNameLst>
                                      </p:cBhvr>
                                      <p:tavLst>
                                        <p:tav tm="0">
                                          <p:val>
                                            <p:fltVal val="0"/>
                                          </p:val>
                                        </p:tav>
                                        <p:tav tm="100000">
                                          <p:val>
                                            <p:strVal val="#ppt_w"/>
                                          </p:val>
                                        </p:tav>
                                      </p:tavLst>
                                    </p:anim>
                                    <p:anim calcmode="lin" valueType="num">
                                      <p:cBhvr>
                                        <p:cTn id="126" dur="500" fill="hold"/>
                                        <p:tgtEl>
                                          <p:spTgt spid="153"/>
                                        </p:tgtEl>
                                        <p:attrNameLst>
                                          <p:attrName>ppt_h</p:attrName>
                                        </p:attrNameLst>
                                      </p:cBhvr>
                                      <p:tavLst>
                                        <p:tav tm="0">
                                          <p:val>
                                            <p:fltVal val="0"/>
                                          </p:val>
                                        </p:tav>
                                        <p:tav tm="100000">
                                          <p:val>
                                            <p:strVal val="#ppt_h"/>
                                          </p:val>
                                        </p:tav>
                                      </p:tavLst>
                                    </p:anim>
                                    <p:animEffect transition="in" filter="fade">
                                      <p:cBhvr>
                                        <p:cTn id="127" dur="500"/>
                                        <p:tgtEl>
                                          <p:spTgt spid="153"/>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173"/>
                                        </p:tgtEl>
                                        <p:attrNameLst>
                                          <p:attrName>style.visibility</p:attrName>
                                        </p:attrNameLst>
                                      </p:cBhvr>
                                      <p:to>
                                        <p:strVal val="visible"/>
                                      </p:to>
                                    </p:set>
                                    <p:animEffect transition="in" filter="wipe(down)">
                                      <p:cBhvr>
                                        <p:cTn id="130" dur="500"/>
                                        <p:tgtEl>
                                          <p:spTgt spid="173"/>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4" fill="hold" nodeType="clickEffect">
                                  <p:stCondLst>
                                    <p:cond delay="0"/>
                                  </p:stCondLst>
                                  <p:childTnLst>
                                    <p:set>
                                      <p:cBhvr>
                                        <p:cTn id="134" dur="1" fill="hold">
                                          <p:stCondLst>
                                            <p:cond delay="0"/>
                                          </p:stCondLst>
                                        </p:cTn>
                                        <p:tgtEl>
                                          <p:spTgt spid="150"/>
                                        </p:tgtEl>
                                        <p:attrNameLst>
                                          <p:attrName>style.visibility</p:attrName>
                                        </p:attrNameLst>
                                      </p:cBhvr>
                                      <p:to>
                                        <p:strVal val="visible"/>
                                      </p:to>
                                    </p:set>
                                    <p:animEffect transition="in" filter="wipe(down)">
                                      <p:cBhvr>
                                        <p:cTn id="135" dur="500"/>
                                        <p:tgtEl>
                                          <p:spTgt spid="150"/>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8" fill="hold" grpId="0" nodeType="clickEffect">
                                  <p:stCondLst>
                                    <p:cond delay="0"/>
                                  </p:stCondLst>
                                  <p:childTnLst>
                                    <p:set>
                                      <p:cBhvr>
                                        <p:cTn id="139" dur="1" fill="hold">
                                          <p:stCondLst>
                                            <p:cond delay="0"/>
                                          </p:stCondLst>
                                        </p:cTn>
                                        <p:tgtEl>
                                          <p:spTgt spid="174"/>
                                        </p:tgtEl>
                                        <p:attrNameLst>
                                          <p:attrName>style.visibility</p:attrName>
                                        </p:attrNameLst>
                                      </p:cBhvr>
                                      <p:to>
                                        <p:strVal val="visible"/>
                                      </p:to>
                                    </p:set>
                                    <p:animEffect transition="in" filter="wipe(left)">
                                      <p:cBhvr>
                                        <p:cTn id="140" dur="5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p:bldP spid="128" grpId="0"/>
      <p:bldP spid="134" grpId="0" animBg="1"/>
      <p:bldP spid="147" grpId="0"/>
      <p:bldP spid="148" grpId="0"/>
      <p:bldP spid="149" grpId="0"/>
      <p:bldP spid="153" grpId="0"/>
      <p:bldP spid="164" grpId="0"/>
      <p:bldP spid="165" grpId="0"/>
      <p:bldP spid="173" grpId="0"/>
      <p:bldP spid="174" grpId="0"/>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07C063-E462-42C0-847D-439D48CB8C15}"/>
              </a:ext>
            </a:extLst>
          </p:cNvPr>
          <p:cNvSpPr>
            <a:spLocks noGrp="1"/>
          </p:cNvSpPr>
          <p:nvPr>
            <p:ph type="title"/>
          </p:nvPr>
        </p:nvSpPr>
        <p:spPr/>
        <p:txBody>
          <a:bodyPr/>
          <a:lstStyle/>
          <a:p>
            <a:r>
              <a:rPr lang="zh-CN" altLang="en-US" dirty="0"/>
              <a:t>运算器与总线结构</a:t>
            </a:r>
          </a:p>
        </p:txBody>
      </p:sp>
      <p:sp>
        <p:nvSpPr>
          <p:cNvPr id="3" name="内容占位符 2">
            <a:extLst>
              <a:ext uri="{FF2B5EF4-FFF2-40B4-BE49-F238E27FC236}">
                <a16:creationId xmlns:a16="http://schemas.microsoft.com/office/drawing/2014/main" id="{618FB589-684B-44F6-A1E1-92955E8D7057}"/>
              </a:ext>
            </a:extLst>
          </p:cNvPr>
          <p:cNvSpPr>
            <a:spLocks noGrp="1"/>
          </p:cNvSpPr>
          <p:nvPr>
            <p:ph idx="1"/>
          </p:nvPr>
        </p:nvSpPr>
        <p:spPr>
          <a:xfrm>
            <a:off x="487822" y="942764"/>
            <a:ext cx="10515599" cy="924136"/>
          </a:xfrm>
        </p:spPr>
        <p:txBody>
          <a:bodyPr/>
          <a:lstStyle/>
          <a:p>
            <a:r>
              <a:rPr lang="zh-CN" altLang="en-US" dirty="0"/>
              <a:t>三总线结构与运算通路</a:t>
            </a:r>
          </a:p>
        </p:txBody>
      </p:sp>
      <p:cxnSp>
        <p:nvCxnSpPr>
          <p:cNvPr id="89" name="直接箭头连接符 88">
            <a:extLst>
              <a:ext uri="{FF2B5EF4-FFF2-40B4-BE49-F238E27FC236}">
                <a16:creationId xmlns:a16="http://schemas.microsoft.com/office/drawing/2014/main" id="{F6C5AE47-94DF-4F5A-A7BC-4D9DD4A211D4}"/>
              </a:ext>
            </a:extLst>
          </p:cNvPr>
          <p:cNvCxnSpPr/>
          <p:nvPr/>
        </p:nvCxnSpPr>
        <p:spPr>
          <a:xfrm flipV="1">
            <a:off x="2355137" y="4075478"/>
            <a:ext cx="0" cy="1854106"/>
          </a:xfrm>
          <a:prstGeom prst="straightConnector1">
            <a:avLst/>
          </a:prstGeom>
          <a:ln w="92075">
            <a:solidFill>
              <a:srgbClr val="FF6600"/>
            </a:solidFill>
            <a:tailEnd type="stealth"/>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5" name="直接箭头连接符 174">
            <a:extLst>
              <a:ext uri="{FF2B5EF4-FFF2-40B4-BE49-F238E27FC236}">
                <a16:creationId xmlns:a16="http://schemas.microsoft.com/office/drawing/2014/main" id="{3C486898-847C-44E5-9F65-09935D169E51}"/>
              </a:ext>
            </a:extLst>
          </p:cNvPr>
          <p:cNvCxnSpPr/>
          <p:nvPr/>
        </p:nvCxnSpPr>
        <p:spPr>
          <a:xfrm>
            <a:off x="8758696" y="1955952"/>
            <a:ext cx="0" cy="907282"/>
          </a:xfrm>
          <a:prstGeom prst="straightConnector1">
            <a:avLst/>
          </a:prstGeom>
          <a:ln w="92075">
            <a:solidFill>
              <a:srgbClr val="00B050"/>
            </a:solidFill>
            <a:tailEnd type="stealth"/>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7" name="文本框 31">
            <a:extLst>
              <a:ext uri="{FF2B5EF4-FFF2-40B4-BE49-F238E27FC236}">
                <a16:creationId xmlns:a16="http://schemas.microsoft.com/office/drawing/2014/main" id="{6FFCD947-ADB9-4514-A32A-2E02BF92FD1A}"/>
              </a:ext>
            </a:extLst>
          </p:cNvPr>
          <p:cNvSpPr>
            <a:spLocks noChangeArrowheads="1"/>
          </p:cNvSpPr>
          <p:nvPr/>
        </p:nvSpPr>
        <p:spPr bwMode="auto">
          <a:xfrm>
            <a:off x="7448729" y="3617179"/>
            <a:ext cx="2079113" cy="44132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686" tIns="45844" rIns="91686" bIns="45844" anchor="ctr">
            <a:spAutoFit/>
          </a:bodyPr>
          <a:lstStyle/>
          <a:p>
            <a:pPr algn="ctr" defTabSz="866341">
              <a:defRPr/>
            </a:pPr>
            <a:r>
              <a:rPr lang="zh-CN" altLang="en-US" sz="2275" b="1" kern="0" dirty="0">
                <a:solidFill>
                  <a:sysClr val="window" lastClr="FFFFFF"/>
                </a:solidFill>
                <a:latin typeface="微软雅黑" panose="020B0503020204020204" pitchFamily="34" charset="-122"/>
                <a:ea typeface="微软雅黑" panose="020B0503020204020204" pitchFamily="34" charset="-122"/>
              </a:rPr>
              <a:t>第六章 </a:t>
            </a:r>
          </a:p>
        </p:txBody>
      </p:sp>
      <p:cxnSp>
        <p:nvCxnSpPr>
          <p:cNvPr id="178" name="直接箭头连接符 177">
            <a:extLst>
              <a:ext uri="{FF2B5EF4-FFF2-40B4-BE49-F238E27FC236}">
                <a16:creationId xmlns:a16="http://schemas.microsoft.com/office/drawing/2014/main" id="{9D55B620-2545-434A-8D12-5905A9AB79FF}"/>
              </a:ext>
            </a:extLst>
          </p:cNvPr>
          <p:cNvCxnSpPr/>
          <p:nvPr/>
        </p:nvCxnSpPr>
        <p:spPr>
          <a:xfrm flipV="1">
            <a:off x="3774675" y="4026949"/>
            <a:ext cx="0" cy="1879113"/>
          </a:xfrm>
          <a:prstGeom prst="straightConnector1">
            <a:avLst/>
          </a:prstGeom>
          <a:ln w="92075">
            <a:solidFill>
              <a:srgbClr val="FF6600"/>
            </a:solidFill>
            <a:tailEnd type="stealth"/>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9" name="直接箭头连接符 178">
            <a:extLst>
              <a:ext uri="{FF2B5EF4-FFF2-40B4-BE49-F238E27FC236}">
                <a16:creationId xmlns:a16="http://schemas.microsoft.com/office/drawing/2014/main" id="{B22F85AC-C674-4187-A8A1-68C25D7D9433}"/>
              </a:ext>
            </a:extLst>
          </p:cNvPr>
          <p:cNvCxnSpPr/>
          <p:nvPr/>
        </p:nvCxnSpPr>
        <p:spPr>
          <a:xfrm flipV="1">
            <a:off x="9509713" y="4264160"/>
            <a:ext cx="0" cy="1598201"/>
          </a:xfrm>
          <a:prstGeom prst="straightConnector1">
            <a:avLst/>
          </a:prstGeom>
          <a:ln w="92075">
            <a:solidFill>
              <a:srgbClr val="FF6600"/>
            </a:solidFill>
            <a:headEnd type="stealth"/>
            <a:tailEnd type="non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0" name="直接箭头连接符 179">
            <a:extLst>
              <a:ext uri="{FF2B5EF4-FFF2-40B4-BE49-F238E27FC236}">
                <a16:creationId xmlns:a16="http://schemas.microsoft.com/office/drawing/2014/main" id="{052CFCA3-92A4-4623-A7D0-ACC883A8CEF5}"/>
              </a:ext>
            </a:extLst>
          </p:cNvPr>
          <p:cNvCxnSpPr/>
          <p:nvPr/>
        </p:nvCxnSpPr>
        <p:spPr>
          <a:xfrm flipV="1">
            <a:off x="4798789" y="2026297"/>
            <a:ext cx="0" cy="936013"/>
          </a:xfrm>
          <a:prstGeom prst="straightConnector1">
            <a:avLst/>
          </a:prstGeom>
          <a:ln w="92075">
            <a:solidFill>
              <a:srgbClr val="00B050"/>
            </a:solidFill>
            <a:tailEnd type="stealth"/>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1" name="任意多边形 23">
            <a:extLst>
              <a:ext uri="{FF2B5EF4-FFF2-40B4-BE49-F238E27FC236}">
                <a16:creationId xmlns:a16="http://schemas.microsoft.com/office/drawing/2014/main" id="{D6D45D8C-AAE8-4E94-A3F1-DC2C376DBD9D}"/>
              </a:ext>
            </a:extLst>
          </p:cNvPr>
          <p:cNvSpPr/>
          <p:nvPr/>
        </p:nvSpPr>
        <p:spPr>
          <a:xfrm>
            <a:off x="3178104" y="2952086"/>
            <a:ext cx="3198046" cy="1074862"/>
          </a:xfrm>
          <a:custGeom>
            <a:avLst/>
            <a:gdLst>
              <a:gd name="connsiteX0" fmla="*/ 511175 w 1530350"/>
              <a:gd name="connsiteY0" fmla="*/ 3175 h 514350"/>
              <a:gd name="connsiteX1" fmla="*/ 0 w 1530350"/>
              <a:gd name="connsiteY1" fmla="*/ 514350 h 514350"/>
              <a:gd name="connsiteX2" fmla="*/ 615950 w 1530350"/>
              <a:gd name="connsiteY2" fmla="*/ 514350 h 514350"/>
              <a:gd name="connsiteX3" fmla="*/ 765175 w 1530350"/>
              <a:gd name="connsiteY3" fmla="*/ 365125 h 514350"/>
              <a:gd name="connsiteX4" fmla="*/ 908050 w 1530350"/>
              <a:gd name="connsiteY4" fmla="*/ 508000 h 514350"/>
              <a:gd name="connsiteX5" fmla="*/ 1530350 w 1530350"/>
              <a:gd name="connsiteY5" fmla="*/ 508000 h 514350"/>
              <a:gd name="connsiteX6" fmla="*/ 1022350 w 1530350"/>
              <a:gd name="connsiteY6" fmla="*/ 0 h 514350"/>
              <a:gd name="connsiteX7" fmla="*/ 511175 w 1530350"/>
              <a:gd name="connsiteY7" fmla="*/ 317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0350" h="514350">
                <a:moveTo>
                  <a:pt x="511175" y="3175"/>
                </a:moveTo>
                <a:lnTo>
                  <a:pt x="0" y="514350"/>
                </a:lnTo>
                <a:lnTo>
                  <a:pt x="615950" y="514350"/>
                </a:lnTo>
                <a:lnTo>
                  <a:pt x="765175" y="365125"/>
                </a:lnTo>
                <a:lnTo>
                  <a:pt x="908050" y="508000"/>
                </a:lnTo>
                <a:lnTo>
                  <a:pt x="1530350" y="508000"/>
                </a:lnTo>
                <a:lnTo>
                  <a:pt x="1022350" y="0"/>
                </a:lnTo>
                <a:lnTo>
                  <a:pt x="511175" y="3175"/>
                </a:lnTo>
                <a:close/>
              </a:path>
            </a:pathLst>
          </a:custGeom>
          <a:solidFill>
            <a:schemeClr val="accent4">
              <a:lumMod val="40000"/>
              <a:lumOff val="60000"/>
            </a:schemeClr>
          </a:solidFill>
          <a:ln w="3810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en-US" altLang="zh-CN" sz="2655" kern="0"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2655" kern="0" dirty="0">
              <a:latin typeface="Segoe UI Black" panose="020B0A02040204020203" pitchFamily="34" charset="0"/>
              <a:ea typeface="微软雅黑"/>
              <a:cs typeface="Segoe UI Black" panose="020B0A02040204020203" pitchFamily="34" charset="0"/>
            </a:endParaRPr>
          </a:p>
        </p:txBody>
      </p:sp>
      <p:sp>
        <p:nvSpPr>
          <p:cNvPr id="182" name="文本框 181">
            <a:extLst>
              <a:ext uri="{FF2B5EF4-FFF2-40B4-BE49-F238E27FC236}">
                <a16:creationId xmlns:a16="http://schemas.microsoft.com/office/drawing/2014/main" id="{C2B85543-E2DB-4C28-9F8F-EDFBBBC5AD77}"/>
              </a:ext>
            </a:extLst>
          </p:cNvPr>
          <p:cNvSpPr txBox="1"/>
          <p:nvPr/>
        </p:nvSpPr>
        <p:spPr>
          <a:xfrm>
            <a:off x="6700847" y="4496565"/>
            <a:ext cx="742511" cy="500906"/>
          </a:xfrm>
          <a:prstGeom prst="rect">
            <a:avLst/>
          </a:prstGeom>
          <a:noFill/>
          <a:ln>
            <a:noFill/>
          </a:ln>
        </p:spPr>
        <p:txBody>
          <a:bodyPr wrap="none" rtlCol="0">
            <a:spAutoFit/>
          </a:bodyPr>
          <a:lstStyle/>
          <a:p>
            <a:pPr algn="r" defTabSz="914277">
              <a:defRPr/>
            </a:pPr>
            <a:r>
              <a:rPr lang="en-US" altLang="zh-CN" sz="2655" kern="0" dirty="0">
                <a:latin typeface="Segoe UI Black" panose="020B0A02040204020203" pitchFamily="34" charset="0"/>
                <a:ea typeface="Segoe UI Black" panose="020B0A02040204020203" pitchFamily="34" charset="0"/>
                <a:cs typeface="Segoe UI Black" panose="020B0A02040204020203" pitchFamily="34" charset="0"/>
              </a:rPr>
              <a:t>IB2</a:t>
            </a:r>
            <a:endParaRPr lang="zh-CN" altLang="en-US" sz="2655" kern="0" dirty="0">
              <a:latin typeface="Segoe UI Black" panose="020B0A02040204020203" pitchFamily="34" charset="0"/>
              <a:ea typeface="华文细黑" pitchFamily="2" charset="-122"/>
              <a:cs typeface="Segoe UI Black" panose="020B0A02040204020203" pitchFamily="34" charset="0"/>
            </a:endParaRPr>
          </a:p>
        </p:txBody>
      </p:sp>
      <p:grpSp>
        <p:nvGrpSpPr>
          <p:cNvPr id="183" name="组合 182">
            <a:extLst>
              <a:ext uri="{FF2B5EF4-FFF2-40B4-BE49-F238E27FC236}">
                <a16:creationId xmlns:a16="http://schemas.microsoft.com/office/drawing/2014/main" id="{288CF054-F266-47FA-B4FE-1CF66A20438F}"/>
              </a:ext>
            </a:extLst>
          </p:cNvPr>
          <p:cNvGrpSpPr/>
          <p:nvPr/>
        </p:nvGrpSpPr>
        <p:grpSpPr>
          <a:xfrm>
            <a:off x="5735438" y="2962309"/>
            <a:ext cx="5377691" cy="1129061"/>
            <a:chOff x="6049095" y="3124112"/>
            <a:chExt cx="5671784" cy="1190806"/>
          </a:xfrm>
        </p:grpSpPr>
        <p:cxnSp>
          <p:nvCxnSpPr>
            <p:cNvPr id="184" name="直接箭头连接符 183">
              <a:extLst>
                <a:ext uri="{FF2B5EF4-FFF2-40B4-BE49-F238E27FC236}">
                  <a16:creationId xmlns:a16="http://schemas.microsoft.com/office/drawing/2014/main" id="{7B7B9212-9CF0-4ACD-A4DE-42D9C0CB26F3}"/>
                </a:ext>
              </a:extLst>
            </p:cNvPr>
            <p:cNvCxnSpPr/>
            <p:nvPr/>
          </p:nvCxnSpPr>
          <p:spPr>
            <a:xfrm flipH="1">
              <a:off x="6049095" y="3536135"/>
              <a:ext cx="675750"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sp>
          <p:nvSpPr>
            <p:cNvPr id="185" name="Text Box 49">
              <a:extLst>
                <a:ext uri="{FF2B5EF4-FFF2-40B4-BE49-F238E27FC236}">
                  <a16:creationId xmlns:a16="http://schemas.microsoft.com/office/drawing/2014/main" id="{62B8B29E-7216-49F1-A369-F08084D82FCA}"/>
                </a:ext>
              </a:extLst>
            </p:cNvPr>
            <p:cNvSpPr txBox="1">
              <a:spLocks noChangeArrowheads="1"/>
            </p:cNvSpPr>
            <p:nvPr/>
          </p:nvSpPr>
          <p:spPr bwMode="auto">
            <a:xfrm>
              <a:off x="6310232" y="3506535"/>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ALU_OP</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49">
              <a:extLst>
                <a:ext uri="{FF2B5EF4-FFF2-40B4-BE49-F238E27FC236}">
                  <a16:creationId xmlns:a16="http://schemas.microsoft.com/office/drawing/2014/main" id="{C577356A-7FDA-4788-97DD-C29FDC61F008}"/>
                </a:ext>
              </a:extLst>
            </p:cNvPr>
            <p:cNvSpPr txBox="1">
              <a:spLocks noChangeArrowheads="1"/>
            </p:cNvSpPr>
            <p:nvPr/>
          </p:nvSpPr>
          <p:spPr bwMode="auto">
            <a:xfrm>
              <a:off x="7685143" y="3124112"/>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R</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IB2</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87" name="直接箭头连接符 186">
              <a:extLst>
                <a:ext uri="{FF2B5EF4-FFF2-40B4-BE49-F238E27FC236}">
                  <a16:creationId xmlns:a16="http://schemas.microsoft.com/office/drawing/2014/main" id="{F0D4EE18-5C2D-4CA4-B0F9-0D77C11072C1}"/>
                </a:ext>
              </a:extLst>
            </p:cNvPr>
            <p:cNvCxnSpPr/>
            <p:nvPr/>
          </p:nvCxnSpPr>
          <p:spPr>
            <a:xfrm>
              <a:off x="8054483" y="3616325"/>
              <a:ext cx="675750"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cxnSp>
          <p:nvCxnSpPr>
            <p:cNvPr id="188" name="直接箭头连接符 187">
              <a:extLst>
                <a:ext uri="{FF2B5EF4-FFF2-40B4-BE49-F238E27FC236}">
                  <a16:creationId xmlns:a16="http://schemas.microsoft.com/office/drawing/2014/main" id="{AC1BC7A6-0A9F-42DB-8D90-5F2421A2FF9E}"/>
                </a:ext>
              </a:extLst>
            </p:cNvPr>
            <p:cNvCxnSpPr/>
            <p:nvPr/>
          </p:nvCxnSpPr>
          <p:spPr>
            <a:xfrm flipH="1">
              <a:off x="10458425" y="3735471"/>
              <a:ext cx="675750"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sp>
          <p:nvSpPr>
            <p:cNvPr id="189" name="Text Box 49">
              <a:extLst>
                <a:ext uri="{FF2B5EF4-FFF2-40B4-BE49-F238E27FC236}">
                  <a16:creationId xmlns:a16="http://schemas.microsoft.com/office/drawing/2014/main" id="{4CFD958F-2092-43C7-935B-B30BE6B0B64C}"/>
                </a:ext>
              </a:extLst>
            </p:cNvPr>
            <p:cNvSpPr txBox="1">
              <a:spLocks noChangeArrowheads="1"/>
            </p:cNvSpPr>
            <p:nvPr/>
          </p:nvSpPr>
          <p:spPr bwMode="auto">
            <a:xfrm>
              <a:off x="10458425" y="3820188"/>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IB3R</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90" name="直接箭头连接符 189">
              <a:extLst>
                <a:ext uri="{FF2B5EF4-FFF2-40B4-BE49-F238E27FC236}">
                  <a16:creationId xmlns:a16="http://schemas.microsoft.com/office/drawing/2014/main" id="{EBB92E02-0DD0-4B8F-9E19-19507C6FEAE5}"/>
                </a:ext>
              </a:extLst>
            </p:cNvPr>
            <p:cNvCxnSpPr/>
            <p:nvPr/>
          </p:nvCxnSpPr>
          <p:spPr>
            <a:xfrm>
              <a:off x="8054483" y="3904357"/>
              <a:ext cx="675750" cy="0"/>
            </a:xfrm>
            <a:prstGeom prst="straightConnector1">
              <a:avLst/>
            </a:prstGeom>
            <a:noFill/>
            <a:ln w="38100">
              <a:solidFill>
                <a:schemeClr val="tx1"/>
              </a:solidFill>
              <a:round/>
              <a:headEnd w="lg" len="lg"/>
              <a:tailEnd type="stealth" w="lg" len="lg"/>
            </a:ln>
            <a:extLst>
              <a:ext uri="{909E8E84-426E-40DD-AFC4-6F175D3DCCD1}">
                <a14:hiddenFill xmlns:a14="http://schemas.microsoft.com/office/drawing/2010/main">
                  <a:noFill/>
                </a14:hiddenFill>
              </a:ext>
            </a:extLst>
          </p:spPr>
        </p:cxnSp>
        <p:sp>
          <p:nvSpPr>
            <p:cNvPr id="191" name="Text Box 49">
              <a:extLst>
                <a:ext uri="{FF2B5EF4-FFF2-40B4-BE49-F238E27FC236}">
                  <a16:creationId xmlns:a16="http://schemas.microsoft.com/office/drawing/2014/main" id="{903638FE-9BCF-443E-AE57-63E0E6BDA134}"/>
                </a:ext>
              </a:extLst>
            </p:cNvPr>
            <p:cNvSpPr txBox="1">
              <a:spLocks noChangeArrowheads="1"/>
            </p:cNvSpPr>
            <p:nvPr/>
          </p:nvSpPr>
          <p:spPr bwMode="auto">
            <a:xfrm>
              <a:off x="7677592" y="3984860"/>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R</a:t>
              </a:r>
              <a:r>
                <a:rPr lang="en-US" altLang="zh-CN" sz="1896"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IB1</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92" name="文本框 191">
            <a:extLst>
              <a:ext uri="{FF2B5EF4-FFF2-40B4-BE49-F238E27FC236}">
                <a16:creationId xmlns:a16="http://schemas.microsoft.com/office/drawing/2014/main" id="{DD25EEA3-88FC-4395-AAB6-5AE7159223A6}"/>
              </a:ext>
            </a:extLst>
          </p:cNvPr>
          <p:cNvSpPr txBox="1"/>
          <p:nvPr/>
        </p:nvSpPr>
        <p:spPr>
          <a:xfrm>
            <a:off x="6726526" y="5433494"/>
            <a:ext cx="704040" cy="500906"/>
          </a:xfrm>
          <a:prstGeom prst="rect">
            <a:avLst/>
          </a:prstGeom>
          <a:noFill/>
          <a:ln>
            <a:noFill/>
          </a:ln>
        </p:spPr>
        <p:txBody>
          <a:bodyPr wrap="none" rtlCol="0">
            <a:spAutoFit/>
          </a:bodyPr>
          <a:lstStyle/>
          <a:p>
            <a:pPr algn="r" defTabSz="914277">
              <a:defRPr/>
            </a:pPr>
            <a:r>
              <a:rPr lang="en-US" altLang="zh-CN" sz="2655" kern="0" dirty="0">
                <a:latin typeface="Segoe UI Black" panose="020B0A02040204020203" pitchFamily="34" charset="0"/>
                <a:ea typeface="Segoe UI Black" panose="020B0A02040204020203" pitchFamily="34" charset="0"/>
                <a:cs typeface="Segoe UI Black" panose="020B0A02040204020203" pitchFamily="34" charset="0"/>
              </a:rPr>
              <a:t>IB1</a:t>
            </a:r>
            <a:endParaRPr lang="zh-CN" altLang="en-US" sz="2655" kern="0" dirty="0">
              <a:latin typeface="Segoe UI Black" panose="020B0A02040204020203" pitchFamily="34" charset="0"/>
              <a:ea typeface="华文细黑" pitchFamily="2" charset="-122"/>
              <a:cs typeface="Segoe UI Black" panose="020B0A02040204020203" pitchFamily="34" charset="0"/>
            </a:endParaRPr>
          </a:p>
        </p:txBody>
      </p:sp>
      <p:grpSp>
        <p:nvGrpSpPr>
          <p:cNvPr id="193" name="组合 192">
            <a:extLst>
              <a:ext uri="{FF2B5EF4-FFF2-40B4-BE49-F238E27FC236}">
                <a16:creationId xmlns:a16="http://schemas.microsoft.com/office/drawing/2014/main" id="{9D956510-2F51-4AB2-8C3B-B5D0C55CCD7A}"/>
              </a:ext>
            </a:extLst>
          </p:cNvPr>
          <p:cNvGrpSpPr/>
          <p:nvPr/>
        </p:nvGrpSpPr>
        <p:grpSpPr>
          <a:xfrm>
            <a:off x="5676081" y="4026949"/>
            <a:ext cx="2877793" cy="951888"/>
            <a:chOff x="6262113" y="3753265"/>
            <a:chExt cx="2759551" cy="1497653"/>
          </a:xfrm>
          <a:effectLst>
            <a:outerShdw blurRad="50800" dist="38100" dir="2700000" algn="tl" rotWithShape="0">
              <a:prstClr val="black">
                <a:alpha val="40000"/>
              </a:prstClr>
            </a:outerShdw>
          </a:effectLst>
        </p:grpSpPr>
        <p:cxnSp>
          <p:nvCxnSpPr>
            <p:cNvPr id="194" name="直接箭头连接符 193">
              <a:extLst>
                <a:ext uri="{FF2B5EF4-FFF2-40B4-BE49-F238E27FC236}">
                  <a16:creationId xmlns:a16="http://schemas.microsoft.com/office/drawing/2014/main" id="{BA852AFE-E682-488E-B253-F401A2A6533D}"/>
                </a:ext>
              </a:extLst>
            </p:cNvPr>
            <p:cNvCxnSpPr/>
            <p:nvPr/>
          </p:nvCxnSpPr>
          <p:spPr>
            <a:xfrm flipV="1">
              <a:off x="6262113" y="3753265"/>
              <a:ext cx="0" cy="1497652"/>
            </a:xfrm>
            <a:prstGeom prst="straightConnector1">
              <a:avLst/>
            </a:prstGeom>
            <a:ln w="92075">
              <a:solidFill>
                <a:srgbClr val="FF6600"/>
              </a:solidFill>
              <a:tailEnd type="stealth"/>
            </a:ln>
            <a:effectLst/>
          </p:spPr>
          <p:style>
            <a:lnRef idx="1">
              <a:schemeClr val="accent1"/>
            </a:lnRef>
            <a:fillRef idx="0">
              <a:schemeClr val="accent1"/>
            </a:fillRef>
            <a:effectRef idx="0">
              <a:schemeClr val="accent1"/>
            </a:effectRef>
            <a:fontRef idx="minor">
              <a:schemeClr val="tx1"/>
            </a:fontRef>
          </p:style>
        </p:cxnSp>
        <p:cxnSp>
          <p:nvCxnSpPr>
            <p:cNvPr id="195" name="直接箭头连接符 194">
              <a:extLst>
                <a:ext uri="{FF2B5EF4-FFF2-40B4-BE49-F238E27FC236}">
                  <a16:creationId xmlns:a16="http://schemas.microsoft.com/office/drawing/2014/main" id="{16C83E27-FC75-4847-B074-AB8C01214CDE}"/>
                </a:ext>
              </a:extLst>
            </p:cNvPr>
            <p:cNvCxnSpPr/>
            <p:nvPr/>
          </p:nvCxnSpPr>
          <p:spPr>
            <a:xfrm flipH="1">
              <a:off x="6262113" y="5250918"/>
              <a:ext cx="2759551" cy="0"/>
            </a:xfrm>
            <a:prstGeom prst="straightConnector1">
              <a:avLst/>
            </a:prstGeom>
            <a:ln w="92075" cap="sq">
              <a:solidFill>
                <a:srgbClr val="FF6600"/>
              </a:solidFill>
              <a:tailEnd type="none"/>
            </a:ln>
            <a:effectLst/>
          </p:spPr>
          <p:style>
            <a:lnRef idx="1">
              <a:schemeClr val="accent1"/>
            </a:lnRef>
            <a:fillRef idx="0">
              <a:schemeClr val="accent1"/>
            </a:fillRef>
            <a:effectRef idx="0">
              <a:schemeClr val="accent1"/>
            </a:effectRef>
            <a:fontRef idx="minor">
              <a:schemeClr val="tx1"/>
            </a:fontRef>
          </p:style>
        </p:cxnSp>
        <p:cxnSp>
          <p:nvCxnSpPr>
            <p:cNvPr id="196" name="直接箭头连接符 195">
              <a:extLst>
                <a:ext uri="{FF2B5EF4-FFF2-40B4-BE49-F238E27FC236}">
                  <a16:creationId xmlns:a16="http://schemas.microsoft.com/office/drawing/2014/main" id="{D9911E1B-BCAE-4726-A5E9-A01C1E96F72D}"/>
                </a:ext>
              </a:extLst>
            </p:cNvPr>
            <p:cNvCxnSpPr/>
            <p:nvPr/>
          </p:nvCxnSpPr>
          <p:spPr>
            <a:xfrm flipV="1">
              <a:off x="9021663" y="4208933"/>
              <a:ext cx="0" cy="1041983"/>
            </a:xfrm>
            <a:prstGeom prst="straightConnector1">
              <a:avLst/>
            </a:prstGeom>
            <a:ln w="92075" cap="sq">
              <a:solidFill>
                <a:srgbClr val="FF6600"/>
              </a:solidFill>
              <a:tailEnd type="none"/>
            </a:ln>
            <a:effectLst/>
          </p:spPr>
          <p:style>
            <a:lnRef idx="1">
              <a:schemeClr val="accent1"/>
            </a:lnRef>
            <a:fillRef idx="0">
              <a:schemeClr val="accent1"/>
            </a:fillRef>
            <a:effectRef idx="0">
              <a:schemeClr val="accent1"/>
            </a:effectRef>
            <a:fontRef idx="minor">
              <a:schemeClr val="tx1"/>
            </a:fontRef>
          </p:style>
        </p:cxnSp>
      </p:grpSp>
      <p:sp>
        <p:nvSpPr>
          <p:cNvPr id="197" name="文本框 196">
            <a:extLst>
              <a:ext uri="{FF2B5EF4-FFF2-40B4-BE49-F238E27FC236}">
                <a16:creationId xmlns:a16="http://schemas.microsoft.com/office/drawing/2014/main" id="{CE57F3E6-4DE4-40B6-8D18-5849FCCDDF95}"/>
              </a:ext>
            </a:extLst>
          </p:cNvPr>
          <p:cNvSpPr txBox="1"/>
          <p:nvPr/>
        </p:nvSpPr>
        <p:spPr>
          <a:xfrm>
            <a:off x="6727573" y="1950583"/>
            <a:ext cx="742511" cy="500906"/>
          </a:xfrm>
          <a:prstGeom prst="rect">
            <a:avLst/>
          </a:prstGeom>
          <a:noFill/>
          <a:ln>
            <a:noFill/>
          </a:ln>
        </p:spPr>
        <p:txBody>
          <a:bodyPr wrap="none" rtlCol="0">
            <a:spAutoFit/>
          </a:bodyPr>
          <a:lstStyle/>
          <a:p>
            <a:pPr algn="r" defTabSz="914277">
              <a:defRPr/>
            </a:pPr>
            <a:r>
              <a:rPr lang="en-US" altLang="zh-CN" sz="2655" kern="0" dirty="0">
                <a:latin typeface="Segoe UI Black" panose="020B0A02040204020203" pitchFamily="34" charset="0"/>
                <a:ea typeface="Segoe UI Black" panose="020B0A02040204020203" pitchFamily="34" charset="0"/>
                <a:cs typeface="Segoe UI Black" panose="020B0A02040204020203" pitchFamily="34" charset="0"/>
              </a:rPr>
              <a:t>IB3</a:t>
            </a:r>
            <a:endParaRPr lang="zh-CN" altLang="en-US" sz="2655" kern="0" dirty="0">
              <a:latin typeface="Segoe UI Black" panose="020B0A02040204020203" pitchFamily="34" charset="0"/>
              <a:ea typeface="华文细黑" pitchFamily="2" charset="-122"/>
              <a:cs typeface="Segoe UI Black" panose="020B0A02040204020203" pitchFamily="34" charset="0"/>
            </a:endParaRPr>
          </a:p>
        </p:txBody>
      </p:sp>
      <p:cxnSp>
        <p:nvCxnSpPr>
          <p:cNvPr id="198" name="直接箭头连接符 197">
            <a:extLst>
              <a:ext uri="{FF2B5EF4-FFF2-40B4-BE49-F238E27FC236}">
                <a16:creationId xmlns:a16="http://schemas.microsoft.com/office/drawing/2014/main" id="{CB7B51A5-6B94-4871-A922-BA23F3B2E42A}"/>
              </a:ext>
            </a:extLst>
          </p:cNvPr>
          <p:cNvCxnSpPr>
            <a:stCxn id="199" idx="0"/>
          </p:cNvCxnSpPr>
          <p:nvPr/>
        </p:nvCxnSpPr>
        <p:spPr>
          <a:xfrm flipV="1">
            <a:off x="2355138" y="1996386"/>
            <a:ext cx="3666" cy="1484989"/>
          </a:xfrm>
          <a:prstGeom prst="straightConnector1">
            <a:avLst/>
          </a:prstGeom>
          <a:ln w="92075">
            <a:solidFill>
              <a:srgbClr val="00B050"/>
            </a:solidFill>
            <a:tailEnd type="stealth"/>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99" name="矩形 198">
            <a:extLst>
              <a:ext uri="{FF2B5EF4-FFF2-40B4-BE49-F238E27FC236}">
                <a16:creationId xmlns:a16="http://schemas.microsoft.com/office/drawing/2014/main" id="{9A657620-8944-4426-8EB0-0070FE6560AA}"/>
              </a:ext>
            </a:extLst>
          </p:cNvPr>
          <p:cNvSpPr/>
          <p:nvPr/>
        </p:nvSpPr>
        <p:spPr>
          <a:xfrm>
            <a:off x="1865209" y="3481375"/>
            <a:ext cx="979856" cy="594102"/>
          </a:xfrm>
          <a:prstGeom prst="rect">
            <a:avLst/>
          </a:prstGeom>
          <a:solidFill>
            <a:schemeClr val="accent3">
              <a:lumMod val="20000"/>
              <a:lumOff val="80000"/>
            </a:schemeClr>
          </a:solidFill>
          <a:ln w="31750"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277">
              <a:defRPr/>
            </a:pPr>
            <a:r>
              <a:rPr lang="zh-CN" altLang="en-US" sz="1896" b="1" kern="0" dirty="0">
                <a:latin typeface="Segoe UI Black" panose="020B0A02040204020203" pitchFamily="34" charset="0"/>
                <a:ea typeface="Segoe UI Black" panose="020B0A02040204020203" pitchFamily="34" charset="0"/>
                <a:cs typeface="Segoe UI Black" panose="020B0A02040204020203" pitchFamily="34" charset="0"/>
              </a:rPr>
              <a:t>旁路器</a:t>
            </a:r>
            <a:endParaRPr lang="zh-CN" altLang="en-US" sz="1896" b="1" kern="0" dirty="0">
              <a:latin typeface="Segoe UI Black" panose="020B0A02040204020203" pitchFamily="34" charset="0"/>
              <a:cs typeface="Segoe UI Black" panose="020B0A02040204020203" pitchFamily="34" charset="0"/>
            </a:endParaRPr>
          </a:p>
        </p:txBody>
      </p:sp>
      <p:sp>
        <p:nvSpPr>
          <p:cNvPr id="200" name="TextBox 24">
            <a:extLst>
              <a:ext uri="{FF2B5EF4-FFF2-40B4-BE49-F238E27FC236}">
                <a16:creationId xmlns:a16="http://schemas.microsoft.com/office/drawing/2014/main" id="{3B0C9A14-ED24-4653-B925-B3B52FBF3CD2}"/>
              </a:ext>
            </a:extLst>
          </p:cNvPr>
          <p:cNvSpPr txBox="1"/>
          <p:nvPr/>
        </p:nvSpPr>
        <p:spPr>
          <a:xfrm>
            <a:off x="5807784" y="1006184"/>
            <a:ext cx="5172523" cy="555024"/>
          </a:xfrm>
          <a:prstGeom prst="rect">
            <a:avLst/>
          </a:prstGeom>
          <a:noFill/>
        </p:spPr>
        <p:txBody>
          <a:bodyPr wrap="square" rtlCol="0">
            <a:spAutoFit/>
          </a:bodyPr>
          <a:lstStyle/>
          <a:p>
            <a:pPr marL="325103" indent="-325103">
              <a:lnSpc>
                <a:spcPct val="150000"/>
              </a:lnSpc>
              <a:spcBef>
                <a:spcPts val="569"/>
              </a:spcBef>
              <a:spcAft>
                <a:spcPts val="569"/>
              </a:spcAft>
              <a:buClr>
                <a:srgbClr val="FFC000"/>
              </a:buClr>
              <a:buFont typeface="Wingdings" panose="05000000000000000000" pitchFamily="2" charset="2"/>
              <a:buChar char="n"/>
            </a:pP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三总线，</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0</a:t>
            </a: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个锁存器，</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1</a:t>
            </a: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个时钟周期</a:t>
            </a:r>
            <a:endParaRPr lang="zh-CN" altLang="en-US" sz="2275" b="1"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nvGrpSpPr>
          <p:cNvPr id="201" name="组合 200">
            <a:extLst>
              <a:ext uri="{FF2B5EF4-FFF2-40B4-BE49-F238E27FC236}">
                <a16:creationId xmlns:a16="http://schemas.microsoft.com/office/drawing/2014/main" id="{24D6678B-B0C7-45AA-BCFF-E85F67621080}"/>
              </a:ext>
            </a:extLst>
          </p:cNvPr>
          <p:cNvGrpSpPr/>
          <p:nvPr/>
        </p:nvGrpSpPr>
        <p:grpSpPr>
          <a:xfrm>
            <a:off x="3639968" y="3581002"/>
            <a:ext cx="2233488" cy="477497"/>
            <a:chOff x="3791658" y="3236820"/>
            <a:chExt cx="2355631" cy="503611"/>
          </a:xfrm>
        </p:grpSpPr>
        <p:sp>
          <p:nvSpPr>
            <p:cNvPr id="202" name="文本框 201">
              <a:extLst>
                <a:ext uri="{FF2B5EF4-FFF2-40B4-BE49-F238E27FC236}">
                  <a16:creationId xmlns:a16="http://schemas.microsoft.com/office/drawing/2014/main" id="{2281E2D3-A02F-4D31-9779-ADBD8536F534}"/>
                </a:ext>
              </a:extLst>
            </p:cNvPr>
            <p:cNvSpPr txBox="1"/>
            <p:nvPr/>
          </p:nvSpPr>
          <p:spPr>
            <a:xfrm>
              <a:off x="3791658" y="3273806"/>
              <a:ext cx="426387" cy="466625"/>
            </a:xfrm>
            <a:prstGeom prst="rect">
              <a:avLst/>
            </a:prstGeom>
            <a:noFill/>
            <a:ln>
              <a:noFill/>
            </a:ln>
          </p:spPr>
          <p:txBody>
            <a:bodyPr wrap="none" rtlCol="0">
              <a:spAutoFit/>
            </a:bodyPr>
            <a:lstStyle/>
            <a:p>
              <a:pPr algn="r" defTabSz="914277">
                <a:defRPr/>
              </a:pPr>
              <a:r>
                <a:rPr lang="en-US" altLang="zh-CN" sz="2275" kern="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2275" kern="0" dirty="0">
                <a:latin typeface="Segoe UI Black" panose="020B0A02040204020203" pitchFamily="34" charset="0"/>
                <a:ea typeface="华文细黑" pitchFamily="2" charset="-122"/>
                <a:cs typeface="Segoe UI Black" panose="020B0A02040204020203" pitchFamily="34" charset="0"/>
              </a:endParaRPr>
            </a:p>
          </p:txBody>
        </p:sp>
        <p:sp>
          <p:nvSpPr>
            <p:cNvPr id="203" name="文本框 202">
              <a:extLst>
                <a:ext uri="{FF2B5EF4-FFF2-40B4-BE49-F238E27FC236}">
                  <a16:creationId xmlns:a16="http://schemas.microsoft.com/office/drawing/2014/main" id="{94A8D387-0D81-44B9-AB36-0277C1BA2E91}"/>
                </a:ext>
              </a:extLst>
            </p:cNvPr>
            <p:cNvSpPr txBox="1"/>
            <p:nvPr/>
          </p:nvSpPr>
          <p:spPr>
            <a:xfrm>
              <a:off x="5739500" y="3236820"/>
              <a:ext cx="407789" cy="466625"/>
            </a:xfrm>
            <a:prstGeom prst="rect">
              <a:avLst/>
            </a:prstGeom>
            <a:noFill/>
            <a:ln>
              <a:noFill/>
            </a:ln>
          </p:spPr>
          <p:txBody>
            <a:bodyPr wrap="none" rtlCol="0">
              <a:spAutoFit/>
            </a:bodyPr>
            <a:lstStyle/>
            <a:p>
              <a:pPr algn="r" defTabSz="914277">
                <a:defRPr/>
              </a:pPr>
              <a:r>
                <a:rPr lang="en-US" altLang="zh-CN" sz="2275" kern="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2275" kern="0" dirty="0">
                <a:latin typeface="Segoe UI Black" panose="020B0A02040204020203" pitchFamily="34" charset="0"/>
                <a:ea typeface="华文细黑" pitchFamily="2" charset="-122"/>
                <a:cs typeface="Segoe UI Black" panose="020B0A02040204020203" pitchFamily="34" charset="0"/>
              </a:endParaRPr>
            </a:p>
          </p:txBody>
        </p:sp>
      </p:grpSp>
      <p:cxnSp>
        <p:nvCxnSpPr>
          <p:cNvPr id="204" name="直接箭头连接符 203">
            <a:extLst>
              <a:ext uri="{FF2B5EF4-FFF2-40B4-BE49-F238E27FC236}">
                <a16:creationId xmlns:a16="http://schemas.microsoft.com/office/drawing/2014/main" id="{B7DDBF68-1B4B-40D3-83D9-E7340F9082EB}"/>
              </a:ext>
            </a:extLst>
          </p:cNvPr>
          <p:cNvCxnSpPr/>
          <p:nvPr/>
        </p:nvCxnSpPr>
        <p:spPr>
          <a:xfrm>
            <a:off x="1806981" y="1950583"/>
            <a:ext cx="8590297" cy="0"/>
          </a:xfrm>
          <a:prstGeom prst="straightConnector1">
            <a:avLst/>
          </a:prstGeom>
          <a:ln w="92075">
            <a:solidFill>
              <a:srgbClr val="00B050"/>
            </a:solidFill>
            <a:headEnd type="none"/>
            <a:tailEnd type="non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5" name="直接箭头连接符 204">
            <a:extLst>
              <a:ext uri="{FF2B5EF4-FFF2-40B4-BE49-F238E27FC236}">
                <a16:creationId xmlns:a16="http://schemas.microsoft.com/office/drawing/2014/main" id="{B1576EA8-5235-42F2-AEFE-2B05B8DE3A9B}"/>
              </a:ext>
            </a:extLst>
          </p:cNvPr>
          <p:cNvCxnSpPr/>
          <p:nvPr/>
        </p:nvCxnSpPr>
        <p:spPr>
          <a:xfrm>
            <a:off x="1687886" y="5929584"/>
            <a:ext cx="8590297" cy="0"/>
          </a:xfrm>
          <a:prstGeom prst="straightConnector1">
            <a:avLst/>
          </a:prstGeom>
          <a:ln w="92075">
            <a:solidFill>
              <a:srgbClr val="FF6600"/>
            </a:solidFill>
            <a:headEnd type="none"/>
            <a:tailEnd type="non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06" name="矩形 205">
            <a:extLst>
              <a:ext uri="{FF2B5EF4-FFF2-40B4-BE49-F238E27FC236}">
                <a16:creationId xmlns:a16="http://schemas.microsoft.com/office/drawing/2014/main" id="{54AFCB79-D76A-4D05-A2EA-BB87D92D57D5}"/>
              </a:ext>
            </a:extLst>
          </p:cNvPr>
          <p:cNvSpPr>
            <a:spLocks/>
          </p:cNvSpPr>
          <p:nvPr/>
        </p:nvSpPr>
        <p:spPr>
          <a:xfrm>
            <a:off x="8277554" y="2882806"/>
            <a:ext cx="1638582" cy="1369097"/>
          </a:xfrm>
          <a:prstGeom prst="rect">
            <a:avLst/>
          </a:prstGeom>
          <a:solidFill>
            <a:srgbClr val="FFCCFF"/>
          </a:solidFill>
          <a:ln w="381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07" b="1" dirty="0">
                <a:solidFill>
                  <a:schemeClr val="tx1"/>
                </a:solidFill>
                <a:latin typeface="微软雅黑" panose="020B0503020204020204" pitchFamily="34" charset="-122"/>
                <a:ea typeface="微软雅黑" panose="020B0503020204020204" pitchFamily="34" charset="-122"/>
              </a:rPr>
              <a:t>通用</a:t>
            </a:r>
            <a:endParaRPr lang="en-US" altLang="zh-CN" sz="1707" b="1" dirty="0">
              <a:solidFill>
                <a:schemeClr val="tx1"/>
              </a:solidFill>
              <a:latin typeface="微软雅黑" panose="020B0503020204020204" pitchFamily="34" charset="-122"/>
              <a:ea typeface="微软雅黑" panose="020B0503020204020204" pitchFamily="34" charset="-122"/>
            </a:endParaRPr>
          </a:p>
          <a:p>
            <a:pPr algn="ctr"/>
            <a:r>
              <a:rPr lang="zh-CN" altLang="en-US" sz="1707" b="1" dirty="0">
                <a:solidFill>
                  <a:schemeClr val="tx1"/>
                </a:solidFill>
                <a:latin typeface="微软雅黑" panose="020B0503020204020204" pitchFamily="34" charset="-122"/>
                <a:ea typeface="微软雅黑" panose="020B0503020204020204" pitchFamily="34" charset="-122"/>
              </a:rPr>
              <a:t>寄存器堆</a:t>
            </a:r>
          </a:p>
        </p:txBody>
      </p:sp>
      <p:sp>
        <p:nvSpPr>
          <p:cNvPr id="207" name="等腰三角形 206">
            <a:extLst>
              <a:ext uri="{FF2B5EF4-FFF2-40B4-BE49-F238E27FC236}">
                <a16:creationId xmlns:a16="http://schemas.microsoft.com/office/drawing/2014/main" id="{3928EEA4-4F14-432B-9B4F-740D05BDA8AA}"/>
              </a:ext>
            </a:extLst>
          </p:cNvPr>
          <p:cNvSpPr/>
          <p:nvPr/>
        </p:nvSpPr>
        <p:spPr>
          <a:xfrm rot="10800000">
            <a:off x="8979598" y="2882806"/>
            <a:ext cx="234494" cy="119569"/>
          </a:xfrm>
          <a:prstGeom prst="triangle">
            <a:avLst>
              <a:gd name="adj" fmla="val 50001"/>
            </a:avLst>
          </a:prstGeom>
          <a:solidFill>
            <a:srgbClr val="FFCCFF"/>
          </a:solidFill>
          <a:ln w="31750" cap="flat" cmpd="sng" algn="ctr">
            <a:solidFill>
              <a:srgbClr val="000000"/>
            </a:solidFill>
            <a:prstDash val="solid"/>
          </a:ln>
          <a:effectLst/>
        </p:spPr>
        <p:txBody>
          <a:bodyPr rtlCol="0" anchor="ctr"/>
          <a:lstStyle/>
          <a:p>
            <a:pPr algn="ctr" defTabSz="914277">
              <a:defRPr/>
            </a:pPr>
            <a:endParaRPr lang="zh-CN" altLang="en-US" sz="1896" b="1" kern="0">
              <a:latin typeface="Segoe UI Black" panose="020B0A02040204020203" pitchFamily="34" charset="0"/>
              <a:cs typeface="Segoe UI Black" panose="020B0A02040204020203" pitchFamily="34" charset="0"/>
            </a:endParaRPr>
          </a:p>
        </p:txBody>
      </p:sp>
      <p:sp>
        <p:nvSpPr>
          <p:cNvPr id="208" name="Text Box 49">
            <a:extLst>
              <a:ext uri="{FF2B5EF4-FFF2-40B4-BE49-F238E27FC236}">
                <a16:creationId xmlns:a16="http://schemas.microsoft.com/office/drawing/2014/main" id="{FEFBA675-5913-4A75-910F-243FA9E3DDB4}"/>
              </a:ext>
            </a:extLst>
          </p:cNvPr>
          <p:cNvSpPr txBox="1">
            <a:spLocks noChangeArrowheads="1"/>
          </p:cNvSpPr>
          <p:nvPr/>
        </p:nvSpPr>
        <p:spPr bwMode="auto">
          <a:xfrm>
            <a:off x="9156474" y="2483530"/>
            <a:ext cx="759662"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09" name="直接箭头连接符 208">
            <a:extLst>
              <a:ext uri="{FF2B5EF4-FFF2-40B4-BE49-F238E27FC236}">
                <a16:creationId xmlns:a16="http://schemas.microsoft.com/office/drawing/2014/main" id="{C89A1F16-CFFB-4C0A-9694-E1B1CD998F2F}"/>
              </a:ext>
            </a:extLst>
          </p:cNvPr>
          <p:cNvCxnSpPr/>
          <p:nvPr/>
        </p:nvCxnSpPr>
        <p:spPr>
          <a:xfrm>
            <a:off x="9096845" y="2576455"/>
            <a:ext cx="0" cy="313371"/>
          </a:xfrm>
          <a:prstGeom prst="straightConnector1">
            <a:avLst/>
          </a:prstGeom>
          <a:noFill/>
          <a:ln w="38100">
            <a:solidFill>
              <a:schemeClr val="tx1"/>
            </a:solidFill>
            <a:round/>
            <a:headEnd type="none" w="med" len="med"/>
            <a:tailEnd type="none" w="med" len="med"/>
          </a:ln>
          <a:extLst>
            <a:ext uri="{909E8E84-426E-40DD-AFC4-6F175D3DCCD1}">
              <a14:hiddenFill xmlns:a14="http://schemas.microsoft.com/office/drawing/2010/main">
                <a:noFill/>
              </a14:hiddenFill>
            </a:ext>
          </a:extLst>
        </p:spPr>
      </p:cxnSp>
      <p:sp>
        <p:nvSpPr>
          <p:cNvPr id="210" name="矩形 209">
            <a:extLst>
              <a:ext uri="{FF2B5EF4-FFF2-40B4-BE49-F238E27FC236}">
                <a16:creationId xmlns:a16="http://schemas.microsoft.com/office/drawing/2014/main" id="{E66B4AF9-DD75-4A7B-8AFA-DDA756566D24}"/>
              </a:ext>
            </a:extLst>
          </p:cNvPr>
          <p:cNvSpPr/>
          <p:nvPr/>
        </p:nvSpPr>
        <p:spPr>
          <a:xfrm>
            <a:off x="8808919" y="2204107"/>
            <a:ext cx="635110" cy="388824"/>
          </a:xfrm>
          <a:prstGeom prst="rect">
            <a:avLst/>
          </a:prstGeom>
        </p:spPr>
        <p:txBody>
          <a:bodyPr wrap="none">
            <a:spAutoFit/>
          </a:bodyPr>
          <a:lstStyle/>
          <a:p>
            <a:pPr marL="12698">
              <a:lnSpc>
                <a:spcPts val="1975"/>
              </a:lnSpc>
            </a:pPr>
            <a:r>
              <a:rPr lang="zh-CN" altLang="en-US" sz="3413"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sp>
        <p:nvSpPr>
          <p:cNvPr id="211" name="Text Box 49">
            <a:extLst>
              <a:ext uri="{FF2B5EF4-FFF2-40B4-BE49-F238E27FC236}">
                <a16:creationId xmlns:a16="http://schemas.microsoft.com/office/drawing/2014/main" id="{58C1AE9F-62D4-4FEF-A9F0-11230D3C920F}"/>
              </a:ext>
            </a:extLst>
          </p:cNvPr>
          <p:cNvSpPr txBox="1">
            <a:spLocks noChangeArrowheads="1"/>
          </p:cNvSpPr>
          <p:nvPr/>
        </p:nvSpPr>
        <p:spPr bwMode="auto">
          <a:xfrm>
            <a:off x="9147069" y="2492547"/>
            <a:ext cx="759662" cy="3129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CLK</a:t>
            </a:r>
            <a:endParaRPr lang="en-US" altLang="zh-CN" sz="4551" baseline="-25000"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2" name="矩形 211">
            <a:extLst>
              <a:ext uri="{FF2B5EF4-FFF2-40B4-BE49-F238E27FC236}">
                <a16:creationId xmlns:a16="http://schemas.microsoft.com/office/drawing/2014/main" id="{26013B4E-9C55-4B38-B60C-F9844572CF2C}"/>
              </a:ext>
            </a:extLst>
          </p:cNvPr>
          <p:cNvSpPr/>
          <p:nvPr/>
        </p:nvSpPr>
        <p:spPr>
          <a:xfrm>
            <a:off x="4916038" y="2404486"/>
            <a:ext cx="1298753" cy="348813"/>
          </a:xfrm>
          <a:prstGeom prst="rect">
            <a:avLst/>
          </a:prstGeom>
        </p:spPr>
        <p:txBody>
          <a:bodyPr wrap="none">
            <a:spAutoFit/>
          </a:bodyPr>
          <a:lstStyle/>
          <a:p>
            <a:pPr marL="12698">
              <a:lnSpc>
                <a:spcPts val="1975"/>
              </a:lnSpc>
            </a:pPr>
            <a:r>
              <a:rPr lang="en-US" altLang="zh-CN" sz="1896" b="1"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6" b="1" baseline="-25000"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0</a:t>
            </a:r>
            <a:r>
              <a:rPr lang="en-US" altLang="zh-CN" sz="1896" b="1"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6" b="1" baseline="-25000"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1</a:t>
            </a:r>
            <a:r>
              <a:rPr lang="en-US" altLang="zh-CN" sz="1896" b="1"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rPr>
              <a:t>)</a:t>
            </a:r>
            <a:endParaRPr lang="en-US" altLang="zh-CN" sz="1896" b="1" baseline="-25000" dirty="0">
              <a:solidFill>
                <a:srgbClr val="00B050"/>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nvGrpSpPr>
          <p:cNvPr id="213" name="组合 212">
            <a:extLst>
              <a:ext uri="{FF2B5EF4-FFF2-40B4-BE49-F238E27FC236}">
                <a16:creationId xmlns:a16="http://schemas.microsoft.com/office/drawing/2014/main" id="{B7EBE753-A56D-49A1-A9AA-D81FAB954E18}"/>
              </a:ext>
            </a:extLst>
          </p:cNvPr>
          <p:cNvGrpSpPr/>
          <p:nvPr/>
        </p:nvGrpSpPr>
        <p:grpSpPr>
          <a:xfrm>
            <a:off x="3820722" y="4386823"/>
            <a:ext cx="2574192" cy="373684"/>
            <a:chOff x="4029668" y="4626527"/>
            <a:chExt cx="2714968" cy="394120"/>
          </a:xfrm>
        </p:grpSpPr>
        <p:sp>
          <p:nvSpPr>
            <p:cNvPr id="214" name="矩形 213">
              <a:extLst>
                <a:ext uri="{FF2B5EF4-FFF2-40B4-BE49-F238E27FC236}">
                  <a16:creationId xmlns:a16="http://schemas.microsoft.com/office/drawing/2014/main" id="{653C199B-7045-44C1-942D-F9082CF8B3B1}"/>
                </a:ext>
              </a:extLst>
            </p:cNvPr>
            <p:cNvSpPr/>
            <p:nvPr/>
          </p:nvSpPr>
          <p:spPr>
            <a:xfrm>
              <a:off x="6052815" y="4626527"/>
              <a:ext cx="691821" cy="367889"/>
            </a:xfrm>
            <a:prstGeom prst="rect">
              <a:avLst/>
            </a:prstGeom>
          </p:spPr>
          <p:txBody>
            <a:bodyPr wrap="none">
              <a:spAutoFit/>
            </a:bodyPr>
            <a:lstStyle/>
            <a:p>
              <a:pPr marL="12698">
                <a:lnSpc>
                  <a:spcPts val="1975"/>
                </a:lnSpc>
              </a:pPr>
              <a:r>
                <a:rPr lang="en-US" altLang="zh-CN" sz="1896"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6" b="1" baseline="-25000"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1</a:t>
              </a:r>
              <a:r>
                <a:rPr lang="en-US" altLang="zh-CN" sz="1896"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a:t>
              </a:r>
              <a:endParaRPr lang="en-US" altLang="zh-CN" sz="1896" b="1" baseline="-25000"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215" name="矩形 214">
              <a:extLst>
                <a:ext uri="{FF2B5EF4-FFF2-40B4-BE49-F238E27FC236}">
                  <a16:creationId xmlns:a16="http://schemas.microsoft.com/office/drawing/2014/main" id="{3D66EED2-46D0-4976-8D85-980EC692CF96}"/>
                </a:ext>
              </a:extLst>
            </p:cNvPr>
            <p:cNvSpPr/>
            <p:nvPr/>
          </p:nvSpPr>
          <p:spPr>
            <a:xfrm>
              <a:off x="4029668" y="4652758"/>
              <a:ext cx="691821" cy="367889"/>
            </a:xfrm>
            <a:prstGeom prst="rect">
              <a:avLst/>
            </a:prstGeom>
          </p:spPr>
          <p:txBody>
            <a:bodyPr wrap="none">
              <a:spAutoFit/>
            </a:bodyPr>
            <a:lstStyle/>
            <a:p>
              <a:pPr marL="12698">
                <a:lnSpc>
                  <a:spcPts val="1975"/>
                </a:lnSpc>
              </a:pPr>
              <a:r>
                <a:rPr lang="en-US" altLang="zh-CN" sz="1896"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(R</a:t>
              </a:r>
              <a:r>
                <a:rPr lang="en-US" altLang="zh-CN" sz="1896" b="1" baseline="-25000"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0</a:t>
              </a:r>
              <a:r>
                <a:rPr lang="en-US" altLang="zh-CN" sz="1896"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a:t>
              </a:r>
              <a:endParaRPr lang="en-US" altLang="zh-CN" sz="1896" b="1" baseline="-25000"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grpSp>
        <p:nvGrpSpPr>
          <p:cNvPr id="216" name="组合 215">
            <a:extLst>
              <a:ext uri="{FF2B5EF4-FFF2-40B4-BE49-F238E27FC236}">
                <a16:creationId xmlns:a16="http://schemas.microsoft.com/office/drawing/2014/main" id="{B1872458-EFE9-4EA8-A747-E68C84992727}"/>
              </a:ext>
            </a:extLst>
          </p:cNvPr>
          <p:cNvGrpSpPr/>
          <p:nvPr/>
        </p:nvGrpSpPr>
        <p:grpSpPr>
          <a:xfrm>
            <a:off x="8284714" y="2885583"/>
            <a:ext cx="1638582" cy="1369097"/>
            <a:chOff x="8730233" y="3040261"/>
            <a:chExt cx="1728192" cy="1443970"/>
          </a:xfrm>
          <a:solidFill>
            <a:srgbClr val="00B050"/>
          </a:solidFill>
        </p:grpSpPr>
        <p:sp>
          <p:nvSpPr>
            <p:cNvPr id="217" name="矩形 216">
              <a:extLst>
                <a:ext uri="{FF2B5EF4-FFF2-40B4-BE49-F238E27FC236}">
                  <a16:creationId xmlns:a16="http://schemas.microsoft.com/office/drawing/2014/main" id="{7F506F7A-DC2B-4E57-B8B1-97FF42DC1B58}"/>
                </a:ext>
              </a:extLst>
            </p:cNvPr>
            <p:cNvSpPr>
              <a:spLocks/>
            </p:cNvSpPr>
            <p:nvPr/>
          </p:nvSpPr>
          <p:spPr>
            <a:xfrm>
              <a:off x="8730233" y="3040261"/>
              <a:ext cx="1728192" cy="1443970"/>
            </a:xfrm>
            <a:prstGeom prst="rect">
              <a:avLst/>
            </a:prstGeom>
            <a:grpFill/>
            <a:ln w="3810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07" b="1" dirty="0">
                  <a:solidFill>
                    <a:schemeClr val="bg1"/>
                  </a:solidFill>
                  <a:latin typeface="微软雅黑" panose="020B0503020204020204" pitchFamily="34" charset="-122"/>
                  <a:ea typeface="微软雅黑" panose="020B0503020204020204" pitchFamily="34" charset="-122"/>
                </a:rPr>
                <a:t>通用</a:t>
              </a:r>
              <a:endParaRPr lang="en-US" altLang="zh-CN" sz="1707" b="1" dirty="0">
                <a:solidFill>
                  <a:schemeClr val="bg1"/>
                </a:solidFill>
                <a:latin typeface="微软雅黑" panose="020B0503020204020204" pitchFamily="34" charset="-122"/>
                <a:ea typeface="微软雅黑" panose="020B0503020204020204" pitchFamily="34" charset="-122"/>
              </a:endParaRPr>
            </a:p>
            <a:p>
              <a:pPr algn="ctr"/>
              <a:r>
                <a:rPr lang="zh-CN" altLang="en-US" sz="1707" b="1" dirty="0">
                  <a:solidFill>
                    <a:schemeClr val="bg1"/>
                  </a:solidFill>
                  <a:latin typeface="微软雅黑" panose="020B0503020204020204" pitchFamily="34" charset="-122"/>
                  <a:ea typeface="微软雅黑" panose="020B0503020204020204" pitchFamily="34" charset="-122"/>
                </a:rPr>
                <a:t>寄存器堆</a:t>
              </a:r>
            </a:p>
          </p:txBody>
        </p:sp>
        <p:sp>
          <p:nvSpPr>
            <p:cNvPr id="218" name="等腰三角形 217">
              <a:extLst>
                <a:ext uri="{FF2B5EF4-FFF2-40B4-BE49-F238E27FC236}">
                  <a16:creationId xmlns:a16="http://schemas.microsoft.com/office/drawing/2014/main" id="{52ABD816-B8C0-4994-BFC2-61A832E53734}"/>
                </a:ext>
              </a:extLst>
            </p:cNvPr>
            <p:cNvSpPr/>
            <p:nvPr/>
          </p:nvSpPr>
          <p:spPr>
            <a:xfrm rot="10800000">
              <a:off x="9470670" y="3040261"/>
              <a:ext cx="247318" cy="126108"/>
            </a:xfrm>
            <a:prstGeom prst="triangle">
              <a:avLst>
                <a:gd name="adj" fmla="val 50001"/>
              </a:avLst>
            </a:prstGeom>
            <a:grpFill/>
            <a:ln w="31750" cap="flat" cmpd="sng" algn="ctr">
              <a:solidFill>
                <a:srgbClr val="000000"/>
              </a:solidFill>
              <a:prstDash val="solid"/>
            </a:ln>
            <a:effectLst/>
          </p:spPr>
          <p:txBody>
            <a:bodyPr rtlCol="0" anchor="ctr"/>
            <a:lstStyle/>
            <a:p>
              <a:pPr algn="ctr" defTabSz="914277">
                <a:defRPr/>
              </a:pPr>
              <a:endParaRPr lang="zh-CN" altLang="en-US" sz="1896" b="1" kern="0">
                <a:solidFill>
                  <a:schemeClr val="bg1"/>
                </a:solidFill>
                <a:latin typeface="Segoe UI Black" panose="020B0A02040204020203" pitchFamily="34" charset="0"/>
                <a:cs typeface="Segoe UI Black" panose="020B0A02040204020203" pitchFamily="34" charset="0"/>
              </a:endParaRPr>
            </a:p>
          </p:txBody>
        </p:sp>
      </p:grpSp>
      <p:grpSp>
        <p:nvGrpSpPr>
          <p:cNvPr id="219" name="组合 218">
            <a:extLst>
              <a:ext uri="{FF2B5EF4-FFF2-40B4-BE49-F238E27FC236}">
                <a16:creationId xmlns:a16="http://schemas.microsoft.com/office/drawing/2014/main" id="{99E561E9-522A-4F1F-B607-01A1CBB6AA55}"/>
              </a:ext>
            </a:extLst>
          </p:cNvPr>
          <p:cNvGrpSpPr/>
          <p:nvPr/>
        </p:nvGrpSpPr>
        <p:grpSpPr>
          <a:xfrm>
            <a:off x="5735438" y="2959852"/>
            <a:ext cx="5377691" cy="1129061"/>
            <a:chOff x="6049095" y="3124112"/>
            <a:chExt cx="5671784" cy="1190806"/>
          </a:xfrm>
        </p:grpSpPr>
        <p:cxnSp>
          <p:nvCxnSpPr>
            <p:cNvPr id="220" name="直接箭头连接符 219">
              <a:extLst>
                <a:ext uri="{FF2B5EF4-FFF2-40B4-BE49-F238E27FC236}">
                  <a16:creationId xmlns:a16="http://schemas.microsoft.com/office/drawing/2014/main" id="{8E3AD8E4-007A-44B9-BDB4-8F065B8301C9}"/>
                </a:ext>
              </a:extLst>
            </p:cNvPr>
            <p:cNvCxnSpPr/>
            <p:nvPr/>
          </p:nvCxnSpPr>
          <p:spPr>
            <a:xfrm flipH="1">
              <a:off x="6049095" y="3536135"/>
              <a:ext cx="675750" cy="0"/>
            </a:xfrm>
            <a:prstGeom prst="straightConnector1">
              <a:avLst/>
            </a:prstGeom>
            <a:noFill/>
            <a:ln w="38100">
              <a:solidFill>
                <a:srgbClr val="0000FF"/>
              </a:solidFill>
              <a:round/>
              <a:headEnd w="lg" len="lg"/>
              <a:tailEnd type="stealth" w="lg" len="lg"/>
            </a:ln>
            <a:extLst>
              <a:ext uri="{909E8E84-426E-40DD-AFC4-6F175D3DCCD1}">
                <a14:hiddenFill xmlns:a14="http://schemas.microsoft.com/office/drawing/2010/main">
                  <a:noFill/>
                </a14:hiddenFill>
              </a:ext>
            </a:extLst>
          </p:spPr>
        </p:cxnSp>
        <p:sp>
          <p:nvSpPr>
            <p:cNvPr id="221" name="Text Box 49">
              <a:extLst>
                <a:ext uri="{FF2B5EF4-FFF2-40B4-BE49-F238E27FC236}">
                  <a16:creationId xmlns:a16="http://schemas.microsoft.com/office/drawing/2014/main" id="{51176052-B596-457B-944E-E37394991A19}"/>
                </a:ext>
              </a:extLst>
            </p:cNvPr>
            <p:cNvSpPr txBox="1">
              <a:spLocks noChangeArrowheads="1"/>
            </p:cNvSpPr>
            <p:nvPr/>
          </p:nvSpPr>
          <p:spPr bwMode="auto">
            <a:xfrm>
              <a:off x="6310232" y="3506535"/>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ALU_OP</a:t>
              </a:r>
              <a:endParaRPr lang="en-US" altLang="zh-CN" sz="4551"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2" name="Text Box 49">
              <a:extLst>
                <a:ext uri="{FF2B5EF4-FFF2-40B4-BE49-F238E27FC236}">
                  <a16:creationId xmlns:a16="http://schemas.microsoft.com/office/drawing/2014/main" id="{572141F7-B162-49A8-89E5-2A22FF3A941B}"/>
                </a:ext>
              </a:extLst>
            </p:cNvPr>
            <p:cNvSpPr txBox="1">
              <a:spLocks noChangeArrowheads="1"/>
            </p:cNvSpPr>
            <p:nvPr/>
          </p:nvSpPr>
          <p:spPr bwMode="auto">
            <a:xfrm>
              <a:off x="7685143" y="3124112"/>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R</a:t>
              </a:r>
              <a:r>
                <a:rPr lang="en-US" altLang="zh-CN" sz="1896"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r>
                <a:rPr lang="en-US" altLang="zh-CN" sz="1896"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IB2</a:t>
              </a:r>
              <a:endParaRPr lang="en-US" altLang="zh-CN" sz="4551"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23" name="直接箭头连接符 222">
              <a:extLst>
                <a:ext uri="{FF2B5EF4-FFF2-40B4-BE49-F238E27FC236}">
                  <a16:creationId xmlns:a16="http://schemas.microsoft.com/office/drawing/2014/main" id="{8CB0E3F0-E1AF-47B8-B729-6AD4D59F9482}"/>
                </a:ext>
              </a:extLst>
            </p:cNvPr>
            <p:cNvCxnSpPr/>
            <p:nvPr/>
          </p:nvCxnSpPr>
          <p:spPr>
            <a:xfrm>
              <a:off x="8054483" y="3616325"/>
              <a:ext cx="675750" cy="0"/>
            </a:xfrm>
            <a:prstGeom prst="straightConnector1">
              <a:avLst/>
            </a:prstGeom>
            <a:noFill/>
            <a:ln w="38100">
              <a:solidFill>
                <a:srgbClr val="0000FF"/>
              </a:solidFill>
              <a:round/>
              <a:headEnd w="lg" len="lg"/>
              <a:tailEnd type="stealth" w="lg" len="lg"/>
            </a:ln>
            <a:extLst>
              <a:ext uri="{909E8E84-426E-40DD-AFC4-6F175D3DCCD1}">
                <a14:hiddenFill xmlns:a14="http://schemas.microsoft.com/office/drawing/2010/main">
                  <a:noFill/>
                </a14:hiddenFill>
              </a:ext>
            </a:extLst>
          </p:spPr>
        </p:cxnSp>
        <p:cxnSp>
          <p:nvCxnSpPr>
            <p:cNvPr id="224" name="直接箭头连接符 223">
              <a:extLst>
                <a:ext uri="{FF2B5EF4-FFF2-40B4-BE49-F238E27FC236}">
                  <a16:creationId xmlns:a16="http://schemas.microsoft.com/office/drawing/2014/main" id="{199FE5FD-C772-4487-92DF-F4D802CE3AD6}"/>
                </a:ext>
              </a:extLst>
            </p:cNvPr>
            <p:cNvCxnSpPr/>
            <p:nvPr/>
          </p:nvCxnSpPr>
          <p:spPr>
            <a:xfrm flipH="1">
              <a:off x="10458425" y="3735471"/>
              <a:ext cx="675750" cy="0"/>
            </a:xfrm>
            <a:prstGeom prst="straightConnector1">
              <a:avLst/>
            </a:prstGeom>
            <a:noFill/>
            <a:ln w="38100">
              <a:solidFill>
                <a:srgbClr val="0000FF"/>
              </a:solidFill>
              <a:round/>
              <a:headEnd w="lg" len="lg"/>
              <a:tailEnd type="stealth" w="lg" len="lg"/>
            </a:ln>
            <a:extLst>
              <a:ext uri="{909E8E84-426E-40DD-AFC4-6F175D3DCCD1}">
                <a14:hiddenFill xmlns:a14="http://schemas.microsoft.com/office/drawing/2010/main">
                  <a:noFill/>
                </a14:hiddenFill>
              </a:ext>
            </a:extLst>
          </p:spPr>
        </p:cxnSp>
        <p:sp>
          <p:nvSpPr>
            <p:cNvPr id="225" name="Text Box 49">
              <a:extLst>
                <a:ext uri="{FF2B5EF4-FFF2-40B4-BE49-F238E27FC236}">
                  <a16:creationId xmlns:a16="http://schemas.microsoft.com/office/drawing/2014/main" id="{84AA0AFF-F6EF-4491-80AE-203D6E2A730B}"/>
                </a:ext>
              </a:extLst>
            </p:cNvPr>
            <p:cNvSpPr txBox="1">
              <a:spLocks noChangeArrowheads="1"/>
            </p:cNvSpPr>
            <p:nvPr/>
          </p:nvSpPr>
          <p:spPr bwMode="auto">
            <a:xfrm>
              <a:off x="10458425" y="3820188"/>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IB3R</a:t>
              </a:r>
              <a:r>
                <a:rPr lang="en-US" altLang="zh-CN" sz="1896"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endParaRPr lang="en-US" altLang="zh-CN" sz="4551"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26" name="直接箭头连接符 225">
              <a:extLst>
                <a:ext uri="{FF2B5EF4-FFF2-40B4-BE49-F238E27FC236}">
                  <a16:creationId xmlns:a16="http://schemas.microsoft.com/office/drawing/2014/main" id="{59A22144-F8F9-4C33-A860-1D6FA3B61E3A}"/>
                </a:ext>
              </a:extLst>
            </p:cNvPr>
            <p:cNvCxnSpPr/>
            <p:nvPr/>
          </p:nvCxnSpPr>
          <p:spPr>
            <a:xfrm>
              <a:off x="8054483" y="3904357"/>
              <a:ext cx="675750" cy="0"/>
            </a:xfrm>
            <a:prstGeom prst="straightConnector1">
              <a:avLst/>
            </a:prstGeom>
            <a:noFill/>
            <a:ln w="38100">
              <a:solidFill>
                <a:srgbClr val="0000FF"/>
              </a:solidFill>
              <a:round/>
              <a:headEnd w="lg" len="lg"/>
              <a:tailEnd type="stealth" w="lg" len="lg"/>
            </a:ln>
            <a:extLst>
              <a:ext uri="{909E8E84-426E-40DD-AFC4-6F175D3DCCD1}">
                <a14:hiddenFill xmlns:a14="http://schemas.microsoft.com/office/drawing/2010/main">
                  <a:noFill/>
                </a14:hiddenFill>
              </a:ext>
            </a:extLst>
          </p:spPr>
        </p:cxnSp>
        <p:sp>
          <p:nvSpPr>
            <p:cNvPr id="227" name="Text Box 49">
              <a:extLst>
                <a:ext uri="{FF2B5EF4-FFF2-40B4-BE49-F238E27FC236}">
                  <a16:creationId xmlns:a16="http://schemas.microsoft.com/office/drawing/2014/main" id="{63131D4D-6A4A-4693-8EFD-97572CCF48F3}"/>
                </a:ext>
              </a:extLst>
            </p:cNvPr>
            <p:cNvSpPr txBox="1">
              <a:spLocks noChangeArrowheads="1"/>
            </p:cNvSpPr>
            <p:nvPr/>
          </p:nvSpPr>
          <p:spPr bwMode="auto">
            <a:xfrm>
              <a:off x="7677592" y="3984860"/>
              <a:ext cx="1262454" cy="3300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896"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R</a:t>
              </a:r>
              <a:r>
                <a:rPr lang="en-US" altLang="zh-CN" sz="1896"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a:t>
              </a:r>
              <a:r>
                <a:rPr lang="en-US" altLang="zh-CN" sz="1896"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IB1</a:t>
              </a:r>
              <a:endParaRPr lang="en-US" altLang="zh-CN" sz="4551"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Tree>
    <p:extLst>
      <p:ext uri="{BB962C8B-B14F-4D97-AF65-F5344CB8AC3E}">
        <p14:creationId xmlns:p14="http://schemas.microsoft.com/office/powerpoint/2010/main" val="410205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00"/>
                                        </p:tgtEl>
                                        <p:attrNameLst>
                                          <p:attrName>style.visibility</p:attrName>
                                        </p:attrNameLst>
                                      </p:cBhvr>
                                      <p:to>
                                        <p:strVal val="visible"/>
                                      </p:to>
                                    </p:set>
                                    <p:animEffect transition="in" filter="blinds(vertical)">
                                      <p:cBhvr>
                                        <p:cTn id="7" dur="500"/>
                                        <p:tgtEl>
                                          <p:spTgt spid="20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repeatCount="5000" fill="hold" nodeType="clickEffect">
                                  <p:stCondLst>
                                    <p:cond delay="0"/>
                                  </p:stCondLst>
                                  <p:childTnLst>
                                    <p:set>
                                      <p:cBhvr>
                                        <p:cTn id="11" dur="1" fill="hold">
                                          <p:stCondLst>
                                            <p:cond delay="0"/>
                                          </p:stCondLst>
                                        </p:cTn>
                                        <p:tgtEl>
                                          <p:spTgt spid="219"/>
                                        </p:tgtEl>
                                        <p:attrNameLst>
                                          <p:attrName>style.visibility</p:attrName>
                                        </p:attrNameLst>
                                      </p:cBhvr>
                                      <p:to>
                                        <p:strVal val="visible"/>
                                      </p:to>
                                    </p:set>
                                    <p:animEffect transition="in" filter="wipe(left)">
                                      <p:cBhvr>
                                        <p:cTn id="12" dur="500"/>
                                        <p:tgtEl>
                                          <p:spTgt spid="219"/>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mph" presetSubtype="0" repeatCount="3000" fill="hold" nodeType="clickEffect">
                                  <p:stCondLst>
                                    <p:cond delay="0"/>
                                  </p:stCondLst>
                                  <p:childTnLst>
                                    <p:animEffect transition="out" filter="fade">
                                      <p:cBhvr>
                                        <p:cTn id="16" dur="500" tmFilter="0, 0; .2, .5; .8, .5; 1, 0"/>
                                        <p:tgtEl>
                                          <p:spTgt spid="213"/>
                                        </p:tgtEl>
                                      </p:cBhvr>
                                    </p:animEffect>
                                    <p:animScale>
                                      <p:cBhvr>
                                        <p:cTn id="17" dur="250" autoRev="1" fill="hold"/>
                                        <p:tgtEl>
                                          <p:spTgt spid="213"/>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repeatCount="3000" fill="hold" grpId="0" nodeType="clickEffect">
                                  <p:stCondLst>
                                    <p:cond delay="0"/>
                                  </p:stCondLst>
                                  <p:childTnLst>
                                    <p:animEffect transition="out" filter="fade">
                                      <p:cBhvr>
                                        <p:cTn id="21" dur="500" tmFilter="0, 0; .2, .5; .8, .5; 1, 0"/>
                                        <p:tgtEl>
                                          <p:spTgt spid="212"/>
                                        </p:tgtEl>
                                      </p:cBhvr>
                                    </p:animEffect>
                                    <p:animScale>
                                      <p:cBhvr>
                                        <p:cTn id="22" dur="250" autoRev="1" fill="hold"/>
                                        <p:tgtEl>
                                          <p:spTgt spid="212"/>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53" presetClass="entr" presetSubtype="16" repeatCount="3000" fill="hold" grpId="0" nodeType="clickEffect">
                                  <p:stCondLst>
                                    <p:cond delay="0"/>
                                  </p:stCondLst>
                                  <p:childTnLst>
                                    <p:set>
                                      <p:cBhvr>
                                        <p:cTn id="26" dur="1" fill="hold">
                                          <p:stCondLst>
                                            <p:cond delay="0"/>
                                          </p:stCondLst>
                                        </p:cTn>
                                        <p:tgtEl>
                                          <p:spTgt spid="210"/>
                                        </p:tgtEl>
                                        <p:attrNameLst>
                                          <p:attrName>style.visibility</p:attrName>
                                        </p:attrNameLst>
                                      </p:cBhvr>
                                      <p:to>
                                        <p:strVal val="visible"/>
                                      </p:to>
                                    </p:set>
                                    <p:anim calcmode="lin" valueType="num">
                                      <p:cBhvr>
                                        <p:cTn id="27" dur="500" fill="hold"/>
                                        <p:tgtEl>
                                          <p:spTgt spid="210"/>
                                        </p:tgtEl>
                                        <p:attrNameLst>
                                          <p:attrName>ppt_w</p:attrName>
                                        </p:attrNameLst>
                                      </p:cBhvr>
                                      <p:tavLst>
                                        <p:tav tm="0">
                                          <p:val>
                                            <p:fltVal val="0"/>
                                          </p:val>
                                        </p:tav>
                                        <p:tav tm="100000">
                                          <p:val>
                                            <p:strVal val="#ppt_w"/>
                                          </p:val>
                                        </p:tav>
                                      </p:tavLst>
                                    </p:anim>
                                    <p:anim calcmode="lin" valueType="num">
                                      <p:cBhvr>
                                        <p:cTn id="28" dur="500" fill="hold"/>
                                        <p:tgtEl>
                                          <p:spTgt spid="210"/>
                                        </p:tgtEl>
                                        <p:attrNameLst>
                                          <p:attrName>ppt_h</p:attrName>
                                        </p:attrNameLst>
                                      </p:cBhvr>
                                      <p:tavLst>
                                        <p:tav tm="0">
                                          <p:val>
                                            <p:fltVal val="0"/>
                                          </p:val>
                                        </p:tav>
                                        <p:tav tm="100000">
                                          <p:val>
                                            <p:strVal val="#ppt_h"/>
                                          </p:val>
                                        </p:tav>
                                      </p:tavLst>
                                    </p:anim>
                                    <p:animEffect transition="in" filter="fade">
                                      <p:cBhvr>
                                        <p:cTn id="29" dur="500"/>
                                        <p:tgtEl>
                                          <p:spTgt spid="210"/>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211"/>
                                        </p:tgtEl>
                                        <p:attrNameLst>
                                          <p:attrName>style.visibility</p:attrName>
                                        </p:attrNameLst>
                                      </p:cBhvr>
                                      <p:to>
                                        <p:strVal val="visible"/>
                                      </p:to>
                                    </p:set>
                                    <p:animEffect transition="in" filter="wipe(down)">
                                      <p:cBhvr>
                                        <p:cTn id="32" dur="500"/>
                                        <p:tgtEl>
                                          <p:spTgt spid="2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16"/>
                                        </p:tgtEl>
                                        <p:attrNameLst>
                                          <p:attrName>style.visibility</p:attrName>
                                        </p:attrNameLst>
                                      </p:cBhvr>
                                      <p:to>
                                        <p:strVal val="visible"/>
                                      </p:to>
                                    </p:set>
                                    <p:animEffect transition="in" filter="wipe(up)">
                                      <p:cBhvr>
                                        <p:cTn id="37" dur="5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p:bldP spid="210" grpId="0"/>
      <p:bldP spid="211" grpId="0"/>
      <p:bldP spid="212" grpId="0"/>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A9152A-11CF-4402-85FD-CC32C0DEAA79}"/>
              </a:ext>
            </a:extLst>
          </p:cNvPr>
          <p:cNvSpPr>
            <a:spLocks noGrp="1"/>
          </p:cNvSpPr>
          <p:nvPr>
            <p:ph type="title"/>
          </p:nvPr>
        </p:nvSpPr>
        <p:spPr/>
        <p:txBody>
          <a:bodyPr>
            <a:normAutofit/>
          </a:bodyPr>
          <a:lstStyle/>
          <a:p>
            <a:r>
              <a:rPr lang="zh-CN" altLang="en-US" dirty="0"/>
              <a:t>运算器与总线结构</a:t>
            </a:r>
          </a:p>
        </p:txBody>
      </p:sp>
      <p:sp>
        <p:nvSpPr>
          <p:cNvPr id="3" name="内容占位符 2">
            <a:extLst>
              <a:ext uri="{FF2B5EF4-FFF2-40B4-BE49-F238E27FC236}">
                <a16:creationId xmlns:a16="http://schemas.microsoft.com/office/drawing/2014/main" id="{C4BE0165-7068-4081-8783-A2B4164B7693}"/>
              </a:ext>
            </a:extLst>
          </p:cNvPr>
          <p:cNvSpPr>
            <a:spLocks noGrp="1"/>
          </p:cNvSpPr>
          <p:nvPr>
            <p:ph idx="1"/>
          </p:nvPr>
        </p:nvSpPr>
        <p:spPr/>
        <p:txBody>
          <a:bodyPr/>
          <a:lstStyle/>
          <a:p>
            <a:r>
              <a:rPr lang="zh-CN" altLang="en-US" dirty="0"/>
              <a:t>单总线，</a:t>
            </a:r>
            <a:r>
              <a:rPr lang="en-US" altLang="zh-CN" dirty="0"/>
              <a:t>2</a:t>
            </a:r>
            <a:r>
              <a:rPr lang="zh-CN" altLang="en-US" dirty="0"/>
              <a:t>个锁存器，</a:t>
            </a:r>
            <a:r>
              <a:rPr lang="en-US" altLang="zh-CN" dirty="0"/>
              <a:t>3</a:t>
            </a:r>
            <a:r>
              <a:rPr lang="zh-CN" altLang="en-US" dirty="0"/>
              <a:t>个时钟周期</a:t>
            </a:r>
          </a:p>
          <a:p>
            <a:r>
              <a:rPr lang="zh-CN" altLang="en-US" dirty="0"/>
              <a:t>双总线，</a:t>
            </a:r>
            <a:r>
              <a:rPr lang="en-US" altLang="zh-CN" dirty="0"/>
              <a:t>1</a:t>
            </a:r>
            <a:r>
              <a:rPr lang="zh-CN" altLang="en-US" dirty="0"/>
              <a:t>个锁存器，</a:t>
            </a:r>
            <a:r>
              <a:rPr lang="en-US" altLang="zh-CN" dirty="0"/>
              <a:t>2</a:t>
            </a:r>
            <a:r>
              <a:rPr lang="zh-CN" altLang="en-US" dirty="0"/>
              <a:t>个时钟周期</a:t>
            </a:r>
          </a:p>
          <a:p>
            <a:r>
              <a:rPr lang="zh-CN" altLang="en-US" dirty="0"/>
              <a:t>三总线，</a:t>
            </a:r>
            <a:r>
              <a:rPr lang="en-US" altLang="zh-CN" dirty="0"/>
              <a:t>0</a:t>
            </a:r>
            <a:r>
              <a:rPr lang="zh-CN" altLang="en-US" dirty="0"/>
              <a:t>个锁存器，</a:t>
            </a:r>
            <a:r>
              <a:rPr lang="en-US" altLang="zh-CN" dirty="0"/>
              <a:t>1</a:t>
            </a:r>
            <a:r>
              <a:rPr lang="zh-CN" altLang="en-US" dirty="0"/>
              <a:t>个时钟周期</a:t>
            </a:r>
          </a:p>
          <a:p>
            <a:r>
              <a:rPr lang="zh-CN" altLang="en-US" b="1" dirty="0"/>
              <a:t>总线越多，性能越好</a:t>
            </a:r>
          </a:p>
          <a:p>
            <a:endParaRPr lang="zh-CN" altLang="en-US" dirty="0"/>
          </a:p>
          <a:p>
            <a:endParaRPr lang="zh-CN" altLang="en-US" dirty="0"/>
          </a:p>
        </p:txBody>
      </p:sp>
    </p:spTree>
    <p:extLst>
      <p:ext uri="{BB962C8B-B14F-4D97-AF65-F5344CB8AC3E}">
        <p14:creationId xmlns:p14="http://schemas.microsoft.com/office/powerpoint/2010/main" val="5658912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实验三、运算器实验</a:t>
            </a:r>
          </a:p>
        </p:txBody>
      </p:sp>
      <p:sp>
        <p:nvSpPr>
          <p:cNvPr id="3" name="内容占位符 2"/>
          <p:cNvSpPr>
            <a:spLocks noGrp="1"/>
          </p:cNvSpPr>
          <p:nvPr>
            <p:ph idx="1"/>
          </p:nvPr>
        </p:nvSpPr>
        <p:spPr>
          <a:xfrm>
            <a:off x="589278" y="942763"/>
            <a:ext cx="6381677" cy="5350461"/>
          </a:xfrm>
        </p:spPr>
        <p:txBody>
          <a:bodyPr>
            <a:normAutofit/>
          </a:bodyPr>
          <a:lstStyle/>
          <a:p>
            <a:pPr>
              <a:buClr>
                <a:schemeClr val="accent4"/>
              </a:buClr>
            </a:pPr>
            <a:r>
              <a:rPr lang="zh-CN" altLang="en-US" sz="2600" b="1" dirty="0"/>
              <a:t>算术逻辑运算单元</a:t>
            </a:r>
            <a:r>
              <a:rPr lang="en-US" altLang="zh-CN" sz="2600" b="1" dirty="0"/>
              <a:t>ALU</a:t>
            </a:r>
          </a:p>
          <a:p>
            <a:pPr lvl="1">
              <a:buClr>
                <a:schemeClr val="accent4"/>
              </a:buClr>
            </a:pPr>
            <a:r>
              <a:rPr lang="zh-CN" altLang="en-US" b="1" dirty="0"/>
              <a:t>算术逻辑运算单元要求同学们设计一个具有溢出检测功能的</a:t>
            </a:r>
            <a:r>
              <a:rPr lang="en-US" altLang="zh-CN" b="1" dirty="0"/>
              <a:t>32</a:t>
            </a:r>
            <a:r>
              <a:rPr lang="zh-CN" altLang="en-US" b="1" dirty="0"/>
              <a:t>位运算器，完成该实验后可以在</a:t>
            </a:r>
            <a:r>
              <a:rPr lang="en-US" altLang="zh-CN" b="1" dirty="0"/>
              <a:t>ALU</a:t>
            </a:r>
            <a:r>
              <a:rPr lang="zh-CN" altLang="en-US" b="1" dirty="0"/>
              <a:t>自动测试电路中进行自动测试。</a:t>
            </a:r>
          </a:p>
          <a:p>
            <a:pPr lvl="1">
              <a:buClr>
                <a:schemeClr val="accent4"/>
              </a:buClr>
            </a:pPr>
            <a:endParaRPr lang="en-US" altLang="zh-CN" sz="2000" b="1" dirty="0"/>
          </a:p>
        </p:txBody>
      </p:sp>
      <p:sp>
        <p:nvSpPr>
          <p:cNvPr id="5" name="矩形 4"/>
          <p:cNvSpPr/>
          <p:nvPr/>
        </p:nvSpPr>
        <p:spPr>
          <a:xfrm>
            <a:off x="6274679" y="942763"/>
            <a:ext cx="6096000" cy="2821285"/>
          </a:xfrm>
          <a:prstGeom prst="rect">
            <a:avLst/>
          </a:prstGeom>
        </p:spPr>
        <p:txBody>
          <a:bodyPr vert="horz" lIns="91440" tIns="45720" rIns="91440" bIns="45720" rtlCol="0">
            <a:noAutofit/>
          </a:bodyPr>
          <a:lstStyle/>
          <a:p>
            <a:pPr marL="342900" indent="-342900">
              <a:lnSpc>
                <a:spcPct val="120000"/>
              </a:lnSpc>
              <a:spcBef>
                <a:spcPts val="1000"/>
              </a:spcBef>
              <a:buClr>
                <a:srgbClr val="FFC000"/>
              </a:buClr>
              <a:buFont typeface="Wingdings" pitchFamily="2" charset="2"/>
              <a:buChar char="n"/>
            </a:pPr>
            <a:endParaRPr lang="en-US" altLang="zh-CN" sz="2800" dirty="0">
              <a:solidFill>
                <a:srgbClr val="C00000"/>
              </a:solidFill>
              <a:latin typeface="微软雅黑" panose="020B0503020204020204" pitchFamily="34" charset="-122"/>
              <a:ea typeface="微软雅黑" panose="020B0503020204020204" pitchFamily="34" charset="-122"/>
            </a:endParaRPr>
          </a:p>
        </p:txBody>
      </p:sp>
      <p:sp>
        <p:nvSpPr>
          <p:cNvPr id="7" name="标题 1"/>
          <p:cNvSpPr txBox="1">
            <a:spLocks/>
          </p:cNvSpPr>
          <p:nvPr/>
        </p:nvSpPr>
        <p:spPr>
          <a:xfrm>
            <a:off x="5298885" y="5859198"/>
            <a:ext cx="1568761"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rgbClr val="2E4E7E"/>
                </a:solidFill>
                <a:latin typeface="微软雅黑" panose="020B0503020204020204" pitchFamily="34" charset="-122"/>
                <a:ea typeface="微软雅黑" panose="020B0503020204020204" pitchFamily="34" charset="-122"/>
                <a:cs typeface="+mj-cs"/>
              </a:defRPr>
            </a:lvl1pPr>
          </a:lstStyle>
          <a:p>
            <a:r>
              <a:rPr lang="en-US" altLang="zh-CN" dirty="0" err="1">
                <a:solidFill>
                  <a:srgbClr val="C00000"/>
                </a:solidFill>
              </a:rPr>
              <a:t>alu.circ</a:t>
            </a:r>
            <a:endParaRPr lang="zh-CN" altLang="en-US" dirty="0">
              <a:solidFill>
                <a:srgbClr val="C00000"/>
              </a:solidFill>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9737" y="942763"/>
            <a:ext cx="4023975" cy="509703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402487"/>
      </p:ext>
    </p:extLst>
  </p:cSld>
  <p:clrMapOvr>
    <a:masterClrMapping/>
  </p:clrMapOvr>
  <p:transition spd="slow">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a:t>
            </a:r>
            <a:r>
              <a:rPr lang="zh-CN" altLang="en-US" dirty="0"/>
              <a:t>位</a:t>
            </a:r>
            <a:r>
              <a:rPr lang="en-US" altLang="zh-CN" dirty="0"/>
              <a:t>ALU</a:t>
            </a:r>
            <a:r>
              <a:rPr lang="zh-CN" altLang="en-US" dirty="0"/>
              <a:t>电路框架</a:t>
            </a:r>
          </a:p>
        </p:txBody>
      </p:sp>
      <p:pic>
        <p:nvPicPr>
          <p:cNvPr id="6" name="图片 5"/>
          <p:cNvPicPr>
            <a:picLocks noChangeAspect="1"/>
          </p:cNvPicPr>
          <p:nvPr/>
        </p:nvPicPr>
        <p:blipFill>
          <a:blip r:embed="rId4"/>
          <a:stretch>
            <a:fillRect/>
          </a:stretch>
        </p:blipFill>
        <p:spPr>
          <a:xfrm>
            <a:off x="1038224" y="875255"/>
            <a:ext cx="10190153" cy="5677945"/>
          </a:xfrm>
          <a:prstGeom prst="rect">
            <a:avLst/>
          </a:prstGeom>
        </p:spPr>
      </p:pic>
      <p:pic>
        <p:nvPicPr>
          <p:cNvPr id="5" name="图片 4"/>
          <p:cNvPicPr>
            <a:picLocks noChangeAspect="1"/>
          </p:cNvPicPr>
          <p:nvPr/>
        </p:nvPicPr>
        <p:blipFill>
          <a:blip r:embed="rId5">
            <a:clrChange>
              <a:clrFrom>
                <a:srgbClr val="FFFFFF"/>
              </a:clrFrom>
              <a:clrTo>
                <a:srgbClr val="FFFFFF">
                  <a:alpha val="0"/>
                </a:srgbClr>
              </a:clrTo>
            </a:clrChange>
          </a:blip>
          <a:stretch>
            <a:fillRect/>
          </a:stretch>
        </p:blipFill>
        <p:spPr>
          <a:xfrm>
            <a:off x="10244982" y="4968774"/>
            <a:ext cx="983395" cy="1398606"/>
          </a:xfrm>
          <a:prstGeom prst="rect">
            <a:avLst/>
          </a:prstGeom>
        </p:spPr>
      </p:pic>
    </p:spTree>
    <p:custDataLst>
      <p:tags r:id="rId1"/>
    </p:custDataLst>
    <p:extLst>
      <p:ext uri="{BB962C8B-B14F-4D97-AF65-F5344CB8AC3E}">
        <p14:creationId xmlns:p14="http://schemas.microsoft.com/office/powerpoint/2010/main" val="301226739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ALU</a:t>
            </a:r>
            <a:r>
              <a:rPr lang="zh-CN" altLang="en-US" dirty="0"/>
              <a:t>自动测试电路</a:t>
            </a:r>
          </a:p>
        </p:txBody>
      </p:sp>
      <p:pic>
        <p:nvPicPr>
          <p:cNvPr id="4" name="图片 3"/>
          <p:cNvPicPr>
            <a:picLocks noChangeAspect="1"/>
          </p:cNvPicPr>
          <p:nvPr/>
        </p:nvPicPr>
        <p:blipFill>
          <a:blip r:embed="rId4"/>
          <a:stretch>
            <a:fillRect/>
          </a:stretch>
        </p:blipFill>
        <p:spPr>
          <a:xfrm>
            <a:off x="3856005" y="731506"/>
            <a:ext cx="6732747" cy="5761099"/>
          </a:xfrm>
          <a:prstGeom prst="rect">
            <a:avLst/>
          </a:prstGeom>
          <a:ln>
            <a:solidFill>
              <a:schemeClr val="bg1">
                <a:lumMod val="75000"/>
              </a:schemeClr>
            </a:solidFill>
          </a:ln>
        </p:spPr>
      </p:pic>
      <p:sp>
        <p:nvSpPr>
          <p:cNvPr id="5" name="内容占位符 2"/>
          <p:cNvSpPr>
            <a:spLocks noGrp="1"/>
          </p:cNvSpPr>
          <p:nvPr>
            <p:ph idx="1"/>
          </p:nvPr>
        </p:nvSpPr>
        <p:spPr>
          <a:xfrm>
            <a:off x="487823" y="942764"/>
            <a:ext cx="8331438" cy="5637024"/>
          </a:xfrm>
        </p:spPr>
        <p:txBody>
          <a:bodyPr/>
          <a:lstStyle/>
          <a:p>
            <a:pPr>
              <a:lnSpc>
                <a:spcPct val="150000"/>
              </a:lnSpc>
            </a:pPr>
            <a:r>
              <a:rPr lang="zh-CN" altLang="en-US" dirty="0">
                <a:solidFill>
                  <a:srgbClr val="C00000"/>
                </a:solidFill>
              </a:rPr>
              <a:t>自动测试</a:t>
            </a:r>
            <a:endParaRPr lang="en-US" altLang="zh-CN" dirty="0">
              <a:solidFill>
                <a:srgbClr val="C00000"/>
              </a:solidFill>
            </a:endParaRPr>
          </a:p>
          <a:p>
            <a:pPr>
              <a:lnSpc>
                <a:spcPct val="150000"/>
              </a:lnSpc>
            </a:pPr>
            <a:r>
              <a:rPr lang="zh-CN" altLang="en-US" dirty="0">
                <a:solidFill>
                  <a:srgbClr val="C00000"/>
                </a:solidFill>
              </a:rPr>
              <a:t>自动评分</a:t>
            </a:r>
            <a:endParaRPr lang="en-US" altLang="zh-CN" dirty="0">
              <a:solidFill>
                <a:srgbClr val="C00000"/>
              </a:solidFill>
            </a:endParaRPr>
          </a:p>
          <a:p>
            <a:pPr>
              <a:lnSpc>
                <a:spcPct val="150000"/>
              </a:lnSpc>
            </a:pPr>
            <a:r>
              <a:rPr lang="zh-CN" altLang="en-US" dirty="0">
                <a:solidFill>
                  <a:srgbClr val="C00000"/>
                </a:solidFill>
              </a:rPr>
              <a:t>故障定位</a:t>
            </a:r>
            <a:endParaRPr lang="en-US" altLang="zh-CN" dirty="0">
              <a:solidFill>
                <a:srgbClr val="C00000"/>
              </a:solidFill>
            </a:endParaRPr>
          </a:p>
          <a:p>
            <a:endParaRPr lang="en-US" altLang="zh-CN" dirty="0"/>
          </a:p>
        </p:txBody>
      </p:sp>
      <p:grpSp>
        <p:nvGrpSpPr>
          <p:cNvPr id="14" name="组合 13"/>
          <p:cNvGrpSpPr/>
          <p:nvPr/>
        </p:nvGrpSpPr>
        <p:grpSpPr>
          <a:xfrm>
            <a:off x="6560831" y="870194"/>
            <a:ext cx="3913677" cy="5442819"/>
            <a:chOff x="6560831" y="870194"/>
            <a:chExt cx="3913677" cy="5442819"/>
          </a:xfrm>
          <a:effectLst>
            <a:outerShdw blurRad="50800" dist="38100" dir="5400000" algn="t" rotWithShape="0">
              <a:prstClr val="black">
                <a:alpha val="40000"/>
              </a:prstClr>
            </a:outerShdw>
          </a:effectLst>
        </p:grpSpPr>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4013" y="870194"/>
              <a:ext cx="3310495" cy="5442819"/>
            </a:xfrm>
            <a:prstGeom prst="rect">
              <a:avLst/>
            </a:prstGeom>
            <a:ln w="19050">
              <a:solidFill>
                <a:srgbClr val="C00000"/>
              </a:solidFill>
            </a:ln>
          </p:spPr>
        </p:pic>
        <p:pic>
          <p:nvPicPr>
            <p:cNvPr id="12" name="图片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2465757">
              <a:off x="6560831" y="1780956"/>
              <a:ext cx="977874" cy="362345"/>
            </a:xfrm>
            <a:prstGeom prst="rect">
              <a:avLst/>
            </a:prstGeom>
          </p:spPr>
        </p:pic>
      </p:grpSp>
    </p:spTree>
    <p:custDataLst>
      <p:tags r:id="rId1"/>
    </p:custDataLst>
    <p:extLst>
      <p:ext uri="{BB962C8B-B14F-4D97-AF65-F5344CB8AC3E}">
        <p14:creationId xmlns:p14="http://schemas.microsoft.com/office/powerpoint/2010/main" val="142010094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自动测试结果</a:t>
            </a:r>
          </a:p>
        </p:txBody>
      </p:sp>
      <p:pic>
        <p:nvPicPr>
          <p:cNvPr id="4" name="内容占位符 3"/>
          <p:cNvPicPr>
            <a:picLocks noGrp="1" noChangeAspect="1"/>
          </p:cNvPicPr>
          <p:nvPr>
            <p:ph idx="1"/>
          </p:nvPr>
        </p:nvPicPr>
        <p:blipFill rotWithShape="1">
          <a:blip r:embed="rId3"/>
          <a:srcRect b="6582"/>
          <a:stretch/>
        </p:blipFill>
        <p:spPr>
          <a:xfrm>
            <a:off x="325961" y="1100158"/>
            <a:ext cx="11504665" cy="5190914"/>
          </a:xfrm>
          <a:prstGeom prst="rect">
            <a:avLst/>
          </a:prstGeom>
        </p:spPr>
      </p:pic>
    </p:spTree>
    <p:extLst>
      <p:ext uri="{BB962C8B-B14F-4D97-AF65-F5344CB8AC3E}">
        <p14:creationId xmlns:p14="http://schemas.microsoft.com/office/powerpoint/2010/main" val="208947085"/>
      </p:ext>
    </p:extLst>
  </p:cSld>
  <p:clrMapOvr>
    <a:masterClrMapping/>
  </p:clrMapOvr>
  <p:transition spd="slow">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C8A679-E583-4111-A654-B703991DD1B5}"/>
              </a:ext>
            </a:extLst>
          </p:cNvPr>
          <p:cNvSpPr>
            <a:spLocks noGrp="1"/>
          </p:cNvSpPr>
          <p:nvPr>
            <p:ph type="title"/>
          </p:nvPr>
        </p:nvSpPr>
        <p:spPr/>
        <p:txBody>
          <a:bodyPr/>
          <a:lstStyle/>
          <a:p>
            <a:r>
              <a:rPr lang="zh-CN" altLang="en-US" dirty="0"/>
              <a:t>实验布局布线的极端</a:t>
            </a:r>
          </a:p>
        </p:txBody>
      </p:sp>
      <p:pic>
        <p:nvPicPr>
          <p:cNvPr id="4" name="内容占位符 4">
            <a:extLst>
              <a:ext uri="{FF2B5EF4-FFF2-40B4-BE49-F238E27FC236}">
                <a16:creationId xmlns:a16="http://schemas.microsoft.com/office/drawing/2014/main" id="{745B4536-F758-4823-B74F-D85D1B64A448}"/>
              </a:ext>
            </a:extLst>
          </p:cNvPr>
          <p:cNvPicPr>
            <a:picLocks noGrp="1" noChangeAspect="1"/>
          </p:cNvPicPr>
          <p:nvPr>
            <p:ph idx="1"/>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7579" t="1427" r="3570" b="6743"/>
          <a:stretch/>
        </p:blipFill>
        <p:spPr>
          <a:xfrm>
            <a:off x="487822" y="1005840"/>
            <a:ext cx="5360670" cy="5463892"/>
          </a:xfrm>
          <a:ln w="28575">
            <a:solidFill>
              <a:srgbClr val="0066FF"/>
            </a:solidFill>
          </a:ln>
        </p:spPr>
      </p:pic>
      <p:pic>
        <p:nvPicPr>
          <p:cNvPr id="5" name="图片 4">
            <a:extLst>
              <a:ext uri="{FF2B5EF4-FFF2-40B4-BE49-F238E27FC236}">
                <a16:creationId xmlns:a16="http://schemas.microsoft.com/office/drawing/2014/main" id="{C62B9E50-ED56-4A02-AEA8-ECDE9F1F0EB3}"/>
              </a:ext>
            </a:extLst>
          </p:cNvPr>
          <p:cNvPicPr>
            <a:picLocks noChangeAspect="1"/>
          </p:cNvPicPr>
          <p:nvPr/>
        </p:nvPicPr>
        <p:blipFill rotWithShape="1">
          <a:blip r:embed="rId3">
            <a:extLst>
              <a:ext uri="{28A0092B-C50C-407E-A947-70E740481C1C}">
                <a14:useLocalDpi xmlns:a14="http://schemas.microsoft.com/office/drawing/2010/main" val="0"/>
              </a:ext>
            </a:extLst>
          </a:blip>
          <a:srcRect t="24227"/>
          <a:stretch/>
        </p:blipFill>
        <p:spPr>
          <a:xfrm>
            <a:off x="2472114" y="1005840"/>
            <a:ext cx="9271197" cy="5463892"/>
          </a:xfrm>
          <a:prstGeom prst="rect">
            <a:avLst/>
          </a:prstGeom>
          <a:ln w="28575">
            <a:solidFill>
              <a:srgbClr val="FF6600"/>
            </a:solidFill>
          </a:ln>
        </p:spPr>
      </p:pic>
    </p:spTree>
    <p:extLst>
      <p:ext uri="{BB962C8B-B14F-4D97-AF65-F5344CB8AC3E}">
        <p14:creationId xmlns:p14="http://schemas.microsoft.com/office/powerpoint/2010/main" val="4134635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不错的例子</a:t>
            </a:r>
          </a:p>
        </p:txBody>
      </p:sp>
      <p:pic>
        <p:nvPicPr>
          <p:cNvPr id="3" name="图片 2">
            <a:extLst>
              <a:ext uri="{FF2B5EF4-FFF2-40B4-BE49-F238E27FC236}">
                <a16:creationId xmlns:a16="http://schemas.microsoft.com/office/drawing/2014/main" id="{6AFA710D-0FBB-4AA6-9EC9-D95F25BC15B9}"/>
              </a:ext>
            </a:extLst>
          </p:cNvPr>
          <p:cNvPicPr>
            <a:picLocks noChangeAspect="1"/>
          </p:cNvPicPr>
          <p:nvPr/>
        </p:nvPicPr>
        <p:blipFill>
          <a:blip r:embed="rId2"/>
          <a:stretch>
            <a:fillRect/>
          </a:stretch>
        </p:blipFill>
        <p:spPr>
          <a:xfrm>
            <a:off x="734103" y="1128177"/>
            <a:ext cx="10723793" cy="5114987"/>
          </a:xfrm>
          <a:prstGeom prst="rect">
            <a:avLst/>
          </a:prstGeom>
        </p:spPr>
      </p:pic>
    </p:spTree>
    <p:extLst>
      <p:ext uri="{BB962C8B-B14F-4D97-AF65-F5344CB8AC3E}">
        <p14:creationId xmlns:p14="http://schemas.microsoft.com/office/powerpoint/2010/main" val="4315107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38EBC8-23C8-423C-885E-6DF76B50FA1E}"/>
              </a:ext>
            </a:extLst>
          </p:cNvPr>
          <p:cNvSpPr>
            <a:spLocks noGrp="1"/>
          </p:cNvSpPr>
          <p:nvPr>
            <p:ph type="title"/>
          </p:nvPr>
        </p:nvSpPr>
        <p:spPr/>
        <p:txBody>
          <a:bodyPr/>
          <a:lstStyle/>
          <a:p>
            <a:r>
              <a:rPr lang="zh-CN" altLang="en-US" dirty="0"/>
              <a:t>好的例子</a:t>
            </a:r>
          </a:p>
        </p:txBody>
      </p:sp>
      <p:pic>
        <p:nvPicPr>
          <p:cNvPr id="4" name="图片 3">
            <a:extLst>
              <a:ext uri="{FF2B5EF4-FFF2-40B4-BE49-F238E27FC236}">
                <a16:creationId xmlns:a16="http://schemas.microsoft.com/office/drawing/2014/main" id="{7974FD67-CA5C-406E-9E45-67285EF6DE0E}"/>
              </a:ext>
            </a:extLst>
          </p:cNvPr>
          <p:cNvPicPr>
            <a:picLocks noChangeAspect="1"/>
          </p:cNvPicPr>
          <p:nvPr/>
        </p:nvPicPr>
        <p:blipFill>
          <a:blip r:embed="rId2"/>
          <a:stretch>
            <a:fillRect/>
          </a:stretch>
        </p:blipFill>
        <p:spPr>
          <a:xfrm>
            <a:off x="259221" y="1235246"/>
            <a:ext cx="11695433" cy="5051254"/>
          </a:xfrm>
          <a:prstGeom prst="rect">
            <a:avLst/>
          </a:prstGeom>
          <a:ln w="28575">
            <a:noFill/>
          </a:ln>
        </p:spPr>
      </p:pic>
    </p:spTree>
    <p:extLst>
      <p:ext uri="{BB962C8B-B14F-4D97-AF65-F5344CB8AC3E}">
        <p14:creationId xmlns:p14="http://schemas.microsoft.com/office/powerpoint/2010/main" val="3568593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运算结果规格化</a:t>
            </a:r>
          </a:p>
        </p:txBody>
      </p:sp>
      <p:sp>
        <p:nvSpPr>
          <p:cNvPr id="3" name="内容占位符 2"/>
          <p:cNvSpPr>
            <a:spLocks noGrp="1"/>
          </p:cNvSpPr>
          <p:nvPr>
            <p:ph idx="1"/>
          </p:nvPr>
        </p:nvSpPr>
        <p:spPr/>
        <p:txBody>
          <a:bodyPr/>
          <a:lstStyle/>
          <a:p>
            <a:pPr eaLnBrk="1" hangingPunct="1"/>
            <a:r>
              <a:rPr lang="en-US" altLang="zh-CN" dirty="0">
                <a:latin typeface="微软雅黑" panose="020B0503020204020204" pitchFamily="34" charset="-122"/>
              </a:rPr>
              <a:t>2</a:t>
            </a:r>
            <a:r>
              <a:rPr lang="en-US" altLang="zh-CN" baseline="70000" dirty="0">
                <a:latin typeface="微软雅黑" panose="020B0503020204020204" pitchFamily="34" charset="-122"/>
              </a:rPr>
              <a:t>7</a:t>
            </a:r>
            <a:r>
              <a:rPr lang="en-US" altLang="zh-CN" dirty="0">
                <a:latin typeface="微软雅黑" panose="020B0503020204020204" pitchFamily="34" charset="-122"/>
              </a:rPr>
              <a:t>*(0.11000) </a:t>
            </a:r>
            <a:r>
              <a:rPr lang="zh-CN" altLang="en-US" dirty="0">
                <a:latin typeface="微软雅黑" panose="020B0503020204020204" pitchFamily="34" charset="-122"/>
              </a:rPr>
              <a:t>也可表示为 </a:t>
            </a:r>
            <a:r>
              <a:rPr lang="en-US" altLang="zh-CN" dirty="0">
                <a:latin typeface="微软雅黑" panose="020B0503020204020204" pitchFamily="34" charset="-122"/>
              </a:rPr>
              <a:t>2</a:t>
            </a:r>
            <a:r>
              <a:rPr lang="en-US" altLang="zh-CN" baseline="70000" dirty="0"/>
              <a:t>8</a:t>
            </a:r>
            <a:r>
              <a:rPr lang="en-US" altLang="zh-CN" dirty="0">
                <a:latin typeface="微软雅黑" panose="020B0503020204020204" pitchFamily="34" charset="-122"/>
              </a:rPr>
              <a:t>*(0.01100)</a:t>
            </a:r>
          </a:p>
          <a:p>
            <a:pPr eaLnBrk="1" hangingPunct="1"/>
            <a:r>
              <a:rPr lang="zh-CN" altLang="en-US" dirty="0">
                <a:latin typeface="微软雅黑" panose="020B0503020204020204" pitchFamily="34" charset="-122"/>
              </a:rPr>
              <a:t>浮点数规格化</a:t>
            </a:r>
            <a:endParaRPr lang="en-US" altLang="zh-CN" dirty="0">
              <a:latin typeface="微软雅黑" panose="020B0503020204020204" pitchFamily="34" charset="-122"/>
            </a:endParaRPr>
          </a:p>
          <a:p>
            <a:pPr lvl="1" eaLnBrk="1" hangingPunct="1"/>
            <a:r>
              <a:rPr lang="zh-CN" altLang="en-US" sz="2400" dirty="0">
                <a:latin typeface="微软雅黑" panose="020B0503020204020204" pitchFamily="34" charset="-122"/>
              </a:rPr>
              <a:t>尾数非零时，要求绝对值≥</a:t>
            </a:r>
            <a:r>
              <a:rPr lang="en-US" altLang="zh-CN" sz="2400" dirty="0">
                <a:latin typeface="微软雅黑" panose="020B0503020204020204" pitchFamily="34" charset="-122"/>
              </a:rPr>
              <a:t>0.5</a:t>
            </a:r>
            <a:r>
              <a:rPr lang="zh-CN" altLang="en-US" sz="2400" dirty="0">
                <a:latin typeface="微软雅黑" panose="020B0503020204020204" pitchFamily="34" charset="-122"/>
              </a:rPr>
              <a:t>，尾数</a:t>
            </a:r>
            <a:r>
              <a:rPr lang="en-US" altLang="zh-CN" sz="2400" dirty="0">
                <a:latin typeface="微软雅黑" panose="020B0503020204020204" pitchFamily="34" charset="-122"/>
              </a:rPr>
              <a:t>MSB=1</a:t>
            </a:r>
          </a:p>
          <a:p>
            <a:pPr lvl="1" eaLnBrk="1" hangingPunct="1"/>
            <a:r>
              <a:rPr lang="zh-CN" altLang="en-US" sz="2400" dirty="0">
                <a:latin typeface="微软雅黑" panose="020B0503020204020204" pitchFamily="34" charset="-122"/>
              </a:rPr>
              <a:t>否则修改阶码并移动尾数，使其满足上述要求</a:t>
            </a:r>
            <a:endParaRPr lang="en-US" altLang="zh-CN" sz="2400" dirty="0">
              <a:latin typeface="微软雅黑" panose="020B0503020204020204" pitchFamily="34" charset="-122"/>
            </a:endParaRPr>
          </a:p>
          <a:p>
            <a:pPr lvl="1" eaLnBrk="1" hangingPunct="1"/>
            <a:r>
              <a:rPr lang="zh-CN" altLang="en-US" sz="2400" dirty="0">
                <a:latin typeface="微软雅黑" panose="020B0503020204020204" pitchFamily="34" charset="-122"/>
              </a:rPr>
              <a:t>目的：保证浮点数的编码唯一性</a:t>
            </a:r>
          </a:p>
          <a:p>
            <a:pPr eaLnBrk="1" hangingPunct="1"/>
            <a:r>
              <a:rPr lang="zh-CN" altLang="en-US" dirty="0">
                <a:latin typeface="微软雅黑" panose="020B0503020204020204" pitchFamily="34" charset="-122"/>
              </a:rPr>
              <a:t>右移以实现规格化   </a:t>
            </a:r>
            <a:r>
              <a:rPr lang="zh-CN" altLang="en-US" dirty="0"/>
              <a:t>向右规格化   </a:t>
            </a:r>
            <a:r>
              <a:rPr lang="zh-CN" altLang="en-US" b="1" dirty="0"/>
              <a:t>右归</a:t>
            </a:r>
            <a:r>
              <a:rPr lang="en-US" altLang="zh-CN" dirty="0"/>
              <a:t>   </a:t>
            </a:r>
            <a:r>
              <a:rPr lang="zh-CN" altLang="en-US" dirty="0"/>
              <a:t>阶码</a:t>
            </a:r>
            <a:r>
              <a:rPr lang="en-US" altLang="zh-CN" dirty="0"/>
              <a:t>+</a:t>
            </a:r>
            <a:endParaRPr lang="zh-CN" altLang="en-US" dirty="0"/>
          </a:p>
          <a:p>
            <a:r>
              <a:rPr lang="zh-CN" altLang="en-US" dirty="0">
                <a:latin typeface="微软雅黑" panose="020B0503020204020204" pitchFamily="34" charset="-122"/>
              </a:rPr>
              <a:t>左移以实现规格化   </a:t>
            </a:r>
            <a:r>
              <a:rPr lang="zh-CN" altLang="en-US" dirty="0"/>
              <a:t>向左规格化   </a:t>
            </a:r>
            <a:r>
              <a:rPr lang="zh-CN" altLang="en-US" b="1" dirty="0"/>
              <a:t>左归 </a:t>
            </a:r>
            <a:r>
              <a:rPr lang="en-US" altLang="zh-CN" dirty="0"/>
              <a:t>  </a:t>
            </a:r>
            <a:r>
              <a:rPr lang="zh-CN" altLang="en-US" dirty="0"/>
              <a:t>阶码</a:t>
            </a:r>
            <a:r>
              <a:rPr lang="en-US" altLang="zh-CN" dirty="0"/>
              <a:t>-</a:t>
            </a:r>
            <a:endParaRPr lang="zh-CN" altLang="en-US" dirty="0"/>
          </a:p>
          <a:p>
            <a:endParaRPr lang="zh-CN" altLang="en-US" dirty="0"/>
          </a:p>
        </p:txBody>
      </p:sp>
    </p:spTree>
    <p:extLst>
      <p:ext uri="{BB962C8B-B14F-4D97-AF65-F5344CB8AC3E}">
        <p14:creationId xmlns:p14="http://schemas.microsoft.com/office/powerpoint/2010/main" val="32380983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实验布局布线建议</a:t>
            </a:r>
          </a:p>
        </p:txBody>
      </p:sp>
      <p:sp>
        <p:nvSpPr>
          <p:cNvPr id="3" name="内容占位符 2"/>
          <p:cNvSpPr>
            <a:spLocks noGrp="1"/>
          </p:cNvSpPr>
          <p:nvPr>
            <p:ph idx="1"/>
          </p:nvPr>
        </p:nvSpPr>
        <p:spPr/>
        <p:txBody>
          <a:bodyPr/>
          <a:lstStyle/>
          <a:p>
            <a:r>
              <a:rPr lang="zh-CN" altLang="en-US" dirty="0"/>
              <a:t>隧道标签</a:t>
            </a:r>
            <a:endParaRPr lang="en-US" altLang="zh-CN" dirty="0"/>
          </a:p>
          <a:p>
            <a:pPr lvl="1"/>
            <a:r>
              <a:rPr lang="zh-CN" altLang="en-US" dirty="0"/>
              <a:t>过多的连线使得电路过于复杂，适度隧道标签</a:t>
            </a:r>
            <a:r>
              <a:rPr lang="zh-CN" altLang="en-US" b="1" dirty="0"/>
              <a:t>有利于调试</a:t>
            </a:r>
            <a:endParaRPr lang="en-US" altLang="zh-CN" b="1" dirty="0"/>
          </a:p>
          <a:p>
            <a:pPr lvl="1"/>
            <a:r>
              <a:rPr lang="zh-CN" altLang="en-US" dirty="0"/>
              <a:t>过度的使用隧道标签使得电路整体</a:t>
            </a:r>
            <a:r>
              <a:rPr lang="zh-CN" altLang="en-US" b="1" dirty="0"/>
              <a:t>可读性较差</a:t>
            </a:r>
            <a:endParaRPr lang="en-US" altLang="zh-CN" b="1" dirty="0"/>
          </a:p>
          <a:p>
            <a:r>
              <a:rPr lang="zh-CN" altLang="en-US" dirty="0"/>
              <a:t>主要数据通路必须连接</a:t>
            </a:r>
            <a:endParaRPr lang="en-US" altLang="zh-CN" dirty="0"/>
          </a:p>
          <a:p>
            <a:pPr lvl="1"/>
            <a:r>
              <a:rPr lang="zh-CN" altLang="en-US" dirty="0"/>
              <a:t>提升电路可读性</a:t>
            </a:r>
            <a:endParaRPr lang="en-US" altLang="zh-CN" dirty="0"/>
          </a:p>
          <a:p>
            <a:r>
              <a:rPr lang="zh-CN" altLang="en-US" dirty="0"/>
              <a:t>适度的模块化封装</a:t>
            </a:r>
            <a:endParaRPr lang="en-US" altLang="zh-CN" dirty="0"/>
          </a:p>
          <a:p>
            <a:pPr lvl="1"/>
            <a:r>
              <a:rPr lang="zh-CN" altLang="en-US" dirty="0"/>
              <a:t>提升电路可读性，可复用性</a:t>
            </a:r>
            <a:endParaRPr lang="en-US" altLang="zh-CN" dirty="0"/>
          </a:p>
          <a:p>
            <a:pPr lvl="1"/>
            <a:r>
              <a:rPr lang="zh-CN" altLang="en-US" dirty="0"/>
              <a:t>但封装层级过多会影响仿真速度</a:t>
            </a:r>
            <a:endParaRPr lang="en-US" altLang="zh-CN" dirty="0"/>
          </a:p>
          <a:p>
            <a:r>
              <a:rPr lang="zh-CN" altLang="en-US" dirty="0"/>
              <a:t>统筹规划，合理布局</a:t>
            </a:r>
            <a:endParaRPr lang="en-US" altLang="zh-CN" dirty="0"/>
          </a:p>
          <a:p>
            <a:pPr lvl="1"/>
            <a:endParaRPr lang="en-US" altLang="zh-CN" dirty="0"/>
          </a:p>
          <a:p>
            <a:pPr lvl="1"/>
            <a:endParaRPr lang="en-US" altLang="zh-CN" dirty="0"/>
          </a:p>
          <a:p>
            <a:pPr lvl="1"/>
            <a:endParaRPr lang="en-US" altLang="zh-CN" dirty="0"/>
          </a:p>
          <a:p>
            <a:endParaRPr lang="en-US" altLang="zh-CN" dirty="0"/>
          </a:p>
          <a:p>
            <a:pPr lvl="1"/>
            <a:endParaRPr lang="zh-CN" altLang="en-US" dirty="0"/>
          </a:p>
        </p:txBody>
      </p:sp>
    </p:spTree>
    <p:extLst>
      <p:ext uri="{BB962C8B-B14F-4D97-AF65-F5344CB8AC3E}">
        <p14:creationId xmlns:p14="http://schemas.microsoft.com/office/powerpoint/2010/main" val="25379558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第三章 知识点总结</a:t>
            </a:r>
          </a:p>
        </p:txBody>
      </p:sp>
      <p:pic>
        <p:nvPicPr>
          <p:cNvPr id="3" name="Picture 2" descr="D:\mindmanager文件\知识点\3章 运算方法与运算器知识点.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3304"/>
            <a:ext cx="12178434" cy="5737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165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图片 1">
            <a:extLst>
              <a:ext uri="{FF2B5EF4-FFF2-40B4-BE49-F238E27FC236}">
                <a16:creationId xmlns:a16="http://schemas.microsoft.com/office/drawing/2014/main" id="{98A32CCD-A7D3-4969-AC7A-C66B9CF73685}"/>
              </a:ext>
            </a:extLst>
          </p:cNvPr>
          <p:cNvPicPr>
            <a:picLocks noChangeAspect="1"/>
          </p:cNvPicPr>
          <p:nvPr/>
        </p:nvPicPr>
        <p:blipFill>
          <a:blip r:embed="rId4"/>
          <a:stretch>
            <a:fillRect/>
          </a:stretch>
        </p:blipFill>
        <p:spPr>
          <a:xfrm>
            <a:off x="675915" y="4805783"/>
            <a:ext cx="7139015" cy="1516250"/>
          </a:xfrm>
          <a:prstGeom prst="rect">
            <a:avLst/>
          </a:prstGeom>
        </p:spPr>
      </p:pic>
      <p:sp>
        <p:nvSpPr>
          <p:cNvPr id="5" name="标题 6">
            <a:extLst>
              <a:ext uri="{FF2B5EF4-FFF2-40B4-BE49-F238E27FC236}">
                <a16:creationId xmlns:a16="http://schemas.microsoft.com/office/drawing/2014/main" id="{98412105-7B32-4045-BF1F-FB35E8E9DDE3}"/>
              </a:ext>
            </a:extLst>
          </p:cNvPr>
          <p:cNvSpPr>
            <a:spLocks noGrp="1"/>
          </p:cNvSpPr>
          <p:nvPr>
            <p:ph type="ctrTitle"/>
          </p:nvPr>
        </p:nvSpPr>
        <p:spPr>
          <a:xfrm>
            <a:off x="1112627" y="2693379"/>
            <a:ext cx="4082539" cy="767764"/>
          </a:xfrm>
        </p:spPr>
        <p:txBody>
          <a:bodyPr>
            <a:noAutofit/>
          </a:bodyPr>
          <a:lstStyle/>
          <a:p>
            <a:r>
              <a:rPr lang="en-US" altLang="zh-CN" sz="5400" dirty="0">
                <a:solidFill>
                  <a:srgbClr val="6EFDF6"/>
                </a:solidFill>
                <a:latin typeface="Algerian" panose="04020705040A02060702" pitchFamily="82" charset="0"/>
              </a:rPr>
              <a:t>Thanks</a:t>
            </a:r>
            <a:endParaRPr lang="zh-CN" altLang="en-US" sz="5400" dirty="0">
              <a:solidFill>
                <a:srgbClr val="6EFDF6"/>
              </a:solidFill>
              <a:latin typeface="Algerian" panose="04020705040A02060702" pitchFamily="82" charset="0"/>
            </a:endParaRPr>
          </a:p>
        </p:txBody>
      </p:sp>
    </p:spTree>
    <p:extLst>
      <p:ext uri="{BB962C8B-B14F-4D97-AF65-F5344CB8AC3E}">
        <p14:creationId xmlns:p14="http://schemas.microsoft.com/office/powerpoint/2010/main" val="3267362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规格化形式</a:t>
            </a:r>
            <a:endParaRPr lang="zh-CN" altLang="en-US" dirty="0"/>
          </a:p>
        </p:txBody>
      </p:sp>
      <p:sp>
        <p:nvSpPr>
          <p:cNvPr id="3" name="内容占位符 2"/>
          <p:cNvSpPr>
            <a:spLocks noGrp="1"/>
          </p:cNvSpPr>
          <p:nvPr>
            <p:ph idx="1"/>
          </p:nvPr>
        </p:nvSpPr>
        <p:spPr>
          <a:xfrm>
            <a:off x="487822" y="942764"/>
            <a:ext cx="11229696" cy="2555404"/>
          </a:xfrm>
        </p:spPr>
        <p:txBody>
          <a:bodyPr/>
          <a:lstStyle/>
          <a:p>
            <a:pPr algn="l" eaLnBrk="1" hangingPunct="1">
              <a:lnSpc>
                <a:spcPct val="130000"/>
              </a:lnSpc>
            </a:pPr>
            <a:r>
              <a:rPr lang="zh-CN" altLang="en-US" dirty="0">
                <a:latin typeface="Arial Rounded MT Bold" panose="020F0704030504030204" pitchFamily="34" charset="0"/>
                <a:cs typeface="Courier New" panose="02070309020205020404" pitchFamily="49" charset="0"/>
              </a:rPr>
              <a:t>真值规格化数</a:t>
            </a:r>
            <a:r>
              <a:rPr lang="zh-CN" altLang="en-US" b="1" dirty="0">
                <a:latin typeface="Arial Rounded MT Bold" panose="020F0704030504030204" pitchFamily="34" charset="0"/>
                <a:cs typeface="Courier New" panose="02070309020205020404" pitchFamily="49" charset="0"/>
              </a:rPr>
              <a:t>      </a:t>
            </a:r>
            <a:r>
              <a:rPr lang="en-US" altLang="zh-CN" b="1" dirty="0">
                <a:latin typeface="Arial Rounded MT Bold" panose="020F0704030504030204" pitchFamily="34" charset="0"/>
                <a:cs typeface="Courier New" panose="02070309020205020404" pitchFamily="49" charset="0"/>
              </a:rPr>
              <a:t>0.1XXXX   -0.1XXXX</a:t>
            </a:r>
          </a:p>
          <a:p>
            <a:pPr algn="l" eaLnBrk="1" hangingPunct="1">
              <a:lnSpc>
                <a:spcPct val="130000"/>
              </a:lnSpc>
            </a:pPr>
            <a:r>
              <a:rPr lang="zh-CN" altLang="en-US" dirty="0">
                <a:latin typeface="Arial Rounded MT Bold" panose="020F0704030504030204" pitchFamily="34" charset="0"/>
                <a:cs typeface="Courier New" panose="02070309020205020404" pitchFamily="49" charset="0"/>
              </a:rPr>
              <a:t>原码规格化数</a:t>
            </a:r>
            <a:r>
              <a:rPr lang="zh-CN" altLang="en-US" b="1" dirty="0">
                <a:latin typeface="Arial Rounded MT Bold" panose="020F0704030504030204" pitchFamily="34" charset="0"/>
                <a:cs typeface="Courier New" panose="02070309020205020404" pitchFamily="49" charset="0"/>
              </a:rPr>
              <a:t>      </a:t>
            </a:r>
            <a:r>
              <a:rPr lang="en-US" altLang="zh-CN" b="1" dirty="0">
                <a:latin typeface="Arial Rounded MT Bold" panose="020F0704030504030204" pitchFamily="34" charset="0"/>
                <a:cs typeface="Courier New" panose="02070309020205020404" pitchFamily="49" charset="0"/>
              </a:rPr>
              <a:t>0.1XXXX    1.1XXXX</a:t>
            </a:r>
          </a:p>
          <a:p>
            <a:pPr algn="l" eaLnBrk="1" hangingPunct="1">
              <a:lnSpc>
                <a:spcPct val="130000"/>
              </a:lnSpc>
            </a:pPr>
            <a:r>
              <a:rPr lang="zh-CN" altLang="en-US" dirty="0">
                <a:latin typeface="Arial Rounded MT Bold" panose="020F0704030504030204" pitchFamily="34" charset="0"/>
                <a:cs typeface="Courier New" panose="02070309020205020404" pitchFamily="49" charset="0"/>
              </a:rPr>
              <a:t>补码规格化数</a:t>
            </a:r>
            <a:r>
              <a:rPr lang="zh-CN" altLang="en-US" b="1" dirty="0">
                <a:latin typeface="Arial Rounded MT Bold" panose="020F0704030504030204" pitchFamily="34" charset="0"/>
                <a:cs typeface="Courier New" panose="02070309020205020404" pitchFamily="49" charset="0"/>
              </a:rPr>
              <a:t>      </a:t>
            </a:r>
            <a:r>
              <a:rPr lang="en-US" altLang="zh-CN" b="1" dirty="0">
                <a:latin typeface="Arial Rounded MT Bold" panose="020F0704030504030204" pitchFamily="34" charset="0"/>
                <a:cs typeface="Courier New" panose="02070309020205020404" pitchFamily="49" charset="0"/>
              </a:rPr>
              <a:t>00.1XXXX  11.0XXXX</a:t>
            </a:r>
          </a:p>
          <a:p>
            <a:pPr algn="l" eaLnBrk="1" hangingPunct="1">
              <a:lnSpc>
                <a:spcPct val="130000"/>
              </a:lnSpc>
            </a:pPr>
            <a:r>
              <a:rPr lang="zh-CN" altLang="en-US" dirty="0">
                <a:latin typeface="Arial Rounded MT Bold" panose="020F0704030504030204" pitchFamily="34" charset="0"/>
                <a:cs typeface="Courier New" panose="02070309020205020404" pitchFamily="49" charset="0"/>
              </a:rPr>
              <a:t>补码非规格化数</a:t>
            </a:r>
            <a:r>
              <a:rPr lang="zh-CN" altLang="en-US" b="1" dirty="0">
                <a:latin typeface="Arial Rounded MT Bold" panose="020F0704030504030204" pitchFamily="34" charset="0"/>
                <a:cs typeface="Courier New" panose="02070309020205020404" pitchFamily="49" charset="0"/>
              </a:rPr>
              <a:t>  </a:t>
            </a:r>
            <a:r>
              <a:rPr lang="en-US" altLang="zh-CN" b="1" dirty="0">
                <a:solidFill>
                  <a:srgbClr val="C00000"/>
                </a:solidFill>
                <a:latin typeface="Arial Rounded MT Bold" panose="020F0704030504030204" pitchFamily="34" charset="0"/>
                <a:cs typeface="Courier New" panose="02070309020205020404" pitchFamily="49" charset="0"/>
              </a:rPr>
              <a:t>00.0XXXX  11.1XXXX  01.XXXXX  10.XXXXX</a:t>
            </a:r>
            <a:endParaRPr lang="en-US" altLang="zh-CN" b="1" dirty="0">
              <a:solidFill>
                <a:srgbClr val="C00000"/>
              </a:solidFill>
              <a:latin typeface="Courier New" panose="02070309020205020404" pitchFamily="49" charset="0"/>
              <a:cs typeface="Courier New" panose="02070309020205020404" pitchFamily="49" charset="0"/>
            </a:endParaRPr>
          </a:p>
        </p:txBody>
      </p:sp>
      <p:grpSp>
        <p:nvGrpSpPr>
          <p:cNvPr id="16" name="Group 16">
            <a:extLst>
              <a:ext uri="{FF2B5EF4-FFF2-40B4-BE49-F238E27FC236}">
                <a16:creationId xmlns:a16="http://schemas.microsoft.com/office/drawing/2014/main" id="{348DE878-4A47-4C3B-A819-A4D0D7CCF57C}"/>
              </a:ext>
            </a:extLst>
          </p:cNvPr>
          <p:cNvGrpSpPr>
            <a:grpSpLocks/>
          </p:cNvGrpSpPr>
          <p:nvPr/>
        </p:nvGrpSpPr>
        <p:grpSpPr bwMode="auto">
          <a:xfrm>
            <a:off x="3117624" y="3884034"/>
            <a:ext cx="1663700" cy="588962"/>
            <a:chOff x="57150" y="0"/>
            <a:chExt cx="1663701" cy="589002"/>
          </a:xfrm>
          <a:solidFill>
            <a:srgbClr val="00B050"/>
          </a:solidFill>
        </p:grpSpPr>
        <p:sp>
          <p:nvSpPr>
            <p:cNvPr id="17" name="右大括号 18">
              <a:extLst>
                <a:ext uri="{FF2B5EF4-FFF2-40B4-BE49-F238E27FC236}">
                  <a16:creationId xmlns:a16="http://schemas.microsoft.com/office/drawing/2014/main" id="{AE0B4213-2011-4C1A-BE65-26F537C9B343}"/>
                </a:ext>
              </a:extLst>
            </p:cNvPr>
            <p:cNvSpPr>
              <a:spLocks/>
            </p:cNvSpPr>
            <p:nvPr/>
          </p:nvSpPr>
          <p:spPr bwMode="auto">
            <a:xfrm rot="-5400000">
              <a:off x="739848" y="-164989"/>
              <a:ext cx="268287" cy="1239696"/>
            </a:xfrm>
            <a:prstGeom prst="rightBrace">
              <a:avLst>
                <a:gd name="adj1" fmla="val 8343"/>
                <a:gd name="adj2" fmla="val 50000"/>
              </a:avLst>
            </a:prstGeom>
            <a:grpFill/>
            <a:ln w="9525">
              <a:solidFill>
                <a:schemeClr val="tx1"/>
              </a:solidFill>
              <a:round/>
              <a:headEnd/>
              <a:tailEnd/>
            </a:ln>
          </p:spPr>
          <p:txBody>
            <a:bodyPr wrap="none" tIns="72000" anchor="ctr"/>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400" dirty="0">
                <a:solidFill>
                  <a:srgbClr val="FF3300"/>
                </a:solidFill>
                <a:latin typeface="Arial" panose="020B0604020202020204" pitchFamily="34" charset="0"/>
                <a:ea typeface="微软雅黑" panose="020B0503020204020204" pitchFamily="34" charset="-122"/>
              </a:endParaRPr>
            </a:p>
          </p:txBody>
        </p:sp>
        <p:sp>
          <p:nvSpPr>
            <p:cNvPr id="18" name="TextBox 15">
              <a:extLst>
                <a:ext uri="{FF2B5EF4-FFF2-40B4-BE49-F238E27FC236}">
                  <a16:creationId xmlns:a16="http://schemas.microsoft.com/office/drawing/2014/main" id="{D84F98B4-775A-4239-BA68-D9CAF6F94E9C}"/>
                </a:ext>
              </a:extLst>
            </p:cNvPr>
            <p:cNvSpPr txBox="1">
              <a:spLocks noChangeArrowheads="1"/>
            </p:cNvSpPr>
            <p:nvPr/>
          </p:nvSpPr>
          <p:spPr bwMode="auto">
            <a:xfrm>
              <a:off x="57150" y="0"/>
              <a:ext cx="1663701" cy="3016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zh-CN" altLang="en-US" sz="1700" dirty="0">
                  <a:ea typeface="微软雅黑" panose="020B0503020204020204" pitchFamily="34" charset="-122"/>
                </a:rPr>
                <a:t>原码规格化数</a:t>
              </a:r>
              <a:endParaRPr lang="zh-CN" altLang="en-US" sz="1700" baseline="30000" dirty="0">
                <a:ea typeface="微软雅黑" panose="020B0503020204020204" pitchFamily="34" charset="-122"/>
              </a:endParaRPr>
            </a:p>
          </p:txBody>
        </p:sp>
      </p:grpSp>
      <p:grpSp>
        <p:nvGrpSpPr>
          <p:cNvPr id="19" name="Group 19">
            <a:extLst>
              <a:ext uri="{FF2B5EF4-FFF2-40B4-BE49-F238E27FC236}">
                <a16:creationId xmlns:a16="http://schemas.microsoft.com/office/drawing/2014/main" id="{C0A27911-3F61-4424-8739-CD0E5FC13308}"/>
              </a:ext>
            </a:extLst>
          </p:cNvPr>
          <p:cNvGrpSpPr>
            <a:grpSpLocks/>
          </p:cNvGrpSpPr>
          <p:nvPr/>
        </p:nvGrpSpPr>
        <p:grpSpPr bwMode="auto">
          <a:xfrm>
            <a:off x="6286275" y="3884035"/>
            <a:ext cx="2754313" cy="574678"/>
            <a:chOff x="-85734" y="0"/>
            <a:chExt cx="2754499" cy="574715"/>
          </a:xfrm>
        </p:grpSpPr>
        <p:sp>
          <p:nvSpPr>
            <p:cNvPr id="20" name="右大括号 21">
              <a:extLst>
                <a:ext uri="{FF2B5EF4-FFF2-40B4-BE49-F238E27FC236}">
                  <a16:creationId xmlns:a16="http://schemas.microsoft.com/office/drawing/2014/main" id="{ECEA3A1F-00B4-4885-B515-1307A5EC4DDE}"/>
                </a:ext>
              </a:extLst>
            </p:cNvPr>
            <p:cNvSpPr>
              <a:spLocks/>
            </p:cNvSpPr>
            <p:nvPr/>
          </p:nvSpPr>
          <p:spPr bwMode="auto">
            <a:xfrm rot="16200000">
              <a:off x="1159912" y="-179276"/>
              <a:ext cx="268287" cy="1239696"/>
            </a:xfrm>
            <a:prstGeom prst="rightBrace">
              <a:avLst>
                <a:gd name="adj1" fmla="val 8343"/>
                <a:gd name="adj2" fmla="val 50000"/>
              </a:avLst>
            </a:prstGeom>
            <a:solidFill>
              <a:srgbClr val="00B050"/>
            </a:solidFill>
            <a:ln w="9525">
              <a:solidFill>
                <a:schemeClr val="tx1"/>
              </a:solidFill>
              <a:round/>
              <a:headEnd/>
              <a:tailEnd/>
            </a:ln>
          </p:spPr>
          <p:txBody>
            <a:bodyPr wrap="none" tIns="72000" anchor="ctr"/>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400" dirty="0">
                <a:solidFill>
                  <a:srgbClr val="FF3300"/>
                </a:solidFill>
                <a:latin typeface="Arial" panose="020B0604020202020204" pitchFamily="34" charset="0"/>
                <a:ea typeface="微软雅黑" panose="020B0503020204020204" pitchFamily="34" charset="-122"/>
              </a:endParaRPr>
            </a:p>
          </p:txBody>
        </p:sp>
        <p:sp>
          <p:nvSpPr>
            <p:cNvPr id="21" name="TextBox 15">
              <a:extLst>
                <a:ext uri="{FF2B5EF4-FFF2-40B4-BE49-F238E27FC236}">
                  <a16:creationId xmlns:a16="http://schemas.microsoft.com/office/drawing/2014/main" id="{9125F33F-7A0B-4F4C-9A92-DA414E667322}"/>
                </a:ext>
              </a:extLst>
            </p:cNvPr>
            <p:cNvSpPr txBox="1">
              <a:spLocks noChangeArrowheads="1"/>
            </p:cNvSpPr>
            <p:nvPr/>
          </p:nvSpPr>
          <p:spPr bwMode="auto">
            <a:xfrm>
              <a:off x="-85734" y="0"/>
              <a:ext cx="2754499" cy="301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zh-CN" altLang="en-US" sz="1700" dirty="0">
                  <a:ea typeface="微软雅黑" panose="020B0503020204020204" pitchFamily="34" charset="-122"/>
                </a:rPr>
                <a:t>原码规格化数</a:t>
              </a:r>
              <a:endParaRPr lang="zh-CN" altLang="en-US" sz="1700" baseline="30000" dirty="0">
                <a:ea typeface="微软雅黑" panose="020B0503020204020204" pitchFamily="34" charset="-122"/>
              </a:endParaRPr>
            </a:p>
          </p:txBody>
        </p:sp>
      </p:grpSp>
      <p:grpSp>
        <p:nvGrpSpPr>
          <p:cNvPr id="58" name="组合 57">
            <a:extLst>
              <a:ext uri="{FF2B5EF4-FFF2-40B4-BE49-F238E27FC236}">
                <a16:creationId xmlns:a16="http://schemas.microsoft.com/office/drawing/2014/main" id="{CBB6E0AA-8BD1-4A2C-8B42-CABA7199E25A}"/>
              </a:ext>
            </a:extLst>
          </p:cNvPr>
          <p:cNvGrpSpPr/>
          <p:nvPr/>
        </p:nvGrpSpPr>
        <p:grpSpPr>
          <a:xfrm>
            <a:off x="2084163" y="4472996"/>
            <a:ext cx="7577137" cy="582614"/>
            <a:chOff x="1841557" y="4472996"/>
            <a:chExt cx="7577137" cy="582614"/>
          </a:xfrm>
          <a:effectLst/>
        </p:grpSpPr>
        <p:cxnSp>
          <p:nvCxnSpPr>
            <p:cNvPr id="4" name="直接箭头连接符 5">
              <a:extLst>
                <a:ext uri="{FF2B5EF4-FFF2-40B4-BE49-F238E27FC236}">
                  <a16:creationId xmlns:a16="http://schemas.microsoft.com/office/drawing/2014/main" id="{0024E557-2419-4474-A314-777FF8E5A45C}"/>
                </a:ext>
              </a:extLst>
            </p:cNvPr>
            <p:cNvCxnSpPr>
              <a:cxnSpLocks noChangeShapeType="1"/>
            </p:cNvCxnSpPr>
            <p:nvPr/>
          </p:nvCxnSpPr>
          <p:spPr bwMode="auto">
            <a:xfrm flipV="1">
              <a:off x="1841557" y="4568246"/>
              <a:ext cx="7577137" cy="12700"/>
            </a:xfrm>
            <a:prstGeom prst="straightConnector1">
              <a:avLst/>
            </a:prstGeom>
            <a:noFill/>
            <a:ln w="25400">
              <a:solidFill>
                <a:schemeClr val="tx1"/>
              </a:solidFill>
              <a:round/>
              <a:headEnd/>
              <a:tailEnd type="arrow" w="med" len="med"/>
            </a:ln>
            <a:effectLst/>
            <a:extLst>
              <a:ext uri="{909E8E84-426E-40DD-AFC4-6F175D3DCCD1}">
                <a14:hiddenFill xmlns:a14="http://schemas.microsoft.com/office/drawing/2010/main">
                  <a:noFill/>
                </a14:hiddenFill>
              </a:ext>
            </a:extLst>
          </p:spPr>
        </p:cxnSp>
        <p:sp>
          <p:nvSpPr>
            <p:cNvPr id="5" name="TextBox 12">
              <a:extLst>
                <a:ext uri="{FF2B5EF4-FFF2-40B4-BE49-F238E27FC236}">
                  <a16:creationId xmlns:a16="http://schemas.microsoft.com/office/drawing/2014/main" id="{7A462BBB-5FD3-44F1-8CB8-BBD7E9482317}"/>
                </a:ext>
              </a:extLst>
            </p:cNvPr>
            <p:cNvSpPr txBox="1">
              <a:spLocks noChangeArrowheads="1"/>
            </p:cNvSpPr>
            <p:nvPr/>
          </p:nvSpPr>
          <p:spPr bwMode="auto">
            <a:xfrm>
              <a:off x="5376918" y="4753985"/>
              <a:ext cx="374650" cy="301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en-US" altLang="zh-CN" sz="1700" dirty="0">
                  <a:solidFill>
                    <a:srgbClr val="C00000"/>
                  </a:solidFill>
                  <a:ea typeface="微软雅黑" panose="020B0503020204020204" pitchFamily="34" charset="-122"/>
                </a:rPr>
                <a:t>0</a:t>
              </a:r>
              <a:endParaRPr lang="zh-CN" altLang="en-US" sz="1700" dirty="0">
                <a:solidFill>
                  <a:srgbClr val="C00000"/>
                </a:solidFill>
                <a:ea typeface="微软雅黑" panose="020B0503020204020204" pitchFamily="34" charset="-122"/>
              </a:endParaRPr>
            </a:p>
          </p:txBody>
        </p:sp>
        <p:sp>
          <p:nvSpPr>
            <p:cNvPr id="6" name="TextBox 13">
              <a:extLst>
                <a:ext uri="{FF2B5EF4-FFF2-40B4-BE49-F238E27FC236}">
                  <a16:creationId xmlns:a16="http://schemas.microsoft.com/office/drawing/2014/main" id="{F33C4AA3-0897-4453-ADA8-94E4CC2BCA09}"/>
                </a:ext>
              </a:extLst>
            </p:cNvPr>
            <p:cNvSpPr txBox="1">
              <a:spLocks noChangeArrowheads="1"/>
            </p:cNvSpPr>
            <p:nvPr/>
          </p:nvSpPr>
          <p:spPr bwMode="auto">
            <a:xfrm>
              <a:off x="6440543" y="4753985"/>
              <a:ext cx="76993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en-US" altLang="zh-CN" sz="1700" dirty="0">
                  <a:ea typeface="微软雅黑" panose="020B0503020204020204" pitchFamily="34" charset="-122"/>
                </a:rPr>
                <a:t>2</a:t>
              </a:r>
              <a:r>
                <a:rPr lang="en-US" altLang="zh-CN" sz="1700" baseline="30000" dirty="0">
                  <a:ea typeface="微软雅黑" panose="020B0503020204020204" pitchFamily="34" charset="-122"/>
                </a:rPr>
                <a:t>-1</a:t>
              </a:r>
              <a:endParaRPr lang="zh-CN" altLang="en-US" sz="1700" baseline="30000" dirty="0">
                <a:ea typeface="微软雅黑" panose="020B0503020204020204" pitchFamily="34" charset="-122"/>
              </a:endParaRPr>
            </a:p>
          </p:txBody>
        </p:sp>
        <p:sp>
          <p:nvSpPr>
            <p:cNvPr id="7" name="TextBox 16">
              <a:extLst>
                <a:ext uri="{FF2B5EF4-FFF2-40B4-BE49-F238E27FC236}">
                  <a16:creationId xmlns:a16="http://schemas.microsoft.com/office/drawing/2014/main" id="{27E30EF2-E8DF-4AF1-9350-6BD91DF2C541}"/>
                </a:ext>
              </a:extLst>
            </p:cNvPr>
            <p:cNvSpPr txBox="1">
              <a:spLocks noChangeArrowheads="1"/>
            </p:cNvSpPr>
            <p:nvPr/>
          </p:nvSpPr>
          <p:spPr bwMode="auto">
            <a:xfrm>
              <a:off x="7637519" y="4753985"/>
              <a:ext cx="8096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en-US" altLang="zh-CN" sz="1700" dirty="0">
                  <a:ea typeface="微软雅黑" panose="020B0503020204020204" pitchFamily="34" charset="-122"/>
                </a:rPr>
                <a:t>1</a:t>
              </a:r>
              <a:endParaRPr lang="zh-CN" altLang="en-US" sz="1700" baseline="30000" dirty="0">
                <a:ea typeface="微软雅黑" panose="020B0503020204020204" pitchFamily="34" charset="-122"/>
              </a:endParaRPr>
            </a:p>
          </p:txBody>
        </p:sp>
        <p:sp>
          <p:nvSpPr>
            <p:cNvPr id="8" name="TextBox 17">
              <a:extLst>
                <a:ext uri="{FF2B5EF4-FFF2-40B4-BE49-F238E27FC236}">
                  <a16:creationId xmlns:a16="http://schemas.microsoft.com/office/drawing/2014/main" id="{6A861829-35E5-4D69-85D5-E53A16B93430}"/>
                </a:ext>
              </a:extLst>
            </p:cNvPr>
            <p:cNvSpPr txBox="1">
              <a:spLocks noChangeArrowheads="1"/>
            </p:cNvSpPr>
            <p:nvPr/>
          </p:nvSpPr>
          <p:spPr bwMode="auto">
            <a:xfrm>
              <a:off x="3875143" y="4753985"/>
              <a:ext cx="9144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en-US" altLang="zh-CN" sz="1700" dirty="0">
                  <a:solidFill>
                    <a:srgbClr val="0000FF"/>
                  </a:solidFill>
                  <a:ea typeface="微软雅黑" panose="020B0503020204020204" pitchFamily="34" charset="-122"/>
                </a:rPr>
                <a:t>-2</a:t>
              </a:r>
              <a:r>
                <a:rPr lang="en-US" altLang="zh-CN" sz="1700" baseline="30000" dirty="0">
                  <a:solidFill>
                    <a:srgbClr val="0000FF"/>
                  </a:solidFill>
                  <a:ea typeface="微软雅黑" panose="020B0503020204020204" pitchFamily="34" charset="-122"/>
                </a:rPr>
                <a:t>-1</a:t>
              </a:r>
              <a:endParaRPr lang="zh-CN" altLang="en-US" sz="1700" baseline="30000" dirty="0">
                <a:solidFill>
                  <a:srgbClr val="0000FF"/>
                </a:solidFill>
                <a:ea typeface="微软雅黑" panose="020B0503020204020204" pitchFamily="34" charset="-122"/>
              </a:endParaRPr>
            </a:p>
          </p:txBody>
        </p:sp>
        <p:sp>
          <p:nvSpPr>
            <p:cNvPr id="9" name="TextBox 17">
              <a:extLst>
                <a:ext uri="{FF2B5EF4-FFF2-40B4-BE49-F238E27FC236}">
                  <a16:creationId xmlns:a16="http://schemas.microsoft.com/office/drawing/2014/main" id="{0FD0EE33-2CB7-4D33-A99E-EFAB7A595361}"/>
                </a:ext>
              </a:extLst>
            </p:cNvPr>
            <p:cNvSpPr txBox="1">
              <a:spLocks noChangeArrowheads="1"/>
            </p:cNvSpPr>
            <p:nvPr/>
          </p:nvSpPr>
          <p:spPr bwMode="auto">
            <a:xfrm>
              <a:off x="2567043" y="4753985"/>
              <a:ext cx="9144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en-US" altLang="zh-CN" sz="1700" dirty="0">
                  <a:solidFill>
                    <a:srgbClr val="0000FF"/>
                  </a:solidFill>
                  <a:ea typeface="微软雅黑" panose="020B0503020204020204" pitchFamily="34" charset="-122"/>
                </a:rPr>
                <a:t>-1</a:t>
              </a:r>
              <a:endParaRPr lang="zh-CN" altLang="en-US" sz="1700" baseline="30000" dirty="0">
                <a:solidFill>
                  <a:srgbClr val="0000FF"/>
                </a:solidFill>
                <a:ea typeface="微软雅黑" panose="020B0503020204020204" pitchFamily="34" charset="-122"/>
              </a:endParaRPr>
            </a:p>
          </p:txBody>
        </p:sp>
        <p:cxnSp>
          <p:nvCxnSpPr>
            <p:cNvPr id="10" name="直接连接符 11">
              <a:extLst>
                <a:ext uri="{FF2B5EF4-FFF2-40B4-BE49-F238E27FC236}">
                  <a16:creationId xmlns:a16="http://schemas.microsoft.com/office/drawing/2014/main" id="{5C655E28-B35F-4E7B-AD99-455E4A934D86}"/>
                </a:ext>
              </a:extLst>
            </p:cNvPr>
            <p:cNvCxnSpPr>
              <a:cxnSpLocks noChangeShapeType="1"/>
            </p:cNvCxnSpPr>
            <p:nvPr/>
          </p:nvCxnSpPr>
          <p:spPr bwMode="auto">
            <a:xfrm>
              <a:off x="5561068" y="4479346"/>
              <a:ext cx="0" cy="165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cxnSp>
          <p:nvCxnSpPr>
            <p:cNvPr id="11" name="直接连接符 12">
              <a:extLst>
                <a:ext uri="{FF2B5EF4-FFF2-40B4-BE49-F238E27FC236}">
                  <a16:creationId xmlns:a16="http://schemas.microsoft.com/office/drawing/2014/main" id="{CB6BC26C-BBCC-40EB-AB27-1021B6D2BE0E}"/>
                </a:ext>
              </a:extLst>
            </p:cNvPr>
            <p:cNvCxnSpPr>
              <a:cxnSpLocks noChangeShapeType="1"/>
            </p:cNvCxnSpPr>
            <p:nvPr/>
          </p:nvCxnSpPr>
          <p:spPr bwMode="auto">
            <a:xfrm>
              <a:off x="6788206" y="4479346"/>
              <a:ext cx="0"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2" name="直接连接符 13">
              <a:extLst>
                <a:ext uri="{FF2B5EF4-FFF2-40B4-BE49-F238E27FC236}">
                  <a16:creationId xmlns:a16="http://schemas.microsoft.com/office/drawing/2014/main" id="{8B86E91A-C333-480D-8C04-7B0099FA3C9C}"/>
                </a:ext>
              </a:extLst>
            </p:cNvPr>
            <p:cNvCxnSpPr>
              <a:cxnSpLocks noChangeShapeType="1"/>
            </p:cNvCxnSpPr>
            <p:nvPr/>
          </p:nvCxnSpPr>
          <p:spPr bwMode="auto">
            <a:xfrm>
              <a:off x="8043918" y="4472996"/>
              <a:ext cx="0"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3" name="直接连接符 14">
              <a:extLst>
                <a:ext uri="{FF2B5EF4-FFF2-40B4-BE49-F238E27FC236}">
                  <a16:creationId xmlns:a16="http://schemas.microsoft.com/office/drawing/2014/main" id="{10169FBE-12EF-45EC-9A44-EC82ED0CD420}"/>
                </a:ext>
              </a:extLst>
            </p:cNvPr>
            <p:cNvCxnSpPr>
              <a:cxnSpLocks noChangeShapeType="1"/>
            </p:cNvCxnSpPr>
            <p:nvPr/>
          </p:nvCxnSpPr>
          <p:spPr bwMode="auto">
            <a:xfrm>
              <a:off x="3067106" y="4490459"/>
              <a:ext cx="0"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4" name="直接连接符 15">
              <a:extLst>
                <a:ext uri="{FF2B5EF4-FFF2-40B4-BE49-F238E27FC236}">
                  <a16:creationId xmlns:a16="http://schemas.microsoft.com/office/drawing/2014/main" id="{339C34F6-E8A4-4629-82F4-D977C361030D}"/>
                </a:ext>
              </a:extLst>
            </p:cNvPr>
            <p:cNvCxnSpPr>
              <a:cxnSpLocks noChangeShapeType="1"/>
            </p:cNvCxnSpPr>
            <p:nvPr/>
          </p:nvCxnSpPr>
          <p:spPr bwMode="auto">
            <a:xfrm>
              <a:off x="4322818" y="4484109"/>
              <a:ext cx="0"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5" name="椭圆 16">
              <a:extLst>
                <a:ext uri="{FF2B5EF4-FFF2-40B4-BE49-F238E27FC236}">
                  <a16:creationId xmlns:a16="http://schemas.microsoft.com/office/drawing/2014/main" id="{E7031008-A8A3-4BA7-A36F-DA77E9B5103A}"/>
                </a:ext>
              </a:extLst>
            </p:cNvPr>
            <p:cNvSpPr>
              <a:spLocks noChangeArrowheads="1"/>
            </p:cNvSpPr>
            <p:nvPr/>
          </p:nvSpPr>
          <p:spPr bwMode="auto">
            <a:xfrm>
              <a:off x="7994706" y="4517446"/>
              <a:ext cx="101600" cy="101600"/>
            </a:xfrm>
            <a:prstGeom prst="ellipse">
              <a:avLst/>
            </a:prstGeom>
            <a:solidFill>
              <a:schemeClr val="bg1"/>
            </a:solidFill>
            <a:ln w="9525">
              <a:solidFill>
                <a:schemeClr val="tx1"/>
              </a:solidFill>
              <a:round/>
              <a:headEnd/>
              <a:tailEnd/>
            </a:ln>
          </p:spPr>
          <p:txBody>
            <a:bodyPr wrap="none" tIns="72000" anchor="ctr"/>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400" dirty="0">
                <a:solidFill>
                  <a:srgbClr val="FF3300"/>
                </a:solidFill>
                <a:latin typeface="Arial" panose="020B0604020202020204" pitchFamily="34" charset="0"/>
                <a:ea typeface="微软雅黑" panose="020B0503020204020204" pitchFamily="34" charset="-122"/>
              </a:endParaRPr>
            </a:p>
          </p:txBody>
        </p:sp>
        <p:sp>
          <p:nvSpPr>
            <p:cNvPr id="22" name="椭圆 23">
              <a:extLst>
                <a:ext uri="{FF2B5EF4-FFF2-40B4-BE49-F238E27FC236}">
                  <a16:creationId xmlns:a16="http://schemas.microsoft.com/office/drawing/2014/main" id="{7B0CDCDD-E012-4042-83F6-6628FA4C0563}"/>
                </a:ext>
              </a:extLst>
            </p:cNvPr>
            <p:cNvSpPr>
              <a:spLocks noChangeArrowheads="1"/>
            </p:cNvSpPr>
            <p:nvPr/>
          </p:nvSpPr>
          <p:spPr bwMode="auto">
            <a:xfrm>
              <a:off x="3016306" y="4530146"/>
              <a:ext cx="101600" cy="101600"/>
            </a:xfrm>
            <a:prstGeom prst="ellipse">
              <a:avLst/>
            </a:prstGeom>
            <a:solidFill>
              <a:schemeClr val="bg1"/>
            </a:solidFill>
            <a:ln w="9525">
              <a:solidFill>
                <a:schemeClr val="tx1"/>
              </a:solidFill>
              <a:round/>
              <a:headEnd/>
              <a:tailEnd/>
            </a:ln>
          </p:spPr>
          <p:txBody>
            <a:bodyPr wrap="none" tIns="72000" anchor="ctr"/>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400" dirty="0">
                <a:solidFill>
                  <a:srgbClr val="FF3300"/>
                </a:solidFill>
                <a:latin typeface="Arial" panose="020B0604020202020204" pitchFamily="34" charset="0"/>
                <a:ea typeface="微软雅黑" panose="020B0503020204020204" pitchFamily="34" charset="-122"/>
              </a:endParaRPr>
            </a:p>
          </p:txBody>
        </p:sp>
      </p:grpSp>
      <p:grpSp>
        <p:nvGrpSpPr>
          <p:cNvPr id="23" name="Group 23">
            <a:extLst>
              <a:ext uri="{FF2B5EF4-FFF2-40B4-BE49-F238E27FC236}">
                <a16:creationId xmlns:a16="http://schemas.microsoft.com/office/drawing/2014/main" id="{DB3B87E5-3D8B-4B66-ADDF-79B1AAC8750B}"/>
              </a:ext>
            </a:extLst>
          </p:cNvPr>
          <p:cNvGrpSpPr>
            <a:grpSpLocks/>
          </p:cNvGrpSpPr>
          <p:nvPr/>
        </p:nvGrpSpPr>
        <p:grpSpPr bwMode="auto">
          <a:xfrm>
            <a:off x="2065110" y="5342276"/>
            <a:ext cx="7596190" cy="1285137"/>
            <a:chOff x="-592460" y="0"/>
            <a:chExt cx="7596190" cy="1285168"/>
          </a:xfrm>
        </p:grpSpPr>
        <p:sp>
          <p:nvSpPr>
            <p:cNvPr id="24" name="TextBox 11">
              <a:extLst>
                <a:ext uri="{FF2B5EF4-FFF2-40B4-BE49-F238E27FC236}">
                  <a16:creationId xmlns:a16="http://schemas.microsoft.com/office/drawing/2014/main" id="{CD50E273-1C5D-4812-A767-54B2F16B92C2}"/>
                </a:ext>
              </a:extLst>
            </p:cNvPr>
            <p:cNvSpPr txBox="1">
              <a:spLocks noChangeArrowheads="1"/>
            </p:cNvSpPr>
            <p:nvPr/>
          </p:nvSpPr>
          <p:spPr bwMode="auto">
            <a:xfrm>
              <a:off x="2517643" y="946606"/>
              <a:ext cx="2623825" cy="33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000">
                <a:latin typeface="仿宋" panose="02010609060101010101" pitchFamily="49" charset="-122"/>
                <a:ea typeface="仿宋" panose="02010609060101010101" pitchFamily="49" charset="-122"/>
              </a:endParaRPr>
            </a:p>
          </p:txBody>
        </p:sp>
        <p:grpSp>
          <p:nvGrpSpPr>
            <p:cNvPr id="25" name="Group 25">
              <a:extLst>
                <a:ext uri="{FF2B5EF4-FFF2-40B4-BE49-F238E27FC236}">
                  <a16:creationId xmlns:a16="http://schemas.microsoft.com/office/drawing/2014/main" id="{9B0B71B1-C160-4E3E-8CED-297021D2CA00}"/>
                </a:ext>
              </a:extLst>
            </p:cNvPr>
            <p:cNvGrpSpPr>
              <a:grpSpLocks/>
            </p:cNvGrpSpPr>
            <p:nvPr/>
          </p:nvGrpSpPr>
          <p:grpSpPr bwMode="auto">
            <a:xfrm>
              <a:off x="-592460" y="0"/>
              <a:ext cx="7596190" cy="1171820"/>
              <a:chOff x="-592460" y="0"/>
              <a:chExt cx="7596190" cy="1171820"/>
            </a:xfrm>
          </p:grpSpPr>
          <p:cxnSp>
            <p:nvCxnSpPr>
              <p:cNvPr id="26" name="直接箭头连接符 27">
                <a:extLst>
                  <a:ext uri="{FF2B5EF4-FFF2-40B4-BE49-F238E27FC236}">
                    <a16:creationId xmlns:a16="http://schemas.microsoft.com/office/drawing/2014/main" id="{93698CFC-EBC3-4D8C-BAC0-BE1A54C378A1}"/>
                  </a:ext>
                </a:extLst>
              </p:cNvPr>
              <p:cNvCxnSpPr>
                <a:cxnSpLocks noChangeShapeType="1"/>
              </p:cNvCxnSpPr>
              <p:nvPr/>
            </p:nvCxnSpPr>
            <p:spPr bwMode="auto">
              <a:xfrm>
                <a:off x="-592460" y="681287"/>
                <a:ext cx="7596190" cy="0"/>
              </a:xfrm>
              <a:prstGeom prst="straightConnector1">
                <a:avLst/>
              </a:prstGeom>
              <a:noFill/>
              <a:ln w="25400">
                <a:solidFill>
                  <a:schemeClr val="tx1"/>
                </a:solidFill>
                <a:round/>
                <a:headEnd/>
                <a:tailEnd type="arrow" w="med" len="med"/>
              </a:ln>
              <a:effectLst/>
              <a:extLst>
                <a:ext uri="{909E8E84-426E-40DD-AFC4-6F175D3DCCD1}">
                  <a14:hiddenFill xmlns:a14="http://schemas.microsoft.com/office/drawing/2010/main">
                    <a:noFill/>
                  </a14:hiddenFill>
                </a:ext>
              </a:extLst>
            </p:spPr>
          </p:cxnSp>
          <p:sp>
            <p:nvSpPr>
              <p:cNvPr id="27" name="TextBox 12">
                <a:extLst>
                  <a:ext uri="{FF2B5EF4-FFF2-40B4-BE49-F238E27FC236}">
                    <a16:creationId xmlns:a16="http://schemas.microsoft.com/office/drawing/2014/main" id="{C8D83150-7973-4EBB-A482-C60D483C9EFB}"/>
                  </a:ext>
                </a:extLst>
              </p:cNvPr>
              <p:cNvSpPr txBox="1">
                <a:spLocks noChangeArrowheads="1"/>
              </p:cNvSpPr>
              <p:nvPr/>
            </p:nvSpPr>
            <p:spPr bwMode="auto">
              <a:xfrm>
                <a:off x="2973388" y="870199"/>
                <a:ext cx="375422" cy="3016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en-US" altLang="zh-CN" sz="1700" dirty="0">
                    <a:solidFill>
                      <a:srgbClr val="C00000"/>
                    </a:solidFill>
                    <a:ea typeface="微软雅黑" panose="020B0503020204020204" pitchFamily="34" charset="-122"/>
                  </a:rPr>
                  <a:t>0</a:t>
                </a:r>
                <a:endParaRPr lang="zh-CN" altLang="en-US" sz="1700" dirty="0">
                  <a:solidFill>
                    <a:srgbClr val="C00000"/>
                  </a:solidFill>
                  <a:ea typeface="微软雅黑" panose="020B0503020204020204" pitchFamily="34" charset="-122"/>
                </a:endParaRPr>
              </a:p>
            </p:txBody>
          </p:sp>
          <p:sp>
            <p:nvSpPr>
              <p:cNvPr id="28" name="TextBox 13">
                <a:extLst>
                  <a:ext uri="{FF2B5EF4-FFF2-40B4-BE49-F238E27FC236}">
                    <a16:creationId xmlns:a16="http://schemas.microsoft.com/office/drawing/2014/main" id="{00A5D9B4-8881-4E88-85EC-4E9C6F594C9F}"/>
                  </a:ext>
                </a:extLst>
              </p:cNvPr>
              <p:cNvSpPr txBox="1">
                <a:spLocks noChangeArrowheads="1"/>
              </p:cNvSpPr>
              <p:nvPr/>
            </p:nvSpPr>
            <p:spPr bwMode="auto">
              <a:xfrm>
                <a:off x="4037452" y="870199"/>
                <a:ext cx="769311" cy="301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en-US" altLang="zh-CN" sz="1700" dirty="0">
                    <a:ea typeface="微软雅黑" panose="020B0503020204020204" pitchFamily="34" charset="-122"/>
                  </a:rPr>
                  <a:t>2</a:t>
                </a:r>
                <a:r>
                  <a:rPr lang="en-US" altLang="zh-CN" sz="1700" baseline="30000" dirty="0">
                    <a:ea typeface="微软雅黑" panose="020B0503020204020204" pitchFamily="34" charset="-122"/>
                  </a:rPr>
                  <a:t>-1</a:t>
                </a:r>
                <a:endParaRPr lang="zh-CN" altLang="en-US" sz="1700" baseline="30000" dirty="0">
                  <a:ea typeface="微软雅黑" panose="020B0503020204020204" pitchFamily="34" charset="-122"/>
                </a:endParaRPr>
              </a:p>
            </p:txBody>
          </p:sp>
          <p:sp>
            <p:nvSpPr>
              <p:cNvPr id="29" name="TextBox 16">
                <a:extLst>
                  <a:ext uri="{FF2B5EF4-FFF2-40B4-BE49-F238E27FC236}">
                    <a16:creationId xmlns:a16="http://schemas.microsoft.com/office/drawing/2014/main" id="{8DD7C4C1-2458-4A18-BBD6-AA2CC561E94F}"/>
                  </a:ext>
                </a:extLst>
              </p:cNvPr>
              <p:cNvSpPr txBox="1">
                <a:spLocks noChangeArrowheads="1"/>
              </p:cNvSpPr>
              <p:nvPr/>
            </p:nvSpPr>
            <p:spPr bwMode="auto">
              <a:xfrm>
                <a:off x="5233392" y="870199"/>
                <a:ext cx="810485" cy="301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en-US" altLang="zh-CN" sz="1700" dirty="0">
                    <a:ea typeface="微软雅黑" panose="020B0503020204020204" pitchFamily="34" charset="-122"/>
                  </a:rPr>
                  <a:t>1</a:t>
                </a:r>
                <a:endParaRPr lang="zh-CN" altLang="en-US" sz="1700" baseline="30000" dirty="0">
                  <a:ea typeface="微软雅黑" panose="020B0503020204020204" pitchFamily="34" charset="-122"/>
                </a:endParaRPr>
              </a:p>
            </p:txBody>
          </p:sp>
          <p:sp>
            <p:nvSpPr>
              <p:cNvPr id="30" name="TextBox 17">
                <a:extLst>
                  <a:ext uri="{FF2B5EF4-FFF2-40B4-BE49-F238E27FC236}">
                    <a16:creationId xmlns:a16="http://schemas.microsoft.com/office/drawing/2014/main" id="{78EE82A5-1286-407F-A90B-0ABCD97182AB}"/>
                  </a:ext>
                </a:extLst>
              </p:cNvPr>
              <p:cNvSpPr txBox="1">
                <a:spLocks noChangeArrowheads="1"/>
              </p:cNvSpPr>
              <p:nvPr/>
            </p:nvSpPr>
            <p:spPr bwMode="auto">
              <a:xfrm>
                <a:off x="1471744" y="870199"/>
                <a:ext cx="914137" cy="301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en-US" altLang="zh-CN" sz="1700" dirty="0">
                    <a:solidFill>
                      <a:srgbClr val="0000FF"/>
                    </a:solidFill>
                    <a:ea typeface="微软雅黑" panose="020B0503020204020204" pitchFamily="34" charset="-122"/>
                  </a:rPr>
                  <a:t>-2</a:t>
                </a:r>
                <a:r>
                  <a:rPr lang="en-US" altLang="zh-CN" sz="1700" baseline="30000" dirty="0">
                    <a:solidFill>
                      <a:srgbClr val="0000FF"/>
                    </a:solidFill>
                    <a:ea typeface="微软雅黑" panose="020B0503020204020204" pitchFamily="34" charset="-122"/>
                  </a:rPr>
                  <a:t>-1</a:t>
                </a:r>
                <a:endParaRPr lang="zh-CN" altLang="en-US" sz="1700" baseline="30000" dirty="0">
                  <a:solidFill>
                    <a:srgbClr val="0000FF"/>
                  </a:solidFill>
                  <a:ea typeface="微软雅黑" panose="020B0503020204020204" pitchFamily="34" charset="-122"/>
                </a:endParaRPr>
              </a:p>
            </p:txBody>
          </p:sp>
          <p:sp>
            <p:nvSpPr>
              <p:cNvPr id="31" name="TextBox 17">
                <a:extLst>
                  <a:ext uri="{FF2B5EF4-FFF2-40B4-BE49-F238E27FC236}">
                    <a16:creationId xmlns:a16="http://schemas.microsoft.com/office/drawing/2014/main" id="{D633F201-994A-45F2-887A-534F851829E2}"/>
                  </a:ext>
                </a:extLst>
              </p:cNvPr>
              <p:cNvSpPr txBox="1">
                <a:spLocks noChangeArrowheads="1"/>
              </p:cNvSpPr>
              <p:nvPr/>
            </p:nvSpPr>
            <p:spPr bwMode="auto">
              <a:xfrm>
                <a:off x="163789" y="870199"/>
                <a:ext cx="914137" cy="301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en-US" altLang="zh-CN" sz="1700" dirty="0">
                    <a:solidFill>
                      <a:srgbClr val="0000FF"/>
                    </a:solidFill>
                    <a:ea typeface="微软雅黑" panose="020B0503020204020204" pitchFamily="34" charset="-122"/>
                  </a:rPr>
                  <a:t>-1</a:t>
                </a:r>
                <a:endParaRPr lang="zh-CN" altLang="en-US" sz="1700" baseline="30000" dirty="0">
                  <a:solidFill>
                    <a:srgbClr val="0000FF"/>
                  </a:solidFill>
                  <a:ea typeface="微软雅黑" panose="020B0503020204020204" pitchFamily="34" charset="-122"/>
                </a:endParaRPr>
              </a:p>
            </p:txBody>
          </p:sp>
          <p:cxnSp>
            <p:nvCxnSpPr>
              <p:cNvPr id="32" name="直接连接符 33">
                <a:extLst>
                  <a:ext uri="{FF2B5EF4-FFF2-40B4-BE49-F238E27FC236}">
                    <a16:creationId xmlns:a16="http://schemas.microsoft.com/office/drawing/2014/main" id="{8E4B3DA7-9324-4FBE-9DBE-38D5AA085FAC}"/>
                  </a:ext>
                </a:extLst>
              </p:cNvPr>
              <p:cNvCxnSpPr>
                <a:cxnSpLocks noChangeShapeType="1"/>
              </p:cNvCxnSpPr>
              <p:nvPr/>
            </p:nvCxnSpPr>
            <p:spPr bwMode="auto">
              <a:xfrm>
                <a:off x="3157130" y="595352"/>
                <a:ext cx="0" cy="165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cxnSp>
            <p:nvCxnSpPr>
              <p:cNvPr id="33" name="直接连接符 34">
                <a:extLst>
                  <a:ext uri="{FF2B5EF4-FFF2-40B4-BE49-F238E27FC236}">
                    <a16:creationId xmlns:a16="http://schemas.microsoft.com/office/drawing/2014/main" id="{5361D432-6E20-4736-9965-0CE14220F3E9}"/>
                  </a:ext>
                </a:extLst>
              </p:cNvPr>
              <p:cNvCxnSpPr>
                <a:cxnSpLocks noChangeShapeType="1"/>
              </p:cNvCxnSpPr>
              <p:nvPr/>
            </p:nvCxnSpPr>
            <p:spPr bwMode="auto">
              <a:xfrm>
                <a:off x="4384007" y="595352"/>
                <a:ext cx="0"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4" name="直接连接符 35">
                <a:extLst>
                  <a:ext uri="{FF2B5EF4-FFF2-40B4-BE49-F238E27FC236}">
                    <a16:creationId xmlns:a16="http://schemas.microsoft.com/office/drawing/2014/main" id="{45857E92-E313-4203-A02E-7B7A49A48697}"/>
                  </a:ext>
                </a:extLst>
              </p:cNvPr>
              <p:cNvCxnSpPr>
                <a:cxnSpLocks noChangeShapeType="1"/>
              </p:cNvCxnSpPr>
              <p:nvPr/>
            </p:nvCxnSpPr>
            <p:spPr bwMode="auto">
              <a:xfrm>
                <a:off x="5641141" y="589002"/>
                <a:ext cx="0"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5" name="直接连接符 36">
                <a:extLst>
                  <a:ext uri="{FF2B5EF4-FFF2-40B4-BE49-F238E27FC236}">
                    <a16:creationId xmlns:a16="http://schemas.microsoft.com/office/drawing/2014/main" id="{D5C61B6C-A1E3-47A4-9752-CFFB794CC1B0}"/>
                  </a:ext>
                </a:extLst>
              </p:cNvPr>
              <p:cNvCxnSpPr>
                <a:cxnSpLocks noChangeShapeType="1"/>
              </p:cNvCxnSpPr>
              <p:nvPr/>
            </p:nvCxnSpPr>
            <p:spPr bwMode="auto">
              <a:xfrm>
                <a:off x="662907" y="606466"/>
                <a:ext cx="0"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6" name="直接连接符 37">
                <a:extLst>
                  <a:ext uri="{FF2B5EF4-FFF2-40B4-BE49-F238E27FC236}">
                    <a16:creationId xmlns:a16="http://schemas.microsoft.com/office/drawing/2014/main" id="{26B42A38-797A-4ECC-BF02-DB413E4A64BA}"/>
                  </a:ext>
                </a:extLst>
              </p:cNvPr>
              <p:cNvCxnSpPr>
                <a:cxnSpLocks noChangeShapeType="1"/>
              </p:cNvCxnSpPr>
              <p:nvPr/>
            </p:nvCxnSpPr>
            <p:spPr bwMode="auto">
              <a:xfrm>
                <a:off x="1920041" y="600116"/>
                <a:ext cx="0"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7" name="椭圆 38">
                <a:extLst>
                  <a:ext uri="{FF2B5EF4-FFF2-40B4-BE49-F238E27FC236}">
                    <a16:creationId xmlns:a16="http://schemas.microsoft.com/office/drawing/2014/main" id="{DDA77421-CDFE-4C7B-B1C4-4F33977C4723}"/>
                  </a:ext>
                </a:extLst>
              </p:cNvPr>
              <p:cNvSpPr>
                <a:spLocks noChangeArrowheads="1"/>
              </p:cNvSpPr>
              <p:nvPr/>
            </p:nvSpPr>
            <p:spPr bwMode="auto">
              <a:xfrm>
                <a:off x="5591175" y="633452"/>
                <a:ext cx="101600" cy="101600"/>
              </a:xfrm>
              <a:prstGeom prst="ellipse">
                <a:avLst/>
              </a:prstGeom>
              <a:solidFill>
                <a:schemeClr val="bg1"/>
              </a:solidFill>
              <a:ln w="9525">
                <a:solidFill>
                  <a:schemeClr val="tx1"/>
                </a:solidFill>
                <a:round/>
                <a:headEnd/>
                <a:tailEnd/>
              </a:ln>
            </p:spPr>
            <p:txBody>
              <a:bodyPr wrap="none" tIns="72000" anchor="ctr"/>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400" dirty="0">
                  <a:solidFill>
                    <a:srgbClr val="FF3300"/>
                  </a:solidFill>
                  <a:latin typeface="Arial" panose="020B0604020202020204" pitchFamily="34" charset="0"/>
                  <a:ea typeface="微软雅黑" panose="020B0503020204020204" pitchFamily="34" charset="-122"/>
                </a:endParaRPr>
              </a:p>
            </p:txBody>
          </p:sp>
          <p:sp>
            <p:nvSpPr>
              <p:cNvPr id="38" name="右大括号 39">
                <a:extLst>
                  <a:ext uri="{FF2B5EF4-FFF2-40B4-BE49-F238E27FC236}">
                    <a16:creationId xmlns:a16="http://schemas.microsoft.com/office/drawing/2014/main" id="{B408FDFB-D251-4578-BBA3-9C58AF27EDCD}"/>
                  </a:ext>
                </a:extLst>
              </p:cNvPr>
              <p:cNvSpPr>
                <a:spLocks/>
              </p:cNvSpPr>
              <p:nvPr/>
            </p:nvSpPr>
            <p:spPr bwMode="auto">
              <a:xfrm rot="16200000">
                <a:off x="1157359" y="-164989"/>
                <a:ext cx="268287" cy="1239696"/>
              </a:xfrm>
              <a:prstGeom prst="rightBrace">
                <a:avLst>
                  <a:gd name="adj1" fmla="val 8343"/>
                  <a:gd name="adj2" fmla="val 50000"/>
                </a:avLst>
              </a:prstGeom>
              <a:solidFill>
                <a:srgbClr val="00B050"/>
              </a:solidFill>
              <a:ln w="9525">
                <a:solidFill>
                  <a:schemeClr val="tx1"/>
                </a:solidFill>
                <a:round/>
                <a:headEnd/>
                <a:tailEnd/>
              </a:ln>
            </p:spPr>
            <p:txBody>
              <a:bodyPr wrap="none" tIns="72000" anchor="ctr"/>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400" dirty="0">
                  <a:solidFill>
                    <a:srgbClr val="FF3300"/>
                  </a:solidFill>
                  <a:latin typeface="Arial" panose="020B0604020202020204" pitchFamily="34" charset="0"/>
                  <a:ea typeface="微软雅黑" panose="020B0503020204020204" pitchFamily="34" charset="-122"/>
                </a:endParaRPr>
              </a:p>
            </p:txBody>
          </p:sp>
          <p:sp>
            <p:nvSpPr>
              <p:cNvPr id="39" name="右大括号 40">
                <a:extLst>
                  <a:ext uri="{FF2B5EF4-FFF2-40B4-BE49-F238E27FC236}">
                    <a16:creationId xmlns:a16="http://schemas.microsoft.com/office/drawing/2014/main" id="{D836CF0D-3146-4856-9930-92743794D681}"/>
                  </a:ext>
                </a:extLst>
              </p:cNvPr>
              <p:cNvSpPr>
                <a:spLocks/>
              </p:cNvSpPr>
              <p:nvPr/>
            </p:nvSpPr>
            <p:spPr bwMode="auto">
              <a:xfrm rot="16200000">
                <a:off x="4879236" y="-185625"/>
                <a:ext cx="261937" cy="1252395"/>
              </a:xfrm>
              <a:prstGeom prst="rightBrace">
                <a:avLst>
                  <a:gd name="adj1" fmla="val 8343"/>
                  <a:gd name="adj2" fmla="val 50000"/>
                </a:avLst>
              </a:prstGeom>
              <a:solidFill>
                <a:srgbClr val="00B050"/>
              </a:solidFill>
              <a:ln w="9525">
                <a:solidFill>
                  <a:schemeClr val="tx1"/>
                </a:solidFill>
                <a:round/>
                <a:headEnd/>
                <a:tailEnd/>
              </a:ln>
            </p:spPr>
            <p:txBody>
              <a:bodyPr wrap="none" tIns="72000" anchor="ctr"/>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400" dirty="0">
                  <a:solidFill>
                    <a:srgbClr val="FF3300"/>
                  </a:solidFill>
                  <a:latin typeface="Arial" panose="020B0604020202020204" pitchFamily="34" charset="0"/>
                  <a:ea typeface="微软雅黑" panose="020B0503020204020204" pitchFamily="34" charset="-122"/>
                </a:endParaRPr>
              </a:p>
            </p:txBody>
          </p:sp>
          <p:sp>
            <p:nvSpPr>
              <p:cNvPr id="40" name="TextBox 15">
                <a:extLst>
                  <a:ext uri="{FF2B5EF4-FFF2-40B4-BE49-F238E27FC236}">
                    <a16:creationId xmlns:a16="http://schemas.microsoft.com/office/drawing/2014/main" id="{D1C82E18-45E0-4004-854C-9323F5C7BBA0}"/>
                  </a:ext>
                </a:extLst>
              </p:cNvPr>
              <p:cNvSpPr txBox="1">
                <a:spLocks noChangeArrowheads="1"/>
              </p:cNvSpPr>
              <p:nvPr/>
            </p:nvSpPr>
            <p:spPr bwMode="auto">
              <a:xfrm>
                <a:off x="165100" y="0"/>
                <a:ext cx="2735262" cy="306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zh-CN" altLang="en-US" sz="1700" dirty="0">
                    <a:ea typeface="微软雅黑" panose="020B0503020204020204" pitchFamily="34" charset="-122"/>
                  </a:rPr>
                  <a:t>补码规格化数</a:t>
                </a:r>
                <a:r>
                  <a:rPr lang="en-US" altLang="zh-CN" sz="1700" dirty="0">
                    <a:ea typeface="微软雅黑" panose="020B0503020204020204" pitchFamily="34" charset="-122"/>
                  </a:rPr>
                  <a:t>[-1,-</a:t>
                </a:r>
                <a:r>
                  <a:rPr lang="en-US" altLang="zh-CN" sz="1700" dirty="0">
                    <a:solidFill>
                      <a:srgbClr val="FF0000"/>
                    </a:solidFill>
                    <a:ea typeface="微软雅黑" panose="020B0503020204020204" pitchFamily="34" charset="-122"/>
                  </a:rPr>
                  <a:t>1/2)</a:t>
                </a:r>
                <a:endParaRPr lang="zh-CN" altLang="en-US" sz="1700" baseline="30000" dirty="0">
                  <a:solidFill>
                    <a:srgbClr val="FF0000"/>
                  </a:solidFill>
                  <a:ea typeface="微软雅黑" panose="020B0503020204020204" pitchFamily="34" charset="-122"/>
                </a:endParaRPr>
              </a:p>
            </p:txBody>
          </p:sp>
          <p:sp>
            <p:nvSpPr>
              <p:cNvPr id="41" name="TextBox 15">
                <a:extLst>
                  <a:ext uri="{FF2B5EF4-FFF2-40B4-BE49-F238E27FC236}">
                    <a16:creationId xmlns:a16="http://schemas.microsoft.com/office/drawing/2014/main" id="{111067E4-6315-4E6F-BEB8-520F61928648}"/>
                  </a:ext>
                </a:extLst>
              </p:cNvPr>
              <p:cNvSpPr txBox="1">
                <a:spLocks noChangeArrowheads="1"/>
              </p:cNvSpPr>
              <p:nvPr/>
            </p:nvSpPr>
            <p:spPr bwMode="auto">
              <a:xfrm>
                <a:off x="4027301" y="0"/>
                <a:ext cx="2517961" cy="306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zh-CN" altLang="en-US" sz="1700" dirty="0">
                    <a:ea typeface="微软雅黑" panose="020B0503020204020204" pitchFamily="34" charset="-122"/>
                  </a:rPr>
                  <a:t>补码规格化数 </a:t>
                </a:r>
                <a:r>
                  <a:rPr lang="en-US" altLang="zh-CN" sz="1700" dirty="0">
                    <a:ea typeface="微软雅黑" panose="020B0503020204020204" pitchFamily="34" charset="-122"/>
                  </a:rPr>
                  <a:t>[1/2,1)</a:t>
                </a:r>
                <a:endParaRPr lang="zh-CN" altLang="en-US" sz="1700" baseline="30000" dirty="0">
                  <a:ea typeface="微软雅黑" panose="020B0503020204020204" pitchFamily="34" charset="-122"/>
                </a:endParaRPr>
              </a:p>
            </p:txBody>
          </p:sp>
          <p:sp>
            <p:nvSpPr>
              <p:cNvPr id="42" name="椭圆 43">
                <a:extLst>
                  <a:ext uri="{FF2B5EF4-FFF2-40B4-BE49-F238E27FC236}">
                    <a16:creationId xmlns:a16="http://schemas.microsoft.com/office/drawing/2014/main" id="{B7A60D3B-8EBA-44B9-837C-D1F699CCD2AC}"/>
                  </a:ext>
                </a:extLst>
              </p:cNvPr>
              <p:cNvSpPr>
                <a:spLocks noChangeArrowheads="1"/>
              </p:cNvSpPr>
              <p:nvPr/>
            </p:nvSpPr>
            <p:spPr bwMode="auto">
              <a:xfrm>
                <a:off x="1870075" y="636627"/>
                <a:ext cx="101600" cy="101600"/>
              </a:xfrm>
              <a:prstGeom prst="ellipse">
                <a:avLst/>
              </a:prstGeom>
              <a:solidFill>
                <a:schemeClr val="bg1"/>
              </a:solidFill>
              <a:ln w="9525">
                <a:solidFill>
                  <a:schemeClr val="tx1"/>
                </a:solidFill>
                <a:round/>
                <a:headEnd/>
                <a:tailEnd/>
              </a:ln>
            </p:spPr>
            <p:txBody>
              <a:bodyPr wrap="none" tIns="72000" anchor="ctr"/>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400" dirty="0">
                  <a:solidFill>
                    <a:srgbClr val="FF3300"/>
                  </a:solidFill>
                  <a:latin typeface="Arial" panose="020B0604020202020204" pitchFamily="34" charset="0"/>
                  <a:ea typeface="微软雅黑" panose="020B0503020204020204" pitchFamily="34" charset="-122"/>
                </a:endParaRPr>
              </a:p>
            </p:txBody>
          </p:sp>
        </p:grpSp>
      </p:grpSp>
      <p:grpSp>
        <p:nvGrpSpPr>
          <p:cNvPr id="43" name="Group 43">
            <a:extLst>
              <a:ext uri="{FF2B5EF4-FFF2-40B4-BE49-F238E27FC236}">
                <a16:creationId xmlns:a16="http://schemas.microsoft.com/office/drawing/2014/main" id="{81025943-EB12-4AED-834A-21ED5AA27FA0}"/>
              </a:ext>
            </a:extLst>
          </p:cNvPr>
          <p:cNvGrpSpPr>
            <a:grpSpLocks/>
          </p:cNvGrpSpPr>
          <p:nvPr/>
        </p:nvGrpSpPr>
        <p:grpSpPr bwMode="auto">
          <a:xfrm>
            <a:off x="4567012" y="3973816"/>
            <a:ext cx="2463800" cy="507117"/>
            <a:chOff x="0" y="-18179"/>
            <a:chExt cx="2462605" cy="507415"/>
          </a:xfrm>
          <a:noFill/>
        </p:grpSpPr>
        <p:sp>
          <p:nvSpPr>
            <p:cNvPr id="44" name="右大括号 45">
              <a:extLst>
                <a:ext uri="{FF2B5EF4-FFF2-40B4-BE49-F238E27FC236}">
                  <a16:creationId xmlns:a16="http://schemas.microsoft.com/office/drawing/2014/main" id="{4905511A-EF89-4A8B-9090-7A96EBD33415}"/>
                </a:ext>
              </a:extLst>
            </p:cNvPr>
            <p:cNvSpPr>
              <a:spLocks/>
            </p:cNvSpPr>
            <p:nvPr/>
          </p:nvSpPr>
          <p:spPr bwMode="auto">
            <a:xfrm rot="-5400000">
              <a:off x="1085230" y="-888139"/>
              <a:ext cx="292145" cy="2462605"/>
            </a:xfrm>
            <a:prstGeom prst="rightBrace">
              <a:avLst>
                <a:gd name="adj1" fmla="val 8351"/>
                <a:gd name="adj2" fmla="val 50000"/>
              </a:avLst>
            </a:prstGeom>
            <a:grpFill/>
            <a:ln w="9525">
              <a:solidFill>
                <a:schemeClr val="tx1"/>
              </a:solidFill>
              <a:round/>
              <a:headEnd/>
              <a:tailEnd/>
            </a:ln>
          </p:spPr>
          <p:txBody>
            <a:bodyPr wrap="none" tIns="72000" anchor="ctr"/>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400">
                <a:solidFill>
                  <a:srgbClr val="FF3300"/>
                </a:solidFill>
                <a:latin typeface="微软雅黑" panose="020B0503020204020204" pitchFamily="34" charset="-122"/>
                <a:ea typeface="微软雅黑" panose="020B0503020204020204" pitchFamily="34" charset="-122"/>
              </a:endParaRPr>
            </a:p>
          </p:txBody>
        </p:sp>
        <p:sp>
          <p:nvSpPr>
            <p:cNvPr id="45" name="TextBox 15">
              <a:extLst>
                <a:ext uri="{FF2B5EF4-FFF2-40B4-BE49-F238E27FC236}">
                  <a16:creationId xmlns:a16="http://schemas.microsoft.com/office/drawing/2014/main" id="{EC69D612-6D66-4D42-9152-A0186BF919B7}"/>
                </a:ext>
              </a:extLst>
            </p:cNvPr>
            <p:cNvSpPr txBox="1">
              <a:spLocks noChangeArrowheads="1"/>
            </p:cNvSpPr>
            <p:nvPr/>
          </p:nvSpPr>
          <p:spPr bwMode="auto">
            <a:xfrm>
              <a:off x="704039" y="-18179"/>
              <a:ext cx="1075916" cy="2566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zh-CN" altLang="en-US" sz="2000" b="1" baseline="30000" dirty="0">
                  <a:solidFill>
                    <a:srgbClr val="C00000"/>
                  </a:solidFill>
                  <a:latin typeface="微软雅黑" panose="020B0503020204020204" pitchFamily="34" charset="-122"/>
                  <a:ea typeface="微软雅黑" panose="020B0503020204020204" pitchFamily="34" charset="-122"/>
                </a:rPr>
                <a:t>规格化下溢</a:t>
              </a:r>
            </a:p>
          </p:txBody>
        </p:sp>
      </p:grpSp>
      <p:grpSp>
        <p:nvGrpSpPr>
          <p:cNvPr id="46" name="Group 46">
            <a:extLst>
              <a:ext uri="{FF2B5EF4-FFF2-40B4-BE49-F238E27FC236}">
                <a16:creationId xmlns:a16="http://schemas.microsoft.com/office/drawing/2014/main" id="{6CFA0438-DBE1-4F3D-BB26-780641AE9849}"/>
              </a:ext>
            </a:extLst>
          </p:cNvPr>
          <p:cNvGrpSpPr>
            <a:grpSpLocks/>
          </p:cNvGrpSpPr>
          <p:nvPr/>
        </p:nvGrpSpPr>
        <p:grpSpPr bwMode="auto">
          <a:xfrm>
            <a:off x="8291288" y="3934835"/>
            <a:ext cx="1239837" cy="511175"/>
            <a:chOff x="0" y="0"/>
            <a:chExt cx="1239696" cy="511584"/>
          </a:xfrm>
          <a:noFill/>
        </p:grpSpPr>
        <p:sp>
          <p:nvSpPr>
            <p:cNvPr id="47" name="右大括号 48">
              <a:extLst>
                <a:ext uri="{FF2B5EF4-FFF2-40B4-BE49-F238E27FC236}">
                  <a16:creationId xmlns:a16="http://schemas.microsoft.com/office/drawing/2014/main" id="{BFB9E142-D83F-45EC-A89C-42E22EA6C3FB}"/>
                </a:ext>
              </a:extLst>
            </p:cNvPr>
            <p:cNvSpPr>
              <a:spLocks/>
            </p:cNvSpPr>
            <p:nvPr/>
          </p:nvSpPr>
          <p:spPr bwMode="auto">
            <a:xfrm rot="-5400000">
              <a:off x="485703" y="-242407"/>
              <a:ext cx="268287" cy="1239696"/>
            </a:xfrm>
            <a:prstGeom prst="rightBrace">
              <a:avLst>
                <a:gd name="adj1" fmla="val 8343"/>
                <a:gd name="adj2" fmla="val 50000"/>
              </a:avLst>
            </a:prstGeom>
            <a:grpFill/>
            <a:ln w="9525">
              <a:solidFill>
                <a:schemeClr val="tx1"/>
              </a:solidFill>
              <a:round/>
              <a:headEnd/>
              <a:tailEnd/>
            </a:ln>
          </p:spPr>
          <p:txBody>
            <a:bodyPr wrap="none" tIns="72000" anchor="ctr"/>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400" dirty="0">
                <a:solidFill>
                  <a:srgbClr val="FF3300"/>
                </a:solidFill>
                <a:latin typeface="Arial" panose="020B0604020202020204" pitchFamily="34" charset="0"/>
                <a:ea typeface="微软雅黑" panose="020B0503020204020204" pitchFamily="34" charset="-122"/>
              </a:endParaRPr>
            </a:p>
          </p:txBody>
        </p:sp>
        <p:sp>
          <p:nvSpPr>
            <p:cNvPr id="48" name="TextBox 15">
              <a:extLst>
                <a:ext uri="{FF2B5EF4-FFF2-40B4-BE49-F238E27FC236}">
                  <a16:creationId xmlns:a16="http://schemas.microsoft.com/office/drawing/2014/main" id="{299D6953-580F-4EAA-87AC-5747B210BDC0}"/>
                </a:ext>
              </a:extLst>
            </p:cNvPr>
            <p:cNvSpPr txBox="1">
              <a:spLocks noChangeArrowheads="1"/>
            </p:cNvSpPr>
            <p:nvPr/>
          </p:nvSpPr>
          <p:spPr bwMode="auto">
            <a:xfrm>
              <a:off x="297126" y="0"/>
              <a:ext cx="704851" cy="2564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zh-CN" altLang="en-US" sz="2000" b="1" baseline="30000" dirty="0">
                  <a:solidFill>
                    <a:srgbClr val="C00000"/>
                  </a:solidFill>
                  <a:latin typeface="微软雅黑" panose="020B0503020204020204" pitchFamily="34" charset="-122"/>
                  <a:ea typeface="微软雅黑" panose="020B0503020204020204" pitchFamily="34" charset="-122"/>
                </a:rPr>
                <a:t>上溢</a:t>
              </a:r>
            </a:p>
          </p:txBody>
        </p:sp>
      </p:grpSp>
      <p:grpSp>
        <p:nvGrpSpPr>
          <p:cNvPr id="49" name="Group 49">
            <a:extLst>
              <a:ext uri="{FF2B5EF4-FFF2-40B4-BE49-F238E27FC236}">
                <a16:creationId xmlns:a16="http://schemas.microsoft.com/office/drawing/2014/main" id="{05826123-8DBA-4A41-88CD-12875F9F64D5}"/>
              </a:ext>
            </a:extLst>
          </p:cNvPr>
          <p:cNvGrpSpPr>
            <a:grpSpLocks/>
          </p:cNvGrpSpPr>
          <p:nvPr/>
        </p:nvGrpSpPr>
        <p:grpSpPr bwMode="auto">
          <a:xfrm>
            <a:off x="2065113" y="3964997"/>
            <a:ext cx="1239837" cy="512763"/>
            <a:chOff x="0" y="0"/>
            <a:chExt cx="1239696" cy="511584"/>
          </a:xfrm>
          <a:noFill/>
        </p:grpSpPr>
        <p:sp>
          <p:nvSpPr>
            <p:cNvPr id="50" name="右大括号 51">
              <a:extLst>
                <a:ext uri="{FF2B5EF4-FFF2-40B4-BE49-F238E27FC236}">
                  <a16:creationId xmlns:a16="http://schemas.microsoft.com/office/drawing/2014/main" id="{C5285A50-67EC-4CBB-B951-65EE5C3EE0DB}"/>
                </a:ext>
              </a:extLst>
            </p:cNvPr>
            <p:cNvSpPr>
              <a:spLocks/>
            </p:cNvSpPr>
            <p:nvPr/>
          </p:nvSpPr>
          <p:spPr bwMode="auto">
            <a:xfrm rot="-5400000">
              <a:off x="485703" y="-242407"/>
              <a:ext cx="268287" cy="1239696"/>
            </a:xfrm>
            <a:prstGeom prst="rightBrace">
              <a:avLst>
                <a:gd name="adj1" fmla="val 8343"/>
                <a:gd name="adj2" fmla="val 50000"/>
              </a:avLst>
            </a:prstGeom>
            <a:grpFill/>
            <a:ln w="9525">
              <a:solidFill>
                <a:schemeClr val="tx1"/>
              </a:solidFill>
              <a:round/>
              <a:headEnd/>
              <a:tailEnd/>
            </a:ln>
          </p:spPr>
          <p:txBody>
            <a:bodyPr wrap="none" tIns="72000" anchor="ctr"/>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400" dirty="0">
                <a:solidFill>
                  <a:srgbClr val="FF3300"/>
                </a:solidFill>
                <a:latin typeface="Arial" panose="020B0604020202020204" pitchFamily="34" charset="0"/>
                <a:ea typeface="微软雅黑" panose="020B0503020204020204" pitchFamily="34" charset="-122"/>
              </a:endParaRPr>
            </a:p>
          </p:txBody>
        </p:sp>
        <p:sp>
          <p:nvSpPr>
            <p:cNvPr id="51" name="TextBox 15">
              <a:extLst>
                <a:ext uri="{FF2B5EF4-FFF2-40B4-BE49-F238E27FC236}">
                  <a16:creationId xmlns:a16="http://schemas.microsoft.com/office/drawing/2014/main" id="{2A3BFA37-3F1F-4AAF-9F80-9AA97B046E34}"/>
                </a:ext>
              </a:extLst>
            </p:cNvPr>
            <p:cNvSpPr txBox="1">
              <a:spLocks noChangeArrowheads="1"/>
            </p:cNvSpPr>
            <p:nvPr/>
          </p:nvSpPr>
          <p:spPr bwMode="auto">
            <a:xfrm>
              <a:off x="297126" y="0"/>
              <a:ext cx="704851" cy="2564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zh-CN" altLang="en-US" sz="2000" b="1" baseline="30000" dirty="0">
                  <a:solidFill>
                    <a:srgbClr val="C00000"/>
                  </a:solidFill>
                  <a:latin typeface="微软雅黑" panose="020B0503020204020204" pitchFamily="34" charset="-122"/>
                  <a:ea typeface="微软雅黑" panose="020B0503020204020204" pitchFamily="34" charset="-122"/>
                </a:rPr>
                <a:t>负上溢</a:t>
              </a:r>
            </a:p>
          </p:txBody>
        </p:sp>
      </p:grpSp>
      <p:sp>
        <p:nvSpPr>
          <p:cNvPr id="54" name="圆角矩形标注 53"/>
          <p:cNvSpPr/>
          <p:nvPr/>
        </p:nvSpPr>
        <p:spPr>
          <a:xfrm>
            <a:off x="5271393" y="4983290"/>
            <a:ext cx="1951027" cy="376866"/>
          </a:xfrm>
          <a:prstGeom prst="wedgeRoundRectCallout">
            <a:avLst>
              <a:gd name="adj1" fmla="val -80378"/>
              <a:gd name="adj2" fmla="val 216135"/>
              <a:gd name="adj3" fmla="val 16667"/>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a:solidFill>
                  <a:srgbClr val="C00000"/>
                </a:solidFill>
                <a:latin typeface="微软雅黑" panose="020B0503020204020204" pitchFamily="34" charset="-122"/>
                <a:ea typeface="微软雅黑" panose="020B0503020204020204" pitchFamily="34" charset="-122"/>
              </a:rPr>
              <a:t>-</a:t>
            </a:r>
            <a:r>
              <a:rPr lang="en-US" altLang="zh-CN" b="1" dirty="0">
                <a:solidFill>
                  <a:srgbClr val="C00000"/>
                </a:solidFill>
                <a:latin typeface="微软雅黑" panose="020B0503020204020204" pitchFamily="34" charset="-122"/>
                <a:ea typeface="微软雅黑" panose="020B0503020204020204" pitchFamily="34" charset="-122"/>
              </a:rPr>
              <a:t>1/2</a:t>
            </a:r>
            <a:r>
              <a:rPr lang="zh-CN" altLang="en-US" b="1" dirty="0">
                <a:solidFill>
                  <a:srgbClr val="C00000"/>
                </a:solidFill>
                <a:latin typeface="微软雅黑" panose="020B0503020204020204" pitchFamily="34" charset="-122"/>
                <a:ea typeface="微软雅黑" panose="020B0503020204020204" pitchFamily="34" charset="-122"/>
              </a:rPr>
              <a:t>非规格化</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08960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par>
                                <p:cTn id="13" presetID="22" presetClass="entr" presetSubtype="8"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wipe(left)">
                                      <p:cBhvr>
                                        <p:cTn id="20" dur="500"/>
                                        <p:tgtEl>
                                          <p:spTgt spid="4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wipe(left)">
                                      <p:cBhvr>
                                        <p:cTn id="25" dur="500"/>
                                        <p:tgtEl>
                                          <p:spTgt spid="4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wipe(left)">
                                      <p:cBhvr>
                                        <p:cTn id="30" dur="500"/>
                                        <p:tgtEl>
                                          <p:spTgt spid="4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left)">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wipe(down)">
                                      <p:cBhvr>
                                        <p:cTn id="40"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规格化方法</a:t>
            </a:r>
          </a:p>
        </p:txBody>
      </p:sp>
      <p:sp>
        <p:nvSpPr>
          <p:cNvPr id="3" name="内容占位符 2"/>
          <p:cNvSpPr>
            <a:spLocks noGrp="1"/>
          </p:cNvSpPr>
          <p:nvPr>
            <p:ph idx="1"/>
          </p:nvPr>
        </p:nvSpPr>
        <p:spPr/>
        <p:txBody>
          <a:bodyPr/>
          <a:lstStyle/>
          <a:p>
            <a:r>
              <a:rPr lang="zh-CN" altLang="en-US" dirty="0">
                <a:latin typeface="Verdana" pitchFamily="34" charset="0"/>
              </a:rPr>
              <a:t>连符号位一起移位（补码规格化）</a:t>
            </a:r>
            <a:endParaRPr lang="en-US" altLang="zh-CN" dirty="0">
              <a:latin typeface="Verdana" pitchFamily="34" charset="0"/>
            </a:endParaRPr>
          </a:p>
          <a:p>
            <a:pPr lvl="1" eaLnBrk="1" hangingPunct="1"/>
            <a:r>
              <a:rPr lang="en-US" altLang="zh-CN" sz="2400" dirty="0">
                <a:latin typeface="Arial Rounded MT Bold" panose="020F0704030504030204" pitchFamily="34" charset="0"/>
              </a:rPr>
              <a:t>00.0XXXX </a:t>
            </a:r>
            <a:endParaRPr lang="zh-CN" altLang="en-US" sz="2400" dirty="0">
              <a:latin typeface="Arial Rounded MT Bold" panose="020F0704030504030204" pitchFamily="34" charset="0"/>
            </a:endParaRPr>
          </a:p>
          <a:p>
            <a:pPr lvl="1" eaLnBrk="1" hangingPunct="1"/>
            <a:r>
              <a:rPr lang="en-US" altLang="zh-CN" sz="2400" dirty="0">
                <a:latin typeface="Arial Rounded MT Bold" panose="020F0704030504030204" pitchFamily="34" charset="0"/>
              </a:rPr>
              <a:t>11.1XXXX  </a:t>
            </a:r>
          </a:p>
          <a:p>
            <a:pPr lvl="1" eaLnBrk="1" hangingPunct="1"/>
            <a:r>
              <a:rPr lang="en-US" altLang="zh-CN" sz="2400" dirty="0">
                <a:latin typeface="Arial Rounded MT Bold" panose="020F0704030504030204" pitchFamily="34" charset="0"/>
              </a:rPr>
              <a:t>01.XXXXX</a:t>
            </a:r>
            <a:endParaRPr lang="zh-CN" altLang="en-US" sz="2400" dirty="0">
              <a:latin typeface="Arial Rounded MT Bold" panose="020F0704030504030204" pitchFamily="34" charset="0"/>
            </a:endParaRPr>
          </a:p>
          <a:p>
            <a:pPr lvl="1" eaLnBrk="1" hangingPunct="1"/>
            <a:r>
              <a:rPr lang="en-US" altLang="zh-CN" sz="2400" dirty="0">
                <a:latin typeface="Arial Rounded MT Bold" panose="020F0704030504030204" pitchFamily="34" charset="0"/>
              </a:rPr>
              <a:t>10.XXXXX</a:t>
            </a:r>
          </a:p>
          <a:p>
            <a:r>
              <a:rPr lang="zh-CN" altLang="en-US" dirty="0">
                <a:latin typeface="Verdana" pitchFamily="34" charset="0"/>
              </a:rPr>
              <a:t>浮点数表示时要进行规格化 （原码：</a:t>
            </a:r>
            <a:r>
              <a:rPr lang="en-US" altLang="zh-CN" dirty="0">
                <a:latin typeface="Verdana" pitchFamily="34" charset="0"/>
              </a:rPr>
              <a:t>754</a:t>
            </a:r>
            <a:r>
              <a:rPr lang="zh-CN" altLang="en-US" dirty="0">
                <a:latin typeface="Verdana" pitchFamily="34" charset="0"/>
              </a:rPr>
              <a:t>标准） </a:t>
            </a:r>
            <a:endParaRPr lang="en-US" altLang="zh-CN" dirty="0">
              <a:latin typeface="Verdana" pitchFamily="34" charset="0"/>
            </a:endParaRPr>
          </a:p>
          <a:p>
            <a:pPr lvl="1"/>
            <a:r>
              <a:rPr lang="zh-CN" altLang="en-US" dirty="0">
                <a:latin typeface="Verdana" pitchFamily="34" charset="0"/>
              </a:rPr>
              <a:t>规格化有</a:t>
            </a:r>
            <a:r>
              <a:rPr lang="en-US" altLang="zh-CN" dirty="0">
                <a:latin typeface="Verdana" pitchFamily="34" charset="0"/>
              </a:rPr>
              <a:t>0.1XXX  1.XXXX </a:t>
            </a:r>
            <a:r>
              <a:rPr lang="zh-CN" altLang="en-US" dirty="0">
                <a:latin typeface="Verdana" pitchFamily="34" charset="0"/>
              </a:rPr>
              <a:t>两种  </a:t>
            </a:r>
            <a:endParaRPr lang="en-US" altLang="zh-CN" dirty="0">
              <a:latin typeface="Verdana" pitchFamily="34" charset="0"/>
            </a:endParaRPr>
          </a:p>
          <a:p>
            <a:pPr lvl="1"/>
            <a:r>
              <a:rPr lang="en-US" altLang="zh-CN" dirty="0">
                <a:latin typeface="Verdana" pitchFamily="34" charset="0"/>
              </a:rPr>
              <a:t>1</a:t>
            </a:r>
            <a:r>
              <a:rPr lang="zh-CN" altLang="en-US" dirty="0">
                <a:latin typeface="Verdana" pitchFamily="34" charset="0"/>
              </a:rPr>
              <a:t>不需要表示，可隐藏</a:t>
            </a:r>
            <a:endParaRPr lang="en-US" altLang="zh-CN" dirty="0">
              <a:latin typeface="Verdana" pitchFamily="34" charset="0"/>
            </a:endParaRPr>
          </a:p>
          <a:p>
            <a:r>
              <a:rPr lang="zh-CN" altLang="en-US" dirty="0">
                <a:latin typeface="Verdana" pitchFamily="34" charset="0"/>
              </a:rPr>
              <a:t>浮点数运算时结果需要进行规格化</a:t>
            </a:r>
            <a:endParaRPr lang="en-US" altLang="zh-CN" dirty="0">
              <a:latin typeface="Verdana" pitchFamily="34" charset="0"/>
            </a:endParaRPr>
          </a:p>
          <a:p>
            <a:pPr lvl="1" eaLnBrk="1" hangingPunct="1"/>
            <a:endParaRPr lang="en-US" altLang="zh-CN" dirty="0">
              <a:solidFill>
                <a:srgbClr val="0000CC"/>
              </a:solidFill>
            </a:endParaRPr>
          </a:p>
          <a:p>
            <a:pPr lvl="1" eaLnBrk="1" hangingPunct="1"/>
            <a:endParaRPr lang="zh-CN" altLang="en-US" dirty="0">
              <a:solidFill>
                <a:srgbClr val="CC0000"/>
              </a:solidFill>
            </a:endParaRPr>
          </a:p>
          <a:p>
            <a:endParaRPr lang="en-US" altLang="zh-CN" dirty="0">
              <a:effectLst>
                <a:outerShdw blurRad="38100" dist="38100" dir="2700000" algn="tl">
                  <a:srgbClr val="C0C0C0"/>
                </a:outerShdw>
              </a:effectLst>
              <a:latin typeface="Verdana" pitchFamily="34" charset="0"/>
            </a:endParaRPr>
          </a:p>
          <a:p>
            <a:endParaRPr lang="zh-CN" altLang="en-US" dirty="0">
              <a:effectLst>
                <a:outerShdw blurRad="38100" dist="38100" dir="2700000" algn="tl">
                  <a:srgbClr val="C0C0C0"/>
                </a:outerShdw>
              </a:effectLst>
              <a:latin typeface="Verdana" pitchFamily="34" charset="0"/>
            </a:endParaRPr>
          </a:p>
          <a:p>
            <a:endParaRPr lang="zh-CN" altLang="en-US" dirty="0"/>
          </a:p>
        </p:txBody>
      </p:sp>
      <p:sp>
        <p:nvSpPr>
          <p:cNvPr id="4" name="矩形 3">
            <a:extLst>
              <a:ext uri="{FF2B5EF4-FFF2-40B4-BE49-F238E27FC236}">
                <a16:creationId xmlns:a16="http://schemas.microsoft.com/office/drawing/2014/main" id="{480139C6-81C2-4272-83F2-1B72EB335924}"/>
              </a:ext>
            </a:extLst>
          </p:cNvPr>
          <p:cNvSpPr/>
          <p:nvPr/>
        </p:nvSpPr>
        <p:spPr>
          <a:xfrm>
            <a:off x="3283552" y="1701284"/>
            <a:ext cx="6784373" cy="461665"/>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绝对值小于</a:t>
            </a:r>
            <a:r>
              <a:rPr lang="en-US" altLang="zh-CN" sz="2400" dirty="0">
                <a:latin typeface="Arial Rounded MT Bold" panose="020F0704030504030204" pitchFamily="34" charset="0"/>
                <a:ea typeface="微软雅黑" panose="020B0503020204020204" pitchFamily="34" charset="-122"/>
              </a:rPr>
              <a:t>0.5</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左规   </a:t>
            </a:r>
            <a:r>
              <a:rPr lang="en-US" altLang="zh-CN" sz="2400" dirty="0">
                <a:latin typeface="Arial Rounded MT Bold" panose="020F0704030504030204" pitchFamily="34" charset="0"/>
                <a:sym typeface="Wingdings" panose="05000000000000000000" pitchFamily="2" charset="2"/>
              </a:rPr>
              <a:t> </a:t>
            </a:r>
            <a:r>
              <a:rPr lang="zh-CN" altLang="en-US" sz="2400" dirty="0">
                <a:latin typeface="Arial Rounded MT Bold" panose="020F0704030504030204" pitchFamily="34" charset="0"/>
              </a:rPr>
              <a:t> </a:t>
            </a:r>
            <a:r>
              <a:rPr lang="en-US" altLang="zh-CN" sz="2400" dirty="0">
                <a:latin typeface="Arial Rounded MT Bold" panose="020F0704030504030204" pitchFamily="34" charset="0"/>
              </a:rPr>
              <a:t>00.1XXX0      </a:t>
            </a:r>
            <a:r>
              <a:rPr lang="zh-CN" altLang="en-US" sz="2400" b="1" dirty="0">
                <a:latin typeface="微软雅黑" panose="020B0503020204020204" pitchFamily="34" charset="-122"/>
                <a:ea typeface="微软雅黑" panose="020B0503020204020204" pitchFamily="34" charset="-122"/>
              </a:rPr>
              <a:t>可多位</a:t>
            </a:r>
          </a:p>
        </p:txBody>
      </p:sp>
      <p:sp>
        <p:nvSpPr>
          <p:cNvPr id="6" name="矩形 5">
            <a:extLst>
              <a:ext uri="{FF2B5EF4-FFF2-40B4-BE49-F238E27FC236}">
                <a16:creationId xmlns:a16="http://schemas.microsoft.com/office/drawing/2014/main" id="{C67C7B64-734E-4E4A-A597-739AC666357D}"/>
              </a:ext>
            </a:extLst>
          </p:cNvPr>
          <p:cNvSpPr/>
          <p:nvPr/>
        </p:nvSpPr>
        <p:spPr>
          <a:xfrm>
            <a:off x="2822540" y="2183715"/>
            <a:ext cx="7487947" cy="579902"/>
          </a:xfrm>
          <a:prstGeom prst="rect">
            <a:avLst/>
          </a:prstGeom>
        </p:spPr>
        <p:txBody>
          <a:bodyPr wrap="square">
            <a:spAutoFit/>
          </a:bodyPr>
          <a:lstStyle/>
          <a:p>
            <a:pPr lvl="1">
              <a:lnSpc>
                <a:spcPct val="150000"/>
              </a:lnSpc>
              <a:spcBef>
                <a:spcPts val="500"/>
              </a:spcBef>
              <a:buClr>
                <a:srgbClr val="FFC000"/>
              </a:buClr>
            </a:pPr>
            <a:r>
              <a:rPr lang="zh-CN" altLang="en-US" sz="2400" dirty="0">
                <a:latin typeface="Arial Rounded MT Bold" panose="020F0704030504030204" pitchFamily="34" charset="0"/>
                <a:ea typeface="微软雅黑" panose="020B0503020204020204" pitchFamily="34" charset="-122"/>
              </a:rPr>
              <a:t>绝对值小于</a:t>
            </a:r>
            <a:r>
              <a:rPr lang="en-US" altLang="zh-CN" sz="2400" dirty="0">
                <a:latin typeface="Arial Rounded MT Bold" panose="020F0704030504030204" pitchFamily="34" charset="0"/>
                <a:ea typeface="微软雅黑" panose="020B0503020204020204" pitchFamily="34" charset="-122"/>
              </a:rPr>
              <a:t>0.5      </a:t>
            </a:r>
            <a:r>
              <a:rPr lang="zh-CN" altLang="en-US" sz="2400" dirty="0">
                <a:latin typeface="Arial Rounded MT Bold" panose="020F0704030504030204" pitchFamily="34" charset="0"/>
                <a:ea typeface="微软雅黑" panose="020B0503020204020204" pitchFamily="34" charset="-122"/>
              </a:rPr>
              <a:t>左规   </a:t>
            </a:r>
            <a:r>
              <a:rPr lang="en-US" altLang="zh-CN" sz="2400" dirty="0">
                <a:latin typeface="Arial Rounded MT Bold" panose="020F0704030504030204" pitchFamily="34" charset="0"/>
                <a:ea typeface="微软雅黑" panose="020B0503020204020204" pitchFamily="34" charset="-122"/>
                <a:sym typeface="Wingdings" panose="05000000000000000000" pitchFamily="2" charset="2"/>
              </a:rPr>
              <a:t>  </a:t>
            </a:r>
            <a:r>
              <a:rPr lang="en-US" altLang="zh-CN" sz="2400" dirty="0">
                <a:latin typeface="Arial Rounded MT Bold" panose="020F0704030504030204" pitchFamily="34" charset="0"/>
                <a:ea typeface="微软雅黑" panose="020B0503020204020204" pitchFamily="34" charset="-122"/>
              </a:rPr>
              <a:t>11.0XXX0      </a:t>
            </a:r>
            <a:r>
              <a:rPr lang="zh-CN" altLang="en-US" sz="2400" dirty="0">
                <a:latin typeface="Arial Rounded MT Bold" panose="020F0704030504030204" pitchFamily="34" charset="0"/>
                <a:ea typeface="微软雅黑" panose="020B0503020204020204" pitchFamily="34" charset="-122"/>
              </a:rPr>
              <a:t>左归补零</a:t>
            </a:r>
          </a:p>
        </p:txBody>
      </p:sp>
      <p:sp>
        <p:nvSpPr>
          <p:cNvPr id="7" name="矩形 6">
            <a:extLst>
              <a:ext uri="{FF2B5EF4-FFF2-40B4-BE49-F238E27FC236}">
                <a16:creationId xmlns:a16="http://schemas.microsoft.com/office/drawing/2014/main" id="{94685A83-2B8F-4A36-916E-C690E2052D36}"/>
              </a:ext>
            </a:extLst>
          </p:cNvPr>
          <p:cNvSpPr/>
          <p:nvPr/>
        </p:nvSpPr>
        <p:spPr>
          <a:xfrm>
            <a:off x="2828279" y="2818334"/>
            <a:ext cx="9430396" cy="646331"/>
          </a:xfrm>
          <a:prstGeom prst="rect">
            <a:avLst/>
          </a:prstGeom>
        </p:spPr>
        <p:txBody>
          <a:bodyPr wrap="square">
            <a:spAutoFit/>
          </a:bodyPr>
          <a:lstStyle/>
          <a:p>
            <a:pPr lvl="1">
              <a:lnSpc>
                <a:spcPct val="150000"/>
              </a:lnSpc>
              <a:spcBef>
                <a:spcPts val="500"/>
              </a:spcBef>
              <a:buClr>
                <a:srgbClr val="FFC000"/>
              </a:buClr>
            </a:pPr>
            <a:r>
              <a:rPr lang="zh-CN" altLang="en-US" sz="2400" dirty="0">
                <a:latin typeface="Arial Rounded MT Bold" panose="020F0704030504030204" pitchFamily="34" charset="0"/>
                <a:ea typeface="微软雅黑" panose="020B0503020204020204" pitchFamily="34" charset="-122"/>
              </a:rPr>
              <a:t>绝对值大于</a:t>
            </a:r>
            <a:r>
              <a:rPr lang="en-US" altLang="zh-CN" sz="2400" dirty="0">
                <a:latin typeface="Arial Rounded MT Bold" panose="020F0704030504030204" pitchFamily="34" charset="0"/>
                <a:ea typeface="微软雅黑" panose="020B0503020204020204" pitchFamily="34" charset="-122"/>
              </a:rPr>
              <a:t>1          </a:t>
            </a:r>
            <a:r>
              <a:rPr lang="zh-CN" altLang="en-US" sz="2400" dirty="0">
                <a:latin typeface="Arial Rounded MT Bold" panose="020F0704030504030204" pitchFamily="34" charset="0"/>
                <a:ea typeface="微软雅黑" panose="020B0503020204020204" pitchFamily="34" charset="-122"/>
              </a:rPr>
              <a:t>右规   </a:t>
            </a:r>
            <a:r>
              <a:rPr lang="en-US" altLang="zh-CN" sz="2400" dirty="0">
                <a:latin typeface="Arial Rounded MT Bold" panose="020F0704030504030204" pitchFamily="34" charset="0"/>
                <a:ea typeface="微软雅黑" panose="020B0503020204020204" pitchFamily="34" charset="-122"/>
                <a:sym typeface="Wingdings" panose="05000000000000000000" pitchFamily="2" charset="2"/>
              </a:rPr>
              <a:t></a:t>
            </a:r>
            <a:r>
              <a:rPr lang="en-US" altLang="zh-CN" sz="2400" dirty="0">
                <a:latin typeface="Arial Rounded MT Bold" panose="020F0704030504030204" pitchFamily="34" charset="0"/>
                <a:ea typeface="微软雅黑" panose="020B0503020204020204" pitchFamily="34" charset="-122"/>
              </a:rPr>
              <a:t>  00.1XXXX      </a:t>
            </a:r>
            <a:r>
              <a:rPr lang="zh-CN" altLang="en-US" sz="2400" dirty="0">
                <a:latin typeface="Arial Rounded MT Bold" panose="020F0704030504030204" pitchFamily="34" charset="0"/>
                <a:ea typeface="微软雅黑" panose="020B0503020204020204" pitchFamily="34" charset="-122"/>
              </a:rPr>
              <a:t>符号位进位位右移</a:t>
            </a:r>
          </a:p>
        </p:txBody>
      </p:sp>
      <p:sp>
        <p:nvSpPr>
          <p:cNvPr id="8" name="矩形 7">
            <a:extLst>
              <a:ext uri="{FF2B5EF4-FFF2-40B4-BE49-F238E27FC236}">
                <a16:creationId xmlns:a16="http://schemas.microsoft.com/office/drawing/2014/main" id="{8D50D87D-9CCB-4BB6-BAFD-10B6DE29EAAF}"/>
              </a:ext>
            </a:extLst>
          </p:cNvPr>
          <p:cNvSpPr/>
          <p:nvPr/>
        </p:nvSpPr>
        <p:spPr>
          <a:xfrm>
            <a:off x="2824359" y="3429000"/>
            <a:ext cx="9097765" cy="579902"/>
          </a:xfrm>
          <a:prstGeom prst="rect">
            <a:avLst/>
          </a:prstGeom>
        </p:spPr>
        <p:txBody>
          <a:bodyPr wrap="square">
            <a:spAutoFit/>
          </a:bodyPr>
          <a:lstStyle/>
          <a:p>
            <a:pPr lvl="1">
              <a:lnSpc>
                <a:spcPct val="150000"/>
              </a:lnSpc>
              <a:spcBef>
                <a:spcPts val="500"/>
              </a:spcBef>
              <a:buClr>
                <a:srgbClr val="FFC000"/>
              </a:buClr>
            </a:pPr>
            <a:r>
              <a:rPr lang="zh-CN" altLang="en-US" sz="2400" dirty="0">
                <a:latin typeface="Arial Rounded MT Bold" panose="020F0704030504030204" pitchFamily="34" charset="0"/>
                <a:ea typeface="微软雅黑" panose="020B0503020204020204" pitchFamily="34" charset="-122"/>
              </a:rPr>
              <a:t>绝对值大于</a:t>
            </a:r>
            <a:r>
              <a:rPr lang="en-US" altLang="zh-CN" sz="2400" dirty="0">
                <a:latin typeface="Arial Rounded MT Bold" panose="020F0704030504030204" pitchFamily="34" charset="0"/>
                <a:ea typeface="微软雅黑" panose="020B0503020204020204" pitchFamily="34" charset="-122"/>
              </a:rPr>
              <a:t>1          </a:t>
            </a:r>
            <a:r>
              <a:rPr lang="zh-CN" altLang="en-US" sz="2400" dirty="0">
                <a:latin typeface="Arial Rounded MT Bold" panose="020F0704030504030204" pitchFamily="34" charset="0"/>
                <a:ea typeface="微软雅黑" panose="020B0503020204020204" pitchFamily="34" charset="-122"/>
              </a:rPr>
              <a:t>右规   </a:t>
            </a:r>
            <a:r>
              <a:rPr lang="en-US" altLang="zh-CN" sz="2400" dirty="0">
                <a:latin typeface="Arial Rounded MT Bold" panose="020F0704030504030204" pitchFamily="34" charset="0"/>
                <a:ea typeface="微软雅黑" panose="020B0503020204020204" pitchFamily="34" charset="-122"/>
                <a:sym typeface="Wingdings" panose="05000000000000000000" pitchFamily="2" charset="2"/>
              </a:rPr>
              <a:t></a:t>
            </a:r>
            <a:r>
              <a:rPr lang="en-US" altLang="zh-CN" sz="2400" dirty="0">
                <a:latin typeface="Arial Rounded MT Bold" panose="020F0704030504030204" pitchFamily="34" charset="0"/>
                <a:ea typeface="微软雅黑" panose="020B0503020204020204" pitchFamily="34" charset="-122"/>
              </a:rPr>
              <a:t>  11.0XXXX       </a:t>
            </a:r>
            <a:r>
              <a:rPr lang="zh-CN" altLang="en-US" sz="2400" dirty="0">
                <a:latin typeface="Arial Rounded MT Bold" panose="020F0704030504030204" pitchFamily="34" charset="0"/>
                <a:ea typeface="微软雅黑" panose="020B0503020204020204" pitchFamily="34" charset="-122"/>
              </a:rPr>
              <a:t>符号位进位位右移</a:t>
            </a:r>
          </a:p>
        </p:txBody>
      </p:sp>
    </p:spTree>
    <p:extLst>
      <p:ext uri="{BB962C8B-B14F-4D97-AF65-F5344CB8AC3E}">
        <p14:creationId xmlns:p14="http://schemas.microsoft.com/office/powerpoint/2010/main" val="1744449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wipe(left)">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wipe(left)">
                                      <p:cBhvr>
                                        <p:cTn id="42" dur="500"/>
                                        <p:tgtEl>
                                          <p:spTgt spid="3">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wipe(left)">
                                      <p:cBhvr>
                                        <p:cTn id="47" dur="500"/>
                                        <p:tgtEl>
                                          <p:spTgt spid="3">
                                            <p:txEl>
                                              <p:pRg st="5" end="5"/>
                                            </p:txEl>
                                          </p:spTgt>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3">
                                            <p:txEl>
                                              <p:pRg st="6" end="6"/>
                                            </p:txEl>
                                          </p:spTgt>
                                        </p:tgtEl>
                                        <p:attrNameLst>
                                          <p:attrName>style.visibility</p:attrName>
                                        </p:attrNameLst>
                                      </p:cBhvr>
                                      <p:to>
                                        <p:strVal val="visible"/>
                                      </p:to>
                                    </p:set>
                                    <p:animEffect transition="in" filter="wipe(left)">
                                      <p:cBhvr>
                                        <p:cTn id="50" dur="500"/>
                                        <p:tgtEl>
                                          <p:spTgt spid="3">
                                            <p:txEl>
                                              <p:pRg st="6" end="6"/>
                                            </p:txEl>
                                          </p:spTgt>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animEffect transition="in" filter="wipe(left)">
                                      <p:cBhvr>
                                        <p:cTn id="53" dur="500"/>
                                        <p:tgtEl>
                                          <p:spTgt spid="3">
                                            <p:txEl>
                                              <p:pRg st="7" end="7"/>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3">
                                            <p:txEl>
                                              <p:pRg st="8" end="8"/>
                                            </p:txEl>
                                          </p:spTgt>
                                        </p:tgtEl>
                                        <p:attrNameLst>
                                          <p:attrName>style.visibility</p:attrName>
                                        </p:attrNameLst>
                                      </p:cBhvr>
                                      <p:to>
                                        <p:strVal val="visible"/>
                                      </p:to>
                                    </p:set>
                                    <p:animEffect transition="in" filter="wipe(left)">
                                      <p:cBhvr>
                                        <p:cTn id="58" dur="500"/>
                                        <p:tgtEl>
                                          <p:spTgt spid="3">
                                            <p:txEl>
                                              <p:pRg st="8" end="8"/>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wipe(left)">
                                      <p:cBhvr>
                                        <p:cTn id="6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6" grpId="0"/>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运算结果</a:t>
            </a:r>
            <a:r>
              <a:rPr lang="zh-CN" altLang="zh-CN" dirty="0"/>
              <a:t>规格化规则</a:t>
            </a:r>
            <a:endParaRPr lang="zh-CN" altLang="en-US" dirty="0"/>
          </a:p>
        </p:txBody>
      </p:sp>
      <p:sp>
        <p:nvSpPr>
          <p:cNvPr id="3" name="内容占位符 2"/>
          <p:cNvSpPr>
            <a:spLocks noGrp="1"/>
          </p:cNvSpPr>
          <p:nvPr>
            <p:ph idx="1"/>
          </p:nvPr>
        </p:nvSpPr>
        <p:spPr>
          <a:xfrm>
            <a:off x="487822" y="942764"/>
            <a:ext cx="10515599" cy="3921832"/>
          </a:xfrm>
        </p:spPr>
        <p:txBody>
          <a:bodyPr/>
          <a:lstStyle/>
          <a:p>
            <a:pPr eaLnBrk="1" hangingPunct="1"/>
            <a:r>
              <a:rPr lang="zh-CN" altLang="en-US" dirty="0"/>
              <a:t>尾数运算</a:t>
            </a:r>
            <a:r>
              <a:rPr lang="zh-CN" altLang="en-US" b="1" dirty="0"/>
              <a:t>上溢时右归</a:t>
            </a:r>
            <a:r>
              <a:rPr lang="zh-CN" altLang="en-US" dirty="0"/>
              <a:t>（</a:t>
            </a:r>
            <a:r>
              <a:rPr lang="zh-CN" altLang="en-US" dirty="0">
                <a:solidFill>
                  <a:srgbClr val="FF0000"/>
                </a:solidFill>
              </a:rPr>
              <a:t>一位</a:t>
            </a:r>
            <a:r>
              <a:rPr lang="zh-CN" altLang="en-US" dirty="0"/>
              <a:t>）</a:t>
            </a:r>
          </a:p>
          <a:p>
            <a:pPr lvl="1" eaLnBrk="1" hangingPunct="1"/>
            <a:r>
              <a:rPr lang="zh-CN" altLang="en-US" sz="2400" dirty="0"/>
              <a:t>变形补码运算结果    </a:t>
            </a:r>
            <a:r>
              <a:rPr lang="en-US" altLang="zh-CN" sz="2400" dirty="0"/>
              <a:t>10.XX  </a:t>
            </a:r>
            <a:r>
              <a:rPr lang="zh-CN" altLang="en-US" sz="2400" dirty="0"/>
              <a:t>或  </a:t>
            </a:r>
            <a:r>
              <a:rPr lang="en-US" altLang="zh-CN" sz="2400" dirty="0"/>
              <a:t>01.XXX   </a:t>
            </a:r>
            <a:r>
              <a:rPr lang="zh-CN" altLang="en-US" sz="2400" dirty="0"/>
              <a:t>，单符号如何判断？</a:t>
            </a:r>
            <a:endParaRPr lang="en-US" altLang="zh-CN" sz="2400" dirty="0"/>
          </a:p>
          <a:p>
            <a:pPr lvl="1" eaLnBrk="1" hangingPunct="1"/>
            <a:r>
              <a:rPr lang="zh-CN" altLang="en-US" sz="2400" dirty="0"/>
              <a:t>右归时连同符号位进位位一起右移，阶码作加法</a:t>
            </a:r>
          </a:p>
          <a:p>
            <a:pPr eaLnBrk="1" hangingPunct="1"/>
            <a:r>
              <a:rPr lang="zh-CN" altLang="en-US" dirty="0"/>
              <a:t>尾数运算</a:t>
            </a:r>
            <a:r>
              <a:rPr lang="zh-CN" altLang="en-US" b="1" dirty="0"/>
              <a:t>下溢时左归</a:t>
            </a:r>
            <a:r>
              <a:rPr lang="zh-CN" altLang="en-US" dirty="0"/>
              <a:t>（</a:t>
            </a:r>
            <a:r>
              <a:rPr lang="zh-CN" altLang="en-US" dirty="0">
                <a:solidFill>
                  <a:srgbClr val="FF0000"/>
                </a:solidFill>
              </a:rPr>
              <a:t>可多位</a:t>
            </a:r>
            <a:r>
              <a:rPr lang="zh-CN" altLang="en-US" dirty="0"/>
              <a:t>）</a:t>
            </a:r>
            <a:endParaRPr lang="en-US" altLang="zh-CN" dirty="0"/>
          </a:p>
          <a:p>
            <a:pPr lvl="1" eaLnBrk="1" hangingPunct="1"/>
            <a:r>
              <a:rPr lang="en-US" altLang="zh-CN" sz="2400" dirty="0"/>
              <a:t>0.01XX   0.0001XXX    </a:t>
            </a:r>
            <a:r>
              <a:rPr lang="zh-CN" altLang="en-US" sz="2400" dirty="0"/>
              <a:t>或     </a:t>
            </a:r>
            <a:r>
              <a:rPr lang="en-US" altLang="zh-CN" sz="2400" dirty="0"/>
              <a:t>1.10XX    1.11110XX </a:t>
            </a:r>
          </a:p>
          <a:p>
            <a:pPr lvl="1" eaLnBrk="1" hangingPunct="1"/>
            <a:r>
              <a:rPr lang="zh-CN" altLang="en-US" sz="2400" dirty="0"/>
              <a:t>左归时</a:t>
            </a:r>
            <a:r>
              <a:rPr lang="en-US" altLang="zh-CN" sz="2400" dirty="0"/>
              <a:t>LSB</a:t>
            </a:r>
            <a:r>
              <a:rPr lang="zh-CN" altLang="en-US" sz="2400" dirty="0"/>
              <a:t>位补</a:t>
            </a:r>
            <a:r>
              <a:rPr lang="en-US" altLang="zh-CN" sz="2400" dirty="0"/>
              <a:t>0</a:t>
            </a:r>
            <a:r>
              <a:rPr lang="zh-CN" altLang="en-US" sz="2400" dirty="0"/>
              <a:t>，阶码作减法</a:t>
            </a:r>
          </a:p>
        </p:txBody>
      </p:sp>
      <p:grpSp>
        <p:nvGrpSpPr>
          <p:cNvPr id="40" name="组合 39">
            <a:extLst>
              <a:ext uri="{FF2B5EF4-FFF2-40B4-BE49-F238E27FC236}">
                <a16:creationId xmlns:a16="http://schemas.microsoft.com/office/drawing/2014/main" id="{4DF6EB43-EFE2-487A-839A-3DC6C7322CBC}"/>
              </a:ext>
            </a:extLst>
          </p:cNvPr>
          <p:cNvGrpSpPr/>
          <p:nvPr/>
        </p:nvGrpSpPr>
        <p:grpSpPr>
          <a:xfrm>
            <a:off x="1819275" y="5223827"/>
            <a:ext cx="8180139" cy="1171576"/>
            <a:chOff x="1933575" y="5481002"/>
            <a:chExt cx="8180139" cy="1171576"/>
          </a:xfrm>
        </p:grpSpPr>
        <p:grpSp>
          <p:nvGrpSpPr>
            <p:cNvPr id="11" name="Group 16">
              <a:extLst>
                <a:ext uri="{FF2B5EF4-FFF2-40B4-BE49-F238E27FC236}">
                  <a16:creationId xmlns:a16="http://schemas.microsoft.com/office/drawing/2014/main" id="{CC9ABC5A-E048-4036-950E-1CD645C86555}"/>
                </a:ext>
              </a:extLst>
            </p:cNvPr>
            <p:cNvGrpSpPr>
              <a:grpSpLocks/>
            </p:cNvGrpSpPr>
            <p:nvPr/>
          </p:nvGrpSpPr>
          <p:grpSpPr bwMode="auto">
            <a:xfrm>
              <a:off x="3589088" y="5481002"/>
              <a:ext cx="1663700" cy="588962"/>
              <a:chOff x="76200" y="0"/>
              <a:chExt cx="1663701" cy="589002"/>
            </a:xfrm>
            <a:solidFill>
              <a:srgbClr val="00B050"/>
            </a:solidFill>
          </p:grpSpPr>
          <p:sp>
            <p:nvSpPr>
              <p:cNvPr id="12" name="右大括号 18">
                <a:extLst>
                  <a:ext uri="{FF2B5EF4-FFF2-40B4-BE49-F238E27FC236}">
                    <a16:creationId xmlns:a16="http://schemas.microsoft.com/office/drawing/2014/main" id="{9A977540-BFCF-4016-A308-5E7DC0568408}"/>
                  </a:ext>
                </a:extLst>
              </p:cNvPr>
              <p:cNvSpPr>
                <a:spLocks/>
              </p:cNvSpPr>
              <p:nvPr/>
            </p:nvSpPr>
            <p:spPr bwMode="auto">
              <a:xfrm rot="-5400000">
                <a:off x="739848" y="-164989"/>
                <a:ext cx="268287" cy="1239696"/>
              </a:xfrm>
              <a:prstGeom prst="rightBrace">
                <a:avLst>
                  <a:gd name="adj1" fmla="val 8343"/>
                  <a:gd name="adj2" fmla="val 50000"/>
                </a:avLst>
              </a:prstGeom>
              <a:grpFill/>
              <a:ln w="9525">
                <a:solidFill>
                  <a:schemeClr val="tx1"/>
                </a:solidFill>
                <a:round/>
                <a:headEnd/>
                <a:tailEnd/>
              </a:ln>
            </p:spPr>
            <p:txBody>
              <a:bodyPr wrap="none" tIns="72000" anchor="ctr"/>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400" dirty="0">
                  <a:solidFill>
                    <a:srgbClr val="FF3300"/>
                  </a:solidFill>
                  <a:latin typeface="Arial" panose="020B0604020202020204" pitchFamily="34" charset="0"/>
                  <a:ea typeface="微软雅黑" panose="020B0503020204020204" pitchFamily="34" charset="-122"/>
                </a:endParaRPr>
              </a:p>
            </p:txBody>
          </p:sp>
          <p:sp>
            <p:nvSpPr>
              <p:cNvPr id="13" name="TextBox 15">
                <a:extLst>
                  <a:ext uri="{FF2B5EF4-FFF2-40B4-BE49-F238E27FC236}">
                    <a16:creationId xmlns:a16="http://schemas.microsoft.com/office/drawing/2014/main" id="{0B4C1545-23AF-4223-BD09-F65912247AF4}"/>
                  </a:ext>
                </a:extLst>
              </p:cNvPr>
              <p:cNvSpPr txBox="1">
                <a:spLocks noChangeArrowheads="1"/>
              </p:cNvSpPr>
              <p:nvPr/>
            </p:nvSpPr>
            <p:spPr bwMode="auto">
              <a:xfrm>
                <a:off x="76200" y="0"/>
                <a:ext cx="1663701" cy="3016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zh-CN" altLang="en-US" sz="1700" dirty="0">
                    <a:ea typeface="微软雅黑" panose="020B0503020204020204" pitchFamily="34" charset="-122"/>
                  </a:rPr>
                  <a:t>原码规格化数</a:t>
                </a:r>
                <a:endParaRPr lang="zh-CN" altLang="en-US" sz="1700" baseline="30000" dirty="0">
                  <a:ea typeface="微软雅黑" panose="020B0503020204020204" pitchFamily="34" charset="-122"/>
                </a:endParaRPr>
              </a:p>
            </p:txBody>
          </p:sp>
        </p:grpSp>
        <p:grpSp>
          <p:nvGrpSpPr>
            <p:cNvPr id="14" name="Group 19">
              <a:extLst>
                <a:ext uri="{FF2B5EF4-FFF2-40B4-BE49-F238E27FC236}">
                  <a16:creationId xmlns:a16="http://schemas.microsoft.com/office/drawing/2014/main" id="{BC8B5795-B44A-4372-9A6D-6B53A69A46BF}"/>
                </a:ext>
              </a:extLst>
            </p:cNvPr>
            <p:cNvGrpSpPr>
              <a:grpSpLocks/>
            </p:cNvGrpSpPr>
            <p:nvPr/>
          </p:nvGrpSpPr>
          <p:grpSpPr bwMode="auto">
            <a:xfrm>
              <a:off x="6719639" y="5481003"/>
              <a:ext cx="2754313" cy="574678"/>
              <a:chOff x="-104786" y="0"/>
              <a:chExt cx="2754499" cy="574715"/>
            </a:xfrm>
          </p:grpSpPr>
          <p:sp>
            <p:nvSpPr>
              <p:cNvPr id="15" name="右大括号 21">
                <a:extLst>
                  <a:ext uri="{FF2B5EF4-FFF2-40B4-BE49-F238E27FC236}">
                    <a16:creationId xmlns:a16="http://schemas.microsoft.com/office/drawing/2014/main" id="{979D8FA9-5C03-40ED-96B4-0BE186B7DE62}"/>
                  </a:ext>
                </a:extLst>
              </p:cNvPr>
              <p:cNvSpPr>
                <a:spLocks/>
              </p:cNvSpPr>
              <p:nvPr/>
            </p:nvSpPr>
            <p:spPr bwMode="auto">
              <a:xfrm rot="16200000">
                <a:off x="1159912" y="-179276"/>
                <a:ext cx="268287" cy="1239696"/>
              </a:xfrm>
              <a:prstGeom prst="rightBrace">
                <a:avLst>
                  <a:gd name="adj1" fmla="val 8343"/>
                  <a:gd name="adj2" fmla="val 50000"/>
                </a:avLst>
              </a:prstGeom>
              <a:solidFill>
                <a:srgbClr val="00B050"/>
              </a:solidFill>
              <a:ln w="9525">
                <a:solidFill>
                  <a:schemeClr val="tx1"/>
                </a:solidFill>
                <a:round/>
                <a:headEnd/>
                <a:tailEnd/>
              </a:ln>
            </p:spPr>
            <p:txBody>
              <a:bodyPr wrap="none" tIns="72000" anchor="ctr"/>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400" dirty="0">
                  <a:solidFill>
                    <a:srgbClr val="FF3300"/>
                  </a:solidFill>
                  <a:latin typeface="Arial" panose="020B0604020202020204" pitchFamily="34" charset="0"/>
                  <a:ea typeface="微软雅黑" panose="020B0503020204020204" pitchFamily="34" charset="-122"/>
                </a:endParaRPr>
              </a:p>
            </p:txBody>
          </p:sp>
          <p:sp>
            <p:nvSpPr>
              <p:cNvPr id="16" name="TextBox 15">
                <a:extLst>
                  <a:ext uri="{FF2B5EF4-FFF2-40B4-BE49-F238E27FC236}">
                    <a16:creationId xmlns:a16="http://schemas.microsoft.com/office/drawing/2014/main" id="{03F9D4DF-9911-4311-8FA3-C57F9686C018}"/>
                  </a:ext>
                </a:extLst>
              </p:cNvPr>
              <p:cNvSpPr txBox="1">
                <a:spLocks noChangeArrowheads="1"/>
              </p:cNvSpPr>
              <p:nvPr/>
            </p:nvSpPr>
            <p:spPr bwMode="auto">
              <a:xfrm>
                <a:off x="-104786" y="0"/>
                <a:ext cx="2754499" cy="301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zh-CN" altLang="en-US" sz="1700" dirty="0">
                    <a:ea typeface="微软雅黑" panose="020B0503020204020204" pitchFamily="34" charset="-122"/>
                  </a:rPr>
                  <a:t>原码规格化数</a:t>
                </a:r>
                <a:endParaRPr lang="zh-CN" altLang="en-US" sz="1700" baseline="30000" dirty="0">
                  <a:ea typeface="微软雅黑" panose="020B0503020204020204" pitchFamily="34" charset="-122"/>
                </a:endParaRPr>
              </a:p>
            </p:txBody>
          </p:sp>
        </p:grpSp>
        <p:grpSp>
          <p:nvGrpSpPr>
            <p:cNvPr id="17" name="组合 16">
              <a:extLst>
                <a:ext uri="{FF2B5EF4-FFF2-40B4-BE49-F238E27FC236}">
                  <a16:creationId xmlns:a16="http://schemas.microsoft.com/office/drawing/2014/main" id="{76F79D38-7BC2-47CC-8069-A5D5797A4015}"/>
                </a:ext>
              </a:extLst>
            </p:cNvPr>
            <p:cNvGrpSpPr/>
            <p:nvPr/>
          </p:nvGrpSpPr>
          <p:grpSpPr>
            <a:xfrm>
              <a:off x="1933575" y="6069964"/>
              <a:ext cx="8180139" cy="582614"/>
              <a:chOff x="1238555" y="4472996"/>
              <a:chExt cx="8180139" cy="582614"/>
            </a:xfrm>
          </p:grpSpPr>
          <p:cxnSp>
            <p:nvCxnSpPr>
              <p:cNvPr id="18" name="直接箭头连接符 5">
                <a:extLst>
                  <a:ext uri="{FF2B5EF4-FFF2-40B4-BE49-F238E27FC236}">
                    <a16:creationId xmlns:a16="http://schemas.microsoft.com/office/drawing/2014/main" id="{38ACEBBA-4B43-4EF0-A760-FAE0CC600430}"/>
                  </a:ext>
                </a:extLst>
              </p:cNvPr>
              <p:cNvCxnSpPr>
                <a:cxnSpLocks noChangeShapeType="1"/>
              </p:cNvCxnSpPr>
              <p:nvPr/>
            </p:nvCxnSpPr>
            <p:spPr bwMode="auto">
              <a:xfrm flipV="1">
                <a:off x="1238555" y="4568246"/>
                <a:ext cx="8180139" cy="13711"/>
              </a:xfrm>
              <a:prstGeom prst="straightConnector1">
                <a:avLst/>
              </a:prstGeom>
              <a:noFill/>
              <a:ln w="25400">
                <a:solidFill>
                  <a:schemeClr val="tx1"/>
                </a:solidFill>
                <a:round/>
                <a:headEnd/>
                <a:tailEnd type="arrow" w="med" len="med"/>
              </a:ln>
              <a:effectLst/>
              <a:extLst>
                <a:ext uri="{909E8E84-426E-40DD-AFC4-6F175D3DCCD1}">
                  <a14:hiddenFill xmlns:a14="http://schemas.microsoft.com/office/drawing/2010/main">
                    <a:noFill/>
                  </a14:hiddenFill>
                </a:ext>
              </a:extLst>
            </p:spPr>
          </p:cxnSp>
          <p:sp>
            <p:nvSpPr>
              <p:cNvPr id="19" name="TextBox 12">
                <a:extLst>
                  <a:ext uri="{FF2B5EF4-FFF2-40B4-BE49-F238E27FC236}">
                    <a16:creationId xmlns:a16="http://schemas.microsoft.com/office/drawing/2014/main" id="{B7DA8B65-58FD-4F95-BBEF-8F219EAF8142}"/>
                  </a:ext>
                </a:extLst>
              </p:cNvPr>
              <p:cNvSpPr txBox="1">
                <a:spLocks noChangeArrowheads="1"/>
              </p:cNvSpPr>
              <p:nvPr/>
            </p:nvSpPr>
            <p:spPr bwMode="auto">
              <a:xfrm>
                <a:off x="5376918" y="4753985"/>
                <a:ext cx="374650" cy="301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en-US" altLang="zh-CN" sz="1700" dirty="0">
                    <a:solidFill>
                      <a:srgbClr val="C00000"/>
                    </a:solidFill>
                    <a:ea typeface="微软雅黑" panose="020B0503020204020204" pitchFamily="34" charset="-122"/>
                  </a:rPr>
                  <a:t>0</a:t>
                </a:r>
                <a:endParaRPr lang="zh-CN" altLang="en-US" sz="1700" dirty="0">
                  <a:solidFill>
                    <a:srgbClr val="C00000"/>
                  </a:solidFill>
                  <a:ea typeface="微软雅黑" panose="020B0503020204020204" pitchFamily="34" charset="-122"/>
                </a:endParaRPr>
              </a:p>
            </p:txBody>
          </p:sp>
          <p:sp>
            <p:nvSpPr>
              <p:cNvPr id="20" name="TextBox 13">
                <a:extLst>
                  <a:ext uri="{FF2B5EF4-FFF2-40B4-BE49-F238E27FC236}">
                    <a16:creationId xmlns:a16="http://schemas.microsoft.com/office/drawing/2014/main" id="{9FFFA505-10A8-4C95-B643-D342DB3D805C}"/>
                  </a:ext>
                </a:extLst>
              </p:cNvPr>
              <p:cNvSpPr txBox="1">
                <a:spLocks noChangeArrowheads="1"/>
              </p:cNvSpPr>
              <p:nvPr/>
            </p:nvSpPr>
            <p:spPr bwMode="auto">
              <a:xfrm>
                <a:off x="6440543" y="4753985"/>
                <a:ext cx="769938"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en-US" altLang="zh-CN" sz="1700" dirty="0">
                    <a:ea typeface="微软雅黑" panose="020B0503020204020204" pitchFamily="34" charset="-122"/>
                  </a:rPr>
                  <a:t>2</a:t>
                </a:r>
                <a:r>
                  <a:rPr lang="en-US" altLang="zh-CN" sz="1700" baseline="30000" dirty="0">
                    <a:ea typeface="微软雅黑" panose="020B0503020204020204" pitchFamily="34" charset="-122"/>
                  </a:rPr>
                  <a:t>-1</a:t>
                </a:r>
                <a:endParaRPr lang="zh-CN" altLang="en-US" sz="1700" baseline="30000" dirty="0">
                  <a:ea typeface="微软雅黑" panose="020B0503020204020204" pitchFamily="34" charset="-122"/>
                </a:endParaRPr>
              </a:p>
            </p:txBody>
          </p:sp>
          <p:sp>
            <p:nvSpPr>
              <p:cNvPr id="21" name="TextBox 16">
                <a:extLst>
                  <a:ext uri="{FF2B5EF4-FFF2-40B4-BE49-F238E27FC236}">
                    <a16:creationId xmlns:a16="http://schemas.microsoft.com/office/drawing/2014/main" id="{5C980562-85C3-4610-B721-D863620AC081}"/>
                  </a:ext>
                </a:extLst>
              </p:cNvPr>
              <p:cNvSpPr txBox="1">
                <a:spLocks noChangeArrowheads="1"/>
              </p:cNvSpPr>
              <p:nvPr/>
            </p:nvSpPr>
            <p:spPr bwMode="auto">
              <a:xfrm>
                <a:off x="7637519" y="4753985"/>
                <a:ext cx="8096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en-US" altLang="zh-CN" sz="1700" dirty="0">
                    <a:ea typeface="微软雅黑" panose="020B0503020204020204" pitchFamily="34" charset="-122"/>
                  </a:rPr>
                  <a:t>1</a:t>
                </a:r>
                <a:endParaRPr lang="zh-CN" altLang="en-US" sz="1700" baseline="30000" dirty="0">
                  <a:ea typeface="微软雅黑" panose="020B0503020204020204" pitchFamily="34" charset="-122"/>
                </a:endParaRPr>
              </a:p>
            </p:txBody>
          </p:sp>
          <p:sp>
            <p:nvSpPr>
              <p:cNvPr id="22" name="TextBox 17">
                <a:extLst>
                  <a:ext uri="{FF2B5EF4-FFF2-40B4-BE49-F238E27FC236}">
                    <a16:creationId xmlns:a16="http://schemas.microsoft.com/office/drawing/2014/main" id="{69F5241E-0CBF-4C1A-915E-B2AA38A2C664}"/>
                  </a:ext>
                </a:extLst>
              </p:cNvPr>
              <p:cNvSpPr txBox="1">
                <a:spLocks noChangeArrowheads="1"/>
              </p:cNvSpPr>
              <p:nvPr/>
            </p:nvSpPr>
            <p:spPr bwMode="auto">
              <a:xfrm>
                <a:off x="3875143" y="4753985"/>
                <a:ext cx="9144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en-US" altLang="zh-CN" sz="1700" dirty="0">
                    <a:solidFill>
                      <a:srgbClr val="0000FF"/>
                    </a:solidFill>
                    <a:ea typeface="微软雅黑" panose="020B0503020204020204" pitchFamily="34" charset="-122"/>
                  </a:rPr>
                  <a:t>-2</a:t>
                </a:r>
                <a:r>
                  <a:rPr lang="en-US" altLang="zh-CN" sz="1700" baseline="30000" dirty="0">
                    <a:solidFill>
                      <a:srgbClr val="0000FF"/>
                    </a:solidFill>
                    <a:ea typeface="微软雅黑" panose="020B0503020204020204" pitchFamily="34" charset="-122"/>
                  </a:rPr>
                  <a:t>-1</a:t>
                </a:r>
                <a:endParaRPr lang="zh-CN" altLang="en-US" sz="1700" baseline="30000" dirty="0">
                  <a:solidFill>
                    <a:srgbClr val="0000FF"/>
                  </a:solidFill>
                  <a:ea typeface="微软雅黑" panose="020B0503020204020204" pitchFamily="34" charset="-122"/>
                </a:endParaRPr>
              </a:p>
            </p:txBody>
          </p:sp>
          <p:sp>
            <p:nvSpPr>
              <p:cNvPr id="23" name="TextBox 17">
                <a:extLst>
                  <a:ext uri="{FF2B5EF4-FFF2-40B4-BE49-F238E27FC236}">
                    <a16:creationId xmlns:a16="http://schemas.microsoft.com/office/drawing/2014/main" id="{08DD0F92-B052-4439-953D-0047B8E5427F}"/>
                  </a:ext>
                </a:extLst>
              </p:cNvPr>
              <p:cNvSpPr txBox="1">
                <a:spLocks noChangeArrowheads="1"/>
              </p:cNvSpPr>
              <p:nvPr/>
            </p:nvSpPr>
            <p:spPr bwMode="auto">
              <a:xfrm>
                <a:off x="2567043" y="4753985"/>
                <a:ext cx="9144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en-US" altLang="zh-CN" sz="1700" dirty="0">
                    <a:solidFill>
                      <a:srgbClr val="0000FF"/>
                    </a:solidFill>
                    <a:ea typeface="微软雅黑" panose="020B0503020204020204" pitchFamily="34" charset="-122"/>
                  </a:rPr>
                  <a:t>-1</a:t>
                </a:r>
                <a:endParaRPr lang="zh-CN" altLang="en-US" sz="1700" baseline="30000" dirty="0">
                  <a:solidFill>
                    <a:srgbClr val="0000FF"/>
                  </a:solidFill>
                  <a:ea typeface="微软雅黑" panose="020B0503020204020204" pitchFamily="34" charset="-122"/>
                </a:endParaRPr>
              </a:p>
            </p:txBody>
          </p:sp>
          <p:cxnSp>
            <p:nvCxnSpPr>
              <p:cNvPr id="24" name="直接连接符 11">
                <a:extLst>
                  <a:ext uri="{FF2B5EF4-FFF2-40B4-BE49-F238E27FC236}">
                    <a16:creationId xmlns:a16="http://schemas.microsoft.com/office/drawing/2014/main" id="{AAE8777A-E457-4CF8-9E77-3BC0025A7171}"/>
                  </a:ext>
                </a:extLst>
              </p:cNvPr>
              <p:cNvCxnSpPr>
                <a:cxnSpLocks noChangeShapeType="1"/>
              </p:cNvCxnSpPr>
              <p:nvPr/>
            </p:nvCxnSpPr>
            <p:spPr bwMode="auto">
              <a:xfrm>
                <a:off x="5561068" y="4479346"/>
                <a:ext cx="0" cy="165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cxnSp>
            <p:nvCxnSpPr>
              <p:cNvPr id="25" name="直接连接符 12">
                <a:extLst>
                  <a:ext uri="{FF2B5EF4-FFF2-40B4-BE49-F238E27FC236}">
                    <a16:creationId xmlns:a16="http://schemas.microsoft.com/office/drawing/2014/main" id="{6ECC890A-C4D0-49EA-ADE4-3D4D050BFC8B}"/>
                  </a:ext>
                </a:extLst>
              </p:cNvPr>
              <p:cNvCxnSpPr>
                <a:cxnSpLocks noChangeShapeType="1"/>
              </p:cNvCxnSpPr>
              <p:nvPr/>
            </p:nvCxnSpPr>
            <p:spPr bwMode="auto">
              <a:xfrm>
                <a:off x="6788206" y="4479346"/>
                <a:ext cx="0"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6" name="直接连接符 13">
                <a:extLst>
                  <a:ext uri="{FF2B5EF4-FFF2-40B4-BE49-F238E27FC236}">
                    <a16:creationId xmlns:a16="http://schemas.microsoft.com/office/drawing/2014/main" id="{F4CAAAB2-CDEB-47A5-A33C-FBA4660ED07D}"/>
                  </a:ext>
                </a:extLst>
              </p:cNvPr>
              <p:cNvCxnSpPr>
                <a:cxnSpLocks noChangeShapeType="1"/>
              </p:cNvCxnSpPr>
              <p:nvPr/>
            </p:nvCxnSpPr>
            <p:spPr bwMode="auto">
              <a:xfrm>
                <a:off x="8043918" y="4472996"/>
                <a:ext cx="0"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7" name="直接连接符 14">
                <a:extLst>
                  <a:ext uri="{FF2B5EF4-FFF2-40B4-BE49-F238E27FC236}">
                    <a16:creationId xmlns:a16="http://schemas.microsoft.com/office/drawing/2014/main" id="{95BC335C-3932-469B-A98F-4E0EEAF578AC}"/>
                  </a:ext>
                </a:extLst>
              </p:cNvPr>
              <p:cNvCxnSpPr>
                <a:cxnSpLocks noChangeShapeType="1"/>
              </p:cNvCxnSpPr>
              <p:nvPr/>
            </p:nvCxnSpPr>
            <p:spPr bwMode="auto">
              <a:xfrm>
                <a:off x="3067106" y="4490459"/>
                <a:ext cx="0"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8" name="直接连接符 15">
                <a:extLst>
                  <a:ext uri="{FF2B5EF4-FFF2-40B4-BE49-F238E27FC236}">
                    <a16:creationId xmlns:a16="http://schemas.microsoft.com/office/drawing/2014/main" id="{980306D6-15A1-4332-89F7-50273A062C82}"/>
                  </a:ext>
                </a:extLst>
              </p:cNvPr>
              <p:cNvCxnSpPr>
                <a:cxnSpLocks noChangeShapeType="1"/>
              </p:cNvCxnSpPr>
              <p:nvPr/>
            </p:nvCxnSpPr>
            <p:spPr bwMode="auto">
              <a:xfrm>
                <a:off x="4322818" y="4484109"/>
                <a:ext cx="0"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9" name="椭圆 16">
                <a:extLst>
                  <a:ext uri="{FF2B5EF4-FFF2-40B4-BE49-F238E27FC236}">
                    <a16:creationId xmlns:a16="http://schemas.microsoft.com/office/drawing/2014/main" id="{87759101-6359-404B-A503-7D0E7F867E5B}"/>
                  </a:ext>
                </a:extLst>
              </p:cNvPr>
              <p:cNvSpPr>
                <a:spLocks noChangeArrowheads="1"/>
              </p:cNvSpPr>
              <p:nvPr/>
            </p:nvSpPr>
            <p:spPr bwMode="auto">
              <a:xfrm>
                <a:off x="7994706" y="4517446"/>
                <a:ext cx="101600" cy="101600"/>
              </a:xfrm>
              <a:prstGeom prst="ellipse">
                <a:avLst/>
              </a:prstGeom>
              <a:solidFill>
                <a:schemeClr val="bg1"/>
              </a:solidFill>
              <a:ln w="9525">
                <a:solidFill>
                  <a:schemeClr val="tx1"/>
                </a:solidFill>
                <a:round/>
                <a:headEnd/>
                <a:tailEnd/>
              </a:ln>
            </p:spPr>
            <p:txBody>
              <a:bodyPr wrap="none" tIns="72000" anchor="ctr"/>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400" dirty="0">
                  <a:solidFill>
                    <a:srgbClr val="FF3300"/>
                  </a:solidFill>
                  <a:latin typeface="Arial" panose="020B0604020202020204" pitchFamily="34" charset="0"/>
                  <a:ea typeface="微软雅黑" panose="020B0503020204020204" pitchFamily="34" charset="-122"/>
                </a:endParaRPr>
              </a:p>
            </p:txBody>
          </p:sp>
          <p:sp>
            <p:nvSpPr>
              <p:cNvPr id="30" name="椭圆 23">
                <a:extLst>
                  <a:ext uri="{FF2B5EF4-FFF2-40B4-BE49-F238E27FC236}">
                    <a16:creationId xmlns:a16="http://schemas.microsoft.com/office/drawing/2014/main" id="{11BBCB74-ABC6-4643-A41E-2450A4830999}"/>
                  </a:ext>
                </a:extLst>
              </p:cNvPr>
              <p:cNvSpPr>
                <a:spLocks noChangeArrowheads="1"/>
              </p:cNvSpPr>
              <p:nvPr/>
            </p:nvSpPr>
            <p:spPr bwMode="auto">
              <a:xfrm>
                <a:off x="3016306" y="4530146"/>
                <a:ext cx="101600" cy="101600"/>
              </a:xfrm>
              <a:prstGeom prst="ellipse">
                <a:avLst/>
              </a:prstGeom>
              <a:solidFill>
                <a:schemeClr val="bg1"/>
              </a:solidFill>
              <a:ln w="9525">
                <a:solidFill>
                  <a:schemeClr val="tx1"/>
                </a:solidFill>
                <a:round/>
                <a:headEnd/>
                <a:tailEnd/>
              </a:ln>
            </p:spPr>
            <p:txBody>
              <a:bodyPr wrap="none" tIns="72000" anchor="ctr"/>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400" dirty="0">
                  <a:solidFill>
                    <a:srgbClr val="FF3300"/>
                  </a:solidFill>
                  <a:latin typeface="Arial" panose="020B0604020202020204" pitchFamily="34" charset="0"/>
                  <a:ea typeface="微软雅黑" panose="020B0503020204020204" pitchFamily="34" charset="-122"/>
                </a:endParaRPr>
              </a:p>
            </p:txBody>
          </p:sp>
        </p:grpSp>
        <p:grpSp>
          <p:nvGrpSpPr>
            <p:cNvPr id="31" name="Group 43">
              <a:extLst>
                <a:ext uri="{FF2B5EF4-FFF2-40B4-BE49-F238E27FC236}">
                  <a16:creationId xmlns:a16="http://schemas.microsoft.com/office/drawing/2014/main" id="{4B044185-08BC-44EC-AFC9-60AD2D2BD74F}"/>
                </a:ext>
              </a:extLst>
            </p:cNvPr>
            <p:cNvGrpSpPr>
              <a:grpSpLocks/>
            </p:cNvGrpSpPr>
            <p:nvPr/>
          </p:nvGrpSpPr>
          <p:grpSpPr bwMode="auto">
            <a:xfrm>
              <a:off x="5019426" y="5589189"/>
              <a:ext cx="2463800" cy="488712"/>
              <a:chOff x="0" y="237"/>
              <a:chExt cx="2462605" cy="488999"/>
            </a:xfrm>
            <a:noFill/>
          </p:grpSpPr>
          <p:sp>
            <p:nvSpPr>
              <p:cNvPr id="32" name="右大括号 45">
                <a:extLst>
                  <a:ext uri="{FF2B5EF4-FFF2-40B4-BE49-F238E27FC236}">
                    <a16:creationId xmlns:a16="http://schemas.microsoft.com/office/drawing/2014/main" id="{61EA6ED8-672A-424C-B566-8BF3BF15A750}"/>
                  </a:ext>
                </a:extLst>
              </p:cNvPr>
              <p:cNvSpPr>
                <a:spLocks/>
              </p:cNvSpPr>
              <p:nvPr/>
            </p:nvSpPr>
            <p:spPr bwMode="auto">
              <a:xfrm rot="-5400000">
                <a:off x="1085230" y="-888139"/>
                <a:ext cx="292145" cy="2462605"/>
              </a:xfrm>
              <a:prstGeom prst="rightBrace">
                <a:avLst>
                  <a:gd name="adj1" fmla="val 8351"/>
                  <a:gd name="adj2" fmla="val 50000"/>
                </a:avLst>
              </a:prstGeom>
              <a:grpFill/>
              <a:ln w="9525">
                <a:solidFill>
                  <a:schemeClr val="tx1"/>
                </a:solidFill>
                <a:round/>
                <a:headEnd/>
                <a:tailEnd/>
              </a:ln>
            </p:spPr>
            <p:txBody>
              <a:bodyPr wrap="none" tIns="72000" anchor="ctr"/>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400">
                  <a:solidFill>
                    <a:srgbClr val="FF3300"/>
                  </a:solidFill>
                  <a:latin typeface="微软雅黑" panose="020B0503020204020204" pitchFamily="34" charset="-122"/>
                  <a:ea typeface="微软雅黑" panose="020B0503020204020204" pitchFamily="34" charset="-122"/>
                </a:endParaRPr>
              </a:p>
            </p:txBody>
          </p:sp>
          <p:sp>
            <p:nvSpPr>
              <p:cNvPr id="33" name="TextBox 15">
                <a:extLst>
                  <a:ext uri="{FF2B5EF4-FFF2-40B4-BE49-F238E27FC236}">
                    <a16:creationId xmlns:a16="http://schemas.microsoft.com/office/drawing/2014/main" id="{213F4B63-60F8-4D45-A8AE-2E7F915E3BA6}"/>
                  </a:ext>
                </a:extLst>
              </p:cNvPr>
              <p:cNvSpPr txBox="1">
                <a:spLocks noChangeArrowheads="1"/>
              </p:cNvSpPr>
              <p:nvPr/>
            </p:nvSpPr>
            <p:spPr bwMode="auto">
              <a:xfrm>
                <a:off x="664594" y="237"/>
                <a:ext cx="1133418" cy="2566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zh-CN" altLang="en-US" sz="2000" b="1" baseline="30000" dirty="0">
                    <a:solidFill>
                      <a:srgbClr val="C00000"/>
                    </a:solidFill>
                    <a:latin typeface="微软雅黑" panose="020B0503020204020204" pitchFamily="34" charset="-122"/>
                    <a:ea typeface="微软雅黑" panose="020B0503020204020204" pitchFamily="34" charset="-122"/>
                  </a:rPr>
                  <a:t>规格化下溢</a:t>
                </a:r>
              </a:p>
            </p:txBody>
          </p:sp>
        </p:grpSp>
        <p:grpSp>
          <p:nvGrpSpPr>
            <p:cNvPr id="34" name="Group 46">
              <a:extLst>
                <a:ext uri="{FF2B5EF4-FFF2-40B4-BE49-F238E27FC236}">
                  <a16:creationId xmlns:a16="http://schemas.microsoft.com/office/drawing/2014/main" id="{FD7C1E4A-391F-4201-A661-FACE8CC7405D}"/>
                </a:ext>
              </a:extLst>
            </p:cNvPr>
            <p:cNvGrpSpPr>
              <a:grpSpLocks/>
            </p:cNvGrpSpPr>
            <p:nvPr/>
          </p:nvGrpSpPr>
          <p:grpSpPr bwMode="auto">
            <a:xfrm>
              <a:off x="8743702" y="5531803"/>
              <a:ext cx="1239837" cy="511175"/>
              <a:chOff x="0" y="0"/>
              <a:chExt cx="1239696" cy="511584"/>
            </a:xfrm>
            <a:noFill/>
          </p:grpSpPr>
          <p:sp>
            <p:nvSpPr>
              <p:cNvPr id="35" name="右大括号 48">
                <a:extLst>
                  <a:ext uri="{FF2B5EF4-FFF2-40B4-BE49-F238E27FC236}">
                    <a16:creationId xmlns:a16="http://schemas.microsoft.com/office/drawing/2014/main" id="{E3E77E74-BEA7-46A6-AF82-27C48022552A}"/>
                  </a:ext>
                </a:extLst>
              </p:cNvPr>
              <p:cNvSpPr>
                <a:spLocks/>
              </p:cNvSpPr>
              <p:nvPr/>
            </p:nvSpPr>
            <p:spPr bwMode="auto">
              <a:xfrm rot="-5400000">
                <a:off x="485703" y="-242407"/>
                <a:ext cx="268287" cy="1239696"/>
              </a:xfrm>
              <a:prstGeom prst="rightBrace">
                <a:avLst>
                  <a:gd name="adj1" fmla="val 8343"/>
                  <a:gd name="adj2" fmla="val 50000"/>
                </a:avLst>
              </a:prstGeom>
              <a:grpFill/>
              <a:ln w="9525">
                <a:solidFill>
                  <a:schemeClr val="tx1"/>
                </a:solidFill>
                <a:round/>
                <a:headEnd/>
                <a:tailEnd/>
              </a:ln>
            </p:spPr>
            <p:txBody>
              <a:bodyPr wrap="none" tIns="72000" anchor="ctr"/>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400" dirty="0">
                  <a:solidFill>
                    <a:srgbClr val="FF3300"/>
                  </a:solidFill>
                  <a:latin typeface="Arial" panose="020B0604020202020204" pitchFamily="34" charset="0"/>
                  <a:ea typeface="微软雅黑" panose="020B0503020204020204" pitchFamily="34" charset="-122"/>
                </a:endParaRPr>
              </a:p>
            </p:txBody>
          </p:sp>
          <p:sp>
            <p:nvSpPr>
              <p:cNvPr id="36" name="TextBox 15">
                <a:extLst>
                  <a:ext uri="{FF2B5EF4-FFF2-40B4-BE49-F238E27FC236}">
                    <a16:creationId xmlns:a16="http://schemas.microsoft.com/office/drawing/2014/main" id="{FBCF5EB6-A2D8-42E4-8729-2570F4FD13B8}"/>
                  </a:ext>
                </a:extLst>
              </p:cNvPr>
              <p:cNvSpPr txBox="1">
                <a:spLocks noChangeArrowheads="1"/>
              </p:cNvSpPr>
              <p:nvPr/>
            </p:nvSpPr>
            <p:spPr bwMode="auto">
              <a:xfrm>
                <a:off x="297126" y="0"/>
                <a:ext cx="704851" cy="2564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zh-CN" altLang="en-US" sz="2000" b="1" baseline="30000" dirty="0">
                    <a:solidFill>
                      <a:srgbClr val="C00000"/>
                    </a:solidFill>
                    <a:latin typeface="微软雅黑" panose="020B0503020204020204" pitchFamily="34" charset="-122"/>
                    <a:ea typeface="微软雅黑" panose="020B0503020204020204" pitchFamily="34" charset="-122"/>
                  </a:rPr>
                  <a:t>上溢</a:t>
                </a:r>
              </a:p>
            </p:txBody>
          </p:sp>
        </p:grpSp>
        <p:grpSp>
          <p:nvGrpSpPr>
            <p:cNvPr id="37" name="Group 49">
              <a:extLst>
                <a:ext uri="{FF2B5EF4-FFF2-40B4-BE49-F238E27FC236}">
                  <a16:creationId xmlns:a16="http://schemas.microsoft.com/office/drawing/2014/main" id="{B626E660-0342-42FB-B13D-5678ED562EAE}"/>
                </a:ext>
              </a:extLst>
            </p:cNvPr>
            <p:cNvGrpSpPr>
              <a:grpSpLocks/>
            </p:cNvGrpSpPr>
            <p:nvPr/>
          </p:nvGrpSpPr>
          <p:grpSpPr bwMode="auto">
            <a:xfrm>
              <a:off x="2517527" y="5561965"/>
              <a:ext cx="1239837" cy="512763"/>
              <a:chOff x="0" y="0"/>
              <a:chExt cx="1239696" cy="511584"/>
            </a:xfrm>
            <a:noFill/>
          </p:grpSpPr>
          <p:sp>
            <p:nvSpPr>
              <p:cNvPr id="38" name="右大括号 51">
                <a:extLst>
                  <a:ext uri="{FF2B5EF4-FFF2-40B4-BE49-F238E27FC236}">
                    <a16:creationId xmlns:a16="http://schemas.microsoft.com/office/drawing/2014/main" id="{C41B208F-82A7-47AC-B404-26B612FB1EF7}"/>
                  </a:ext>
                </a:extLst>
              </p:cNvPr>
              <p:cNvSpPr>
                <a:spLocks/>
              </p:cNvSpPr>
              <p:nvPr/>
            </p:nvSpPr>
            <p:spPr bwMode="auto">
              <a:xfrm rot="-5400000">
                <a:off x="485703" y="-242407"/>
                <a:ext cx="268287" cy="1239696"/>
              </a:xfrm>
              <a:prstGeom prst="rightBrace">
                <a:avLst>
                  <a:gd name="adj1" fmla="val 8343"/>
                  <a:gd name="adj2" fmla="val 50000"/>
                </a:avLst>
              </a:prstGeom>
              <a:grpFill/>
              <a:ln w="9525">
                <a:solidFill>
                  <a:schemeClr val="tx1"/>
                </a:solidFill>
                <a:round/>
                <a:headEnd/>
                <a:tailEnd/>
              </a:ln>
            </p:spPr>
            <p:txBody>
              <a:bodyPr wrap="none" tIns="72000" anchor="ctr"/>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400" dirty="0">
                  <a:solidFill>
                    <a:srgbClr val="FF3300"/>
                  </a:solidFill>
                  <a:latin typeface="Arial" panose="020B0604020202020204" pitchFamily="34" charset="0"/>
                  <a:ea typeface="微软雅黑" panose="020B0503020204020204" pitchFamily="34" charset="-122"/>
                </a:endParaRPr>
              </a:p>
            </p:txBody>
          </p:sp>
          <p:sp>
            <p:nvSpPr>
              <p:cNvPr id="39" name="TextBox 15">
                <a:extLst>
                  <a:ext uri="{FF2B5EF4-FFF2-40B4-BE49-F238E27FC236}">
                    <a16:creationId xmlns:a16="http://schemas.microsoft.com/office/drawing/2014/main" id="{6FE3A6E9-1A61-45B8-84E8-DEEDD24A2D52}"/>
                  </a:ext>
                </a:extLst>
              </p:cNvPr>
              <p:cNvSpPr txBox="1">
                <a:spLocks noChangeArrowheads="1"/>
              </p:cNvSpPr>
              <p:nvPr/>
            </p:nvSpPr>
            <p:spPr bwMode="auto">
              <a:xfrm>
                <a:off x="297126" y="0"/>
                <a:ext cx="704851" cy="2564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r>
                  <a:rPr lang="zh-CN" altLang="en-US" sz="2000" b="1" baseline="30000" dirty="0">
                    <a:solidFill>
                      <a:srgbClr val="C00000"/>
                    </a:solidFill>
                    <a:latin typeface="微软雅黑" panose="020B0503020204020204" pitchFamily="34" charset="-122"/>
                    <a:ea typeface="微软雅黑" panose="020B0503020204020204" pitchFamily="34" charset="-122"/>
                  </a:rPr>
                  <a:t>负上溢</a:t>
                </a:r>
              </a:p>
            </p:txBody>
          </p:sp>
        </p:grpSp>
      </p:grpSp>
    </p:spTree>
    <p:extLst>
      <p:ext uri="{BB962C8B-B14F-4D97-AF65-F5344CB8AC3E}">
        <p14:creationId xmlns:p14="http://schemas.microsoft.com/office/powerpoint/2010/main" val="1476897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溢出处理</a:t>
            </a:r>
            <a:endParaRPr lang="zh-CN" altLang="en-US" dirty="0"/>
          </a:p>
        </p:txBody>
      </p:sp>
      <p:sp>
        <p:nvSpPr>
          <p:cNvPr id="3" name="内容占位符 2"/>
          <p:cNvSpPr>
            <a:spLocks noGrp="1"/>
          </p:cNvSpPr>
          <p:nvPr>
            <p:ph idx="1"/>
          </p:nvPr>
        </p:nvSpPr>
        <p:spPr/>
        <p:txBody>
          <a:bodyPr/>
          <a:lstStyle/>
          <a:p>
            <a:pPr eaLnBrk="1" hangingPunct="1"/>
            <a:r>
              <a:rPr lang="zh-CN" altLang="en-US" dirty="0"/>
              <a:t>尾数上溢   右归</a:t>
            </a:r>
          </a:p>
          <a:p>
            <a:pPr eaLnBrk="1" hangingPunct="1"/>
            <a:r>
              <a:rPr lang="zh-CN" altLang="en-US" dirty="0"/>
              <a:t>尾数下溢   左归</a:t>
            </a:r>
          </a:p>
          <a:p>
            <a:pPr eaLnBrk="1" hangingPunct="1"/>
            <a:r>
              <a:rPr lang="zh-CN" altLang="en-US" dirty="0"/>
              <a:t>阶码正上溢   浮点数上溢   </a:t>
            </a:r>
            <a:r>
              <a:rPr lang="en-US" altLang="zh-CN" dirty="0"/>
              <a:t>|X|→∞ </a:t>
            </a:r>
          </a:p>
          <a:p>
            <a:pPr eaLnBrk="1" hangingPunct="1"/>
            <a:r>
              <a:rPr lang="zh-CN" altLang="en-US" dirty="0"/>
              <a:t>阶码负上溢   浮点数下溢   </a:t>
            </a:r>
            <a:r>
              <a:rPr lang="en-US" altLang="zh-CN" dirty="0"/>
              <a:t>|X|→0</a:t>
            </a:r>
          </a:p>
          <a:p>
            <a:pPr eaLnBrk="1" hangingPunct="1"/>
            <a:r>
              <a:rPr lang="zh-CN" altLang="en-US" dirty="0"/>
              <a:t>浮点数溢出判定标准</a:t>
            </a:r>
            <a:endParaRPr lang="en-US" altLang="zh-CN" dirty="0"/>
          </a:p>
          <a:p>
            <a:pPr lvl="1" eaLnBrk="1" hangingPunct="1"/>
            <a:r>
              <a:rPr lang="zh-CN" altLang="en-US" sz="2400" dirty="0"/>
              <a:t>阶码运算是否溢出</a:t>
            </a:r>
            <a:endParaRPr lang="en-US" altLang="zh-CN" sz="2400" dirty="0"/>
          </a:p>
          <a:p>
            <a:pPr lvl="1" eaLnBrk="1" hangingPunct="1"/>
            <a:r>
              <a:rPr lang="zh-CN" altLang="en-US" sz="2400" dirty="0"/>
              <a:t>溢出检测方法同定点数（</a:t>
            </a:r>
            <a:r>
              <a:rPr lang="en-US" altLang="zh-CN" sz="2400" dirty="0"/>
              <a:t>3</a:t>
            </a:r>
            <a:r>
              <a:rPr lang="zh-CN" altLang="en-US" sz="2400" dirty="0"/>
              <a:t>种方法）</a:t>
            </a:r>
            <a:endParaRPr lang="en-US" altLang="zh-CN" sz="2400" dirty="0"/>
          </a:p>
          <a:p>
            <a:endParaRPr lang="zh-CN" altLang="en-US" dirty="0"/>
          </a:p>
        </p:txBody>
      </p:sp>
    </p:spTree>
    <p:extLst>
      <p:ext uri="{BB962C8B-B14F-4D97-AF65-F5344CB8AC3E}">
        <p14:creationId xmlns:p14="http://schemas.microsoft.com/office/powerpoint/2010/main" val="245847684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1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0.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01.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0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0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0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0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0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0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0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1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1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16.xml><?xml version="1.0" encoding="utf-8"?>
<p:tagLst xmlns:a="http://schemas.openxmlformats.org/drawingml/2006/main" xmlns:r="http://schemas.openxmlformats.org/officeDocument/2006/relationships" xmlns:p="http://schemas.openxmlformats.org/presentationml/2006/main">
  <p:tag name="RAINPROBLEM" val="MultipleChoiceMA"/>
  <p:tag name="PROBLEMSCORE_HALF" val="0.5"/>
  <p:tag name="PROBLEMSCORE" val="1.0"/>
</p:tagLst>
</file>

<file path=ppt/tags/tag11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1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1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2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12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2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3.xml><?xml version="1.0" encoding="utf-8"?>
<p:tagLst xmlns:a="http://schemas.openxmlformats.org/drawingml/2006/main" xmlns:r="http://schemas.openxmlformats.org/officeDocument/2006/relationships" xmlns:p="http://schemas.openxmlformats.org/presentationml/2006/main">
  <p:tag name="TIMING" val="|60.1"/>
</p:tagLst>
</file>

<file path=ppt/tags/tag134.xml><?xml version="1.0" encoding="utf-8"?>
<p:tagLst xmlns:a="http://schemas.openxmlformats.org/drawingml/2006/main" xmlns:r="http://schemas.openxmlformats.org/officeDocument/2006/relationships" xmlns:p="http://schemas.openxmlformats.org/presentationml/2006/main">
  <p:tag name="TIMING" val="|38.3|25.6|78.1|17.4"/>
</p:tagLst>
</file>

<file path=ppt/tags/tag14.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15.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16.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7.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2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ags/tag3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2.xml><?xml version="1.0" encoding="utf-8"?>
<p:tagLst xmlns:a="http://schemas.openxmlformats.org/drawingml/2006/main" xmlns:r="http://schemas.openxmlformats.org/officeDocument/2006/relationships" xmlns:p="http://schemas.openxmlformats.org/presentationml/2006/main">
  <p:tag name="RAINPROBLEM" val="MultipleChoice"/>
  <p:tag name="PROBLEMHASREMARK" val="True"/>
  <p:tag name="PROBLEMSCORE" val="1.0"/>
  <p:tag name="PROBLEMREMARK" val="答案是B。阶码决定范围,尾数决定精度。"/>
</p:tagLst>
</file>

<file path=ppt/tags/tag3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3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xml><?xml version="1.0" encoding="utf-8"?>
<p:tagLst xmlns:a="http://schemas.openxmlformats.org/drawingml/2006/main" xmlns:r="http://schemas.openxmlformats.org/officeDocument/2006/relationships" xmlns:p="http://schemas.openxmlformats.org/presentationml/2006/main">
  <p:tag name="RAINPROBLEM" val="MultipleChoice"/>
  <p:tag name="PROBLEMHASREMARK" val="True"/>
  <p:tag name="PROBLEMSCORE" val="1.0"/>
  <p:tag name="PROBLEMREMARK" val="答案是C。27/6=0.4218888转换为7小数=+011011=0 .011011。非规格化,需左规1位, 0.11011 0(右侧补0),阶码-1=000-1=000+111(1变补)=111。所以:0 111 110110 ,注:1的补码,变补,都是111。"/>
</p:tagLst>
</file>

<file path=ppt/tags/tag4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2.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43.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44.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45.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4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4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RAINPROBLEM" val="MultipleChoice"/>
  <p:tag name="PROBLEMHASREMARK" val="True"/>
  <p:tag name="PROBLEMSCORE" val="1.0"/>
  <p:tag name="PROBLEMREMARK" val="答案A。下溢,只有浮点数才有。表示接近于0的浮点数(分正负)。上溢指数值位超过所能表示的最大值,包括正上溢和负上溢。"/>
</p:tagLst>
</file>

<file path=ppt/tags/tag6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6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6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0.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71.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72.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73.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7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7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7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7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7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7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8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8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8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88.xml><?xml version="1.0" encoding="utf-8"?>
<p:tagLst xmlns:a="http://schemas.openxmlformats.org/drawingml/2006/main" xmlns:r="http://schemas.openxmlformats.org/officeDocument/2006/relationships" xmlns:p="http://schemas.openxmlformats.org/presentationml/2006/main">
  <p:tag name="RAINPROBLEM" val="MultipleChoice"/>
  <p:tag name="PROBLEMHASREMARK" val="True"/>
  <p:tag name="PROBLEMSCORE" val="1.0"/>
  <p:tag name="PROBLEMREMARK" val="答案B。一般浮点数格式。浮点数加。X=0 0011 0.110101;Y=0 0010 1.000110对阶,后尾数(补码)相加。对比阶码,先转换为原码,都是正的阶码一个是3一个是2。所以小阶对大阶,Y尾数需右移1位。Y尾数变为1.10 0011 0 ,尾数相加=0.011000,非规格化,需要左规,1位,阶码-1.尾数=0.110000  阶码3-1=00010  0 00010 110000"/>
</p:tagLst>
</file>

<file path=ppt/tags/tag8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9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8.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99.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pPr>
      <a:bodyPr rtlCol="0" anchor="ctr"/>
      <a:lstStyle>
        <a:defPPr algn="ctr">
          <a:defRPr i="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自定义设计方案">
  <a:themeElements>
    <a:clrScheme name="自定义 118">
      <a:dk1>
        <a:sysClr val="windowText" lastClr="000000"/>
      </a:dk1>
      <a:lt1>
        <a:sysClr val="window" lastClr="FFFFFF"/>
      </a:lt1>
      <a:dk2>
        <a:srgbClr val="44546A"/>
      </a:dk2>
      <a:lt2>
        <a:srgbClr val="E7E6E6"/>
      </a:lt2>
      <a:accent1>
        <a:srgbClr val="0066BE"/>
      </a:accent1>
      <a:accent2>
        <a:srgbClr val="ABA7A7"/>
      </a:accent2>
      <a:accent3>
        <a:srgbClr val="0066BE"/>
      </a:accent3>
      <a:accent4>
        <a:srgbClr val="ABA7A7"/>
      </a:accent4>
      <a:accent5>
        <a:srgbClr val="0237D8"/>
      </a:accent5>
      <a:accent6>
        <a:srgbClr val="ABA7A7"/>
      </a:accent6>
      <a:hlink>
        <a:srgbClr val="0066BE"/>
      </a:hlink>
      <a:folHlink>
        <a:srgbClr val="ABA7A7"/>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w="57150">
          <a:solidFill>
            <a:srgbClr val="FF6600"/>
          </a:solidFill>
          <a:round/>
          <a:tailEnd type="triangle" w="med" len="med"/>
        </a:ln>
      </a:spPr>
      <a:bodyPr vert="horz" wrap="square" lIns="91440" tIns="45720" rIns="91440" bIns="45720" numCol="1" anchor="t" anchorCtr="0" compatLnSpc="1"/>
      <a:lstStyle>
        <a:defPPr>
          <a:defRPr sz="4000">
            <a:solidFill>
              <a:schemeClr val="bg2">
                <a:lumMod val="75000"/>
              </a:schemeClr>
            </a:solidFill>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rgbClr val="000000"/>
      </a:dk1>
      <a:lt1>
        <a:srgbClr val="FFFFFF"/>
      </a:lt1>
      <a:dk2>
        <a:srgbClr val="000000"/>
      </a:dk2>
      <a:lt2>
        <a:srgbClr val="FFFFFF"/>
      </a:lt2>
      <a:accent1>
        <a:srgbClr val="000000"/>
      </a:accent1>
      <a:accent2>
        <a:srgbClr val="000000"/>
      </a:accent2>
      <a:accent3>
        <a:srgbClr val="000000"/>
      </a:accent3>
      <a:accent4>
        <a:srgbClr val="000000"/>
      </a:accent4>
      <a:accent5>
        <a:srgbClr val="000000"/>
      </a:accent5>
      <a:accent6>
        <a:srgbClr val="FFFFFF"/>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8593</TotalTime>
  <Words>6031</Words>
  <Application>Microsoft Office PowerPoint</Application>
  <PresentationFormat>宽屏</PresentationFormat>
  <Paragraphs>1041</Paragraphs>
  <Slides>52</Slides>
  <Notes>32</Notes>
  <HiddenSlides>0</HiddenSlides>
  <MMClips>0</MMClips>
  <ScaleCrop>false</ScaleCrop>
  <HeadingPairs>
    <vt:vector size="6" baseType="variant">
      <vt:variant>
        <vt:lpstr>已用的字体</vt:lpstr>
      </vt:variant>
      <vt:variant>
        <vt:i4>22</vt:i4>
      </vt:variant>
      <vt:variant>
        <vt:lpstr>主题</vt:lpstr>
      </vt:variant>
      <vt:variant>
        <vt:i4>6</vt:i4>
      </vt:variant>
      <vt:variant>
        <vt:lpstr>幻灯片标题</vt:lpstr>
      </vt:variant>
      <vt:variant>
        <vt:i4>52</vt:i4>
      </vt:variant>
    </vt:vector>
  </HeadingPairs>
  <TitlesOfParts>
    <vt:vector size="80" baseType="lpstr">
      <vt:lpstr>微软雅黑</vt:lpstr>
      <vt:lpstr>Algerian</vt:lpstr>
      <vt:lpstr>Segoe UI Semibold</vt:lpstr>
      <vt:lpstr>Cambria Math</vt:lpstr>
      <vt:lpstr>Courier New</vt:lpstr>
      <vt:lpstr>Arial Rounded MT Bold</vt:lpstr>
      <vt:lpstr>楷体</vt:lpstr>
      <vt:lpstr>Consolas</vt:lpstr>
      <vt:lpstr>Wingdings</vt:lpstr>
      <vt:lpstr>Verdana</vt:lpstr>
      <vt:lpstr>华文楷体</vt:lpstr>
      <vt:lpstr>微软雅黑</vt:lpstr>
      <vt:lpstr>义启小楷书</vt:lpstr>
      <vt:lpstr>黑体</vt:lpstr>
      <vt:lpstr>Times New Roman</vt:lpstr>
      <vt:lpstr>Segoe UI</vt:lpstr>
      <vt:lpstr>Arial</vt:lpstr>
      <vt:lpstr>仿宋</vt:lpstr>
      <vt:lpstr>宋体</vt:lpstr>
      <vt:lpstr>Segoe UI Black</vt:lpstr>
      <vt:lpstr>等线</vt:lpstr>
      <vt:lpstr>华文行楷</vt:lpstr>
      <vt:lpstr>Office 主题​​</vt:lpstr>
      <vt:lpstr>1_nordridesign</vt:lpstr>
      <vt:lpstr>2_nordridesign</vt:lpstr>
      <vt:lpstr>自定义设计方案</vt:lpstr>
      <vt:lpstr>Office 主题</vt:lpstr>
      <vt:lpstr>3_nordridesign</vt:lpstr>
      <vt:lpstr>PowerPoint 演示文稿</vt:lpstr>
      <vt:lpstr>本章主要内容</vt:lpstr>
      <vt:lpstr>浮点加减法运算</vt:lpstr>
      <vt:lpstr>对阶</vt:lpstr>
      <vt:lpstr>运算结果规格化</vt:lpstr>
      <vt:lpstr>规格化形式</vt:lpstr>
      <vt:lpstr>规格化方法</vt:lpstr>
      <vt:lpstr>运算结果规格化规则</vt:lpstr>
      <vt:lpstr>溢出处理</vt:lpstr>
      <vt:lpstr>舍入处理</vt:lpstr>
      <vt:lpstr>舍入处理</vt:lpstr>
      <vt:lpstr>浮点运算的精度问题</vt:lpstr>
      <vt:lpstr>浮点数加减法五步骤</vt:lpstr>
      <vt:lpstr>浮点运算举例</vt:lpstr>
      <vt:lpstr>浮点运算举例</vt:lpstr>
      <vt:lpstr>特殊例子（学有余力同学自学）</vt:lpstr>
      <vt:lpstr>特殊例子（学有余力同学自学）</vt:lpstr>
      <vt:lpstr>考研例题（自学）</vt:lpstr>
      <vt:lpstr>IEEE 754 溢出例子（学有余力同学自学）</vt:lpstr>
      <vt:lpstr>IEEE 754 溢出例子（学有余力同学自学）</vt:lpstr>
      <vt:lpstr>浮点数乘法运算</vt:lpstr>
      <vt:lpstr>浮点数除法运算</vt:lpstr>
      <vt:lpstr>浮点运算器构建</vt:lpstr>
      <vt:lpstr>PowerPoint 演示文稿</vt:lpstr>
      <vt:lpstr>PowerPoint 演示文稿</vt:lpstr>
      <vt:lpstr>PowerPoint 演示文稿</vt:lpstr>
      <vt:lpstr>PowerPoint 演示文稿</vt:lpstr>
      <vt:lpstr>PowerPoint 演示文稿</vt:lpstr>
      <vt:lpstr>本章主要内容</vt:lpstr>
      <vt:lpstr>运算器功能</vt:lpstr>
      <vt:lpstr>基本逻辑组件</vt:lpstr>
      <vt:lpstr>简单运算</vt:lpstr>
      <vt:lpstr>1位ALU</vt:lpstr>
      <vt:lpstr>多位ALU</vt:lpstr>
      <vt:lpstr>算术逻辑运算单元ALU组成…</vt:lpstr>
      <vt:lpstr>运算器与总线结构</vt:lpstr>
      <vt:lpstr>运算器与总线结构</vt:lpstr>
      <vt:lpstr>运算器与总线结构</vt:lpstr>
      <vt:lpstr>运算器与总线结构</vt:lpstr>
      <vt:lpstr>运算器与总线结构</vt:lpstr>
      <vt:lpstr>运算器与总线结构</vt:lpstr>
      <vt:lpstr>运算器与总线结构</vt:lpstr>
      <vt:lpstr>实验三、运算器实验</vt:lpstr>
      <vt:lpstr>32位ALU电路框架</vt:lpstr>
      <vt:lpstr>ALU自动测试电路</vt:lpstr>
      <vt:lpstr>自动测试结果</vt:lpstr>
      <vt:lpstr>实验布局布线的极端</vt:lpstr>
      <vt:lpstr>不错的例子</vt:lpstr>
      <vt:lpstr>好的例子</vt:lpstr>
      <vt:lpstr>实验布局布线建议</vt:lpstr>
      <vt:lpstr>第三章 知识点总结</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tanzhihu</dc:creator>
  <cp:lastModifiedBy>Administrator</cp:lastModifiedBy>
  <cp:revision>1662</cp:revision>
  <cp:lastPrinted>2019-09-24T12:30:12Z</cp:lastPrinted>
  <dcterms:created xsi:type="dcterms:W3CDTF">2018-05-09T10:41:00Z</dcterms:created>
  <dcterms:modified xsi:type="dcterms:W3CDTF">2021-03-29T04:31:01Z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